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Lst>
  <p:notesMasterIdLst>
    <p:notesMasterId r:id="rId98"/>
  </p:notesMasterIdLst>
  <p:sldIdLst>
    <p:sldId id="256" r:id="rId4"/>
    <p:sldId id="1049" r:id="rId5"/>
    <p:sldId id="1050" r:id="rId6"/>
    <p:sldId id="1048" r:id="rId7"/>
    <p:sldId id="1067" r:id="rId8"/>
    <p:sldId id="1064" r:id="rId9"/>
    <p:sldId id="899" r:id="rId10"/>
    <p:sldId id="902" r:id="rId11"/>
    <p:sldId id="906" r:id="rId12"/>
    <p:sldId id="903" r:id="rId13"/>
    <p:sldId id="843" r:id="rId14"/>
    <p:sldId id="1051" r:id="rId15"/>
    <p:sldId id="1052" r:id="rId16"/>
    <p:sldId id="1053" r:id="rId17"/>
    <p:sldId id="816" r:id="rId18"/>
    <p:sldId id="817" r:id="rId19"/>
    <p:sldId id="349" r:id="rId20"/>
    <p:sldId id="355" r:id="rId21"/>
    <p:sldId id="363" r:id="rId22"/>
    <p:sldId id="811" r:id="rId23"/>
    <p:sldId id="812" r:id="rId24"/>
    <p:sldId id="259" r:id="rId25"/>
    <p:sldId id="813" r:id="rId26"/>
    <p:sldId id="262" r:id="rId27"/>
    <p:sldId id="261" r:id="rId28"/>
    <p:sldId id="354" r:id="rId29"/>
    <p:sldId id="439" r:id="rId30"/>
    <p:sldId id="356" r:id="rId31"/>
    <p:sldId id="357" r:id="rId32"/>
    <p:sldId id="358" r:id="rId33"/>
    <p:sldId id="359" r:id="rId34"/>
    <p:sldId id="360" r:id="rId35"/>
    <p:sldId id="295" r:id="rId36"/>
    <p:sldId id="364" r:id="rId37"/>
    <p:sldId id="365" r:id="rId38"/>
    <p:sldId id="366" r:id="rId39"/>
    <p:sldId id="367" r:id="rId40"/>
    <p:sldId id="368" r:id="rId41"/>
    <p:sldId id="369" r:id="rId42"/>
    <p:sldId id="370" r:id="rId43"/>
    <p:sldId id="371" r:id="rId44"/>
    <p:sldId id="1063" r:id="rId45"/>
    <p:sldId id="1060" r:id="rId46"/>
    <p:sldId id="1061" r:id="rId47"/>
    <p:sldId id="1062" r:id="rId48"/>
    <p:sldId id="297" r:id="rId49"/>
    <p:sldId id="298" r:id="rId50"/>
    <p:sldId id="299" r:id="rId51"/>
    <p:sldId id="300" r:id="rId52"/>
    <p:sldId id="301" r:id="rId53"/>
    <p:sldId id="830" r:id="rId54"/>
    <p:sldId id="831" r:id="rId55"/>
    <p:sldId id="260" r:id="rId56"/>
    <p:sldId id="832" r:id="rId57"/>
    <p:sldId id="833" r:id="rId58"/>
    <p:sldId id="912" r:id="rId59"/>
    <p:sldId id="908" r:id="rId60"/>
    <p:sldId id="909" r:id="rId61"/>
    <p:sldId id="910" r:id="rId62"/>
    <p:sldId id="911" r:id="rId63"/>
    <p:sldId id="904" r:id="rId64"/>
    <p:sldId id="900" r:id="rId65"/>
    <p:sldId id="279" r:id="rId66"/>
    <p:sldId id="1054" r:id="rId67"/>
    <p:sldId id="955" r:id="rId68"/>
    <p:sldId id="1056" r:id="rId69"/>
    <p:sldId id="1057" r:id="rId70"/>
    <p:sldId id="1058" r:id="rId71"/>
    <p:sldId id="1059" r:id="rId72"/>
    <p:sldId id="1065" r:id="rId73"/>
    <p:sldId id="1066" r:id="rId74"/>
    <p:sldId id="391" r:id="rId75"/>
    <p:sldId id="340" r:id="rId76"/>
    <p:sldId id="840" r:id="rId77"/>
    <p:sldId id="826" r:id="rId78"/>
    <p:sldId id="825" r:id="rId79"/>
    <p:sldId id="374" r:id="rId80"/>
    <p:sldId id="314" r:id="rId81"/>
    <p:sldId id="337" r:id="rId82"/>
    <p:sldId id="810" r:id="rId83"/>
    <p:sldId id="827" r:id="rId84"/>
    <p:sldId id="281" r:id="rId85"/>
    <p:sldId id="328" r:id="rId86"/>
    <p:sldId id="377" r:id="rId87"/>
    <p:sldId id="378" r:id="rId88"/>
    <p:sldId id="325" r:id="rId89"/>
    <p:sldId id="380" r:id="rId90"/>
    <p:sldId id="327" r:id="rId91"/>
    <p:sldId id="1055" r:id="rId92"/>
    <p:sldId id="285" r:id="rId93"/>
    <p:sldId id="383" r:id="rId94"/>
    <p:sldId id="841" r:id="rId95"/>
    <p:sldId id="818" r:id="rId96"/>
    <p:sldId id="828" r:id="rId97"/>
  </p:sldIdLst>
  <p:sldSz cx="12192000" cy="6858000"/>
  <p:notesSz cx="10002838" cy="6877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82" d="100"/>
          <a:sy n="82" d="100"/>
        </p:scale>
        <p:origin x="590" y="72"/>
      </p:cViewPr>
      <p:guideLst/>
    </p:cSldViewPr>
  </p:slideViewPr>
  <p:notesTextViewPr>
    <p:cViewPr>
      <p:scale>
        <a:sx n="1" d="1"/>
        <a:sy n="1" d="1"/>
      </p:scale>
      <p:origin x="0" y="0"/>
    </p:cViewPr>
  </p:notesTextViewPr>
  <p:sorterViewPr>
    <p:cViewPr>
      <p:scale>
        <a:sx n="100" d="100"/>
        <a:sy n="100" d="100"/>
      </p:scale>
      <p:origin x="0" y="-22195"/>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34563" cy="345047"/>
          </a:xfrm>
          <a:prstGeom prst="rect">
            <a:avLst/>
          </a:prstGeom>
        </p:spPr>
        <p:txBody>
          <a:bodyPr vert="horz" lIns="96451" tIns="48225" rIns="96451" bIns="48225" rtlCol="0"/>
          <a:lstStyle>
            <a:lvl1pPr algn="l">
              <a:defRPr sz="1300"/>
            </a:lvl1pPr>
          </a:lstStyle>
          <a:p>
            <a:endParaRPr lang="en-GB"/>
          </a:p>
        </p:txBody>
      </p:sp>
      <p:sp>
        <p:nvSpPr>
          <p:cNvPr id="3" name="Date Placeholder 2"/>
          <p:cNvSpPr>
            <a:spLocks noGrp="1"/>
          </p:cNvSpPr>
          <p:nvPr>
            <p:ph type="dt" idx="1"/>
          </p:nvPr>
        </p:nvSpPr>
        <p:spPr>
          <a:xfrm>
            <a:off x="5665960" y="0"/>
            <a:ext cx="4334563" cy="345047"/>
          </a:xfrm>
          <a:prstGeom prst="rect">
            <a:avLst/>
          </a:prstGeom>
        </p:spPr>
        <p:txBody>
          <a:bodyPr vert="horz" lIns="96451" tIns="48225" rIns="96451" bIns="48225" rtlCol="0"/>
          <a:lstStyle>
            <a:lvl1pPr algn="r">
              <a:defRPr sz="1300"/>
            </a:lvl1pPr>
          </a:lstStyle>
          <a:p>
            <a:fld id="{B27CE265-8F5B-4424-8A0D-15A4F82099B3}" type="datetimeFigureOut">
              <a:rPr lang="en-GB" smtClean="0"/>
              <a:t>24/11/2021</a:t>
            </a:fld>
            <a:endParaRPr lang="en-GB"/>
          </a:p>
        </p:txBody>
      </p:sp>
      <p:sp>
        <p:nvSpPr>
          <p:cNvPr id="4" name="Slide Image Placeholder 3"/>
          <p:cNvSpPr>
            <a:spLocks noGrp="1" noRot="1" noChangeAspect="1"/>
          </p:cNvSpPr>
          <p:nvPr>
            <p:ph type="sldImg" idx="2"/>
          </p:nvPr>
        </p:nvSpPr>
        <p:spPr>
          <a:xfrm>
            <a:off x="2938463" y="860425"/>
            <a:ext cx="4125912" cy="2320925"/>
          </a:xfrm>
          <a:prstGeom prst="rect">
            <a:avLst/>
          </a:prstGeom>
          <a:noFill/>
          <a:ln w="12700">
            <a:solidFill>
              <a:prstClr val="black"/>
            </a:solidFill>
          </a:ln>
        </p:spPr>
        <p:txBody>
          <a:bodyPr vert="horz" lIns="96451" tIns="48225" rIns="96451" bIns="48225" rtlCol="0" anchor="ctr"/>
          <a:lstStyle/>
          <a:p>
            <a:endParaRPr lang="en-GB"/>
          </a:p>
        </p:txBody>
      </p:sp>
      <p:sp>
        <p:nvSpPr>
          <p:cNvPr id="5" name="Notes Placeholder 4"/>
          <p:cNvSpPr>
            <a:spLocks noGrp="1"/>
          </p:cNvSpPr>
          <p:nvPr>
            <p:ph type="body" sz="quarter" idx="3"/>
          </p:nvPr>
        </p:nvSpPr>
        <p:spPr>
          <a:xfrm>
            <a:off x="1000284" y="3309580"/>
            <a:ext cx="8002270" cy="2707839"/>
          </a:xfrm>
          <a:prstGeom prst="rect">
            <a:avLst/>
          </a:prstGeom>
        </p:spPr>
        <p:txBody>
          <a:bodyPr vert="horz" lIns="96451" tIns="48225" rIns="96451" bIns="482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32004"/>
            <a:ext cx="4334563" cy="345046"/>
          </a:xfrm>
          <a:prstGeom prst="rect">
            <a:avLst/>
          </a:prstGeom>
        </p:spPr>
        <p:txBody>
          <a:bodyPr vert="horz" lIns="96451" tIns="48225" rIns="96451" bIns="48225" rtlCol="0" anchor="b"/>
          <a:lstStyle>
            <a:lvl1pPr algn="l">
              <a:defRPr sz="1300"/>
            </a:lvl1pPr>
          </a:lstStyle>
          <a:p>
            <a:endParaRPr lang="en-GB"/>
          </a:p>
        </p:txBody>
      </p:sp>
      <p:sp>
        <p:nvSpPr>
          <p:cNvPr id="7" name="Slide Number Placeholder 6"/>
          <p:cNvSpPr>
            <a:spLocks noGrp="1"/>
          </p:cNvSpPr>
          <p:nvPr>
            <p:ph type="sldNum" sz="quarter" idx="5"/>
          </p:nvPr>
        </p:nvSpPr>
        <p:spPr>
          <a:xfrm>
            <a:off x="5665960" y="6532004"/>
            <a:ext cx="4334563" cy="345046"/>
          </a:xfrm>
          <a:prstGeom prst="rect">
            <a:avLst/>
          </a:prstGeom>
        </p:spPr>
        <p:txBody>
          <a:bodyPr vert="horz" lIns="96451" tIns="48225" rIns="96451" bIns="48225" rtlCol="0" anchor="b"/>
          <a:lstStyle>
            <a:lvl1pPr algn="r">
              <a:defRPr sz="1300"/>
            </a:lvl1pPr>
          </a:lstStyle>
          <a:p>
            <a:fld id="{16DC0080-F20F-4274-AF3A-322C09A05B22}" type="slidenum">
              <a:rPr lang="en-GB" smtClean="0"/>
              <a:t>‹#›</a:t>
            </a:fld>
            <a:endParaRPr lang="en-GB"/>
          </a:p>
        </p:txBody>
      </p:sp>
    </p:spTree>
    <p:extLst>
      <p:ext uri="{BB962C8B-B14F-4D97-AF65-F5344CB8AC3E}">
        <p14:creationId xmlns:p14="http://schemas.microsoft.com/office/powerpoint/2010/main" val="452789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B636678-07FA-4807-B1A8-048C029286DB}" type="datetimeFigureOut">
              <a:rPr lang="en-GB" smtClean="0"/>
              <a:t>24/11/2021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31A3A7-4C5E-49BF-A147-A80B8B6D22BB}" type="slidenum">
              <a:rPr lang="en-GB" smtClean="0"/>
              <a:t>‹#›</a:t>
            </a:fld>
            <a:endParaRPr lang="en-GB"/>
          </a:p>
        </p:txBody>
      </p:sp>
    </p:spTree>
    <p:extLst>
      <p:ext uri="{BB962C8B-B14F-4D97-AF65-F5344CB8AC3E}">
        <p14:creationId xmlns:p14="http://schemas.microsoft.com/office/powerpoint/2010/main" val="1802395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B636678-07FA-4807-B1A8-048C029286DB}" type="datetimeFigureOut">
              <a:rPr lang="en-GB" smtClean="0"/>
              <a:t>24/11/2021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31A3A7-4C5E-49BF-A147-A80B8B6D22BB}" type="slidenum">
              <a:rPr lang="en-GB" smtClean="0"/>
              <a:t>‹#›</a:t>
            </a:fld>
            <a:endParaRPr lang="en-GB"/>
          </a:p>
        </p:txBody>
      </p:sp>
    </p:spTree>
    <p:extLst>
      <p:ext uri="{BB962C8B-B14F-4D97-AF65-F5344CB8AC3E}">
        <p14:creationId xmlns:p14="http://schemas.microsoft.com/office/powerpoint/2010/main" val="825131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B636678-07FA-4807-B1A8-048C029286DB}" type="datetimeFigureOut">
              <a:rPr lang="en-GB" smtClean="0"/>
              <a:t>24/11/2021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31A3A7-4C5E-49BF-A147-A80B8B6D22BB}" type="slidenum">
              <a:rPr lang="en-GB" smtClean="0"/>
              <a:t>‹#›</a:t>
            </a:fld>
            <a:endParaRPr lang="en-GB"/>
          </a:p>
        </p:txBody>
      </p:sp>
    </p:spTree>
    <p:extLst>
      <p:ext uri="{BB962C8B-B14F-4D97-AF65-F5344CB8AC3E}">
        <p14:creationId xmlns:p14="http://schemas.microsoft.com/office/powerpoint/2010/main" val="340118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492C-D61A-464D-94C3-27EF753B1A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476CDE-CE3F-40C1-8284-21A3740106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B285239-A8AF-4D8A-94EB-448A9A57CF6A}"/>
              </a:ext>
            </a:extLst>
          </p:cNvPr>
          <p:cNvSpPr>
            <a:spLocks noGrp="1"/>
          </p:cNvSpPr>
          <p:nvPr>
            <p:ph type="dt" sz="half" idx="10"/>
          </p:nvPr>
        </p:nvSpPr>
        <p:spPr/>
        <p:txBody>
          <a:bodyPr/>
          <a:lstStyle/>
          <a:p>
            <a:fld id="{17673D4B-9AF9-4B1C-985F-299DB4CDE0D4}" type="datetimeFigureOut">
              <a:rPr lang="en-GB" smtClean="0"/>
              <a:t>24/11/2021</a:t>
            </a:fld>
            <a:endParaRPr lang="en-GB"/>
          </a:p>
        </p:txBody>
      </p:sp>
      <p:sp>
        <p:nvSpPr>
          <p:cNvPr id="5" name="Footer Placeholder 4">
            <a:extLst>
              <a:ext uri="{FF2B5EF4-FFF2-40B4-BE49-F238E27FC236}">
                <a16:creationId xmlns:a16="http://schemas.microsoft.com/office/drawing/2014/main" id="{B832A42B-A59D-4423-8985-19DC79BB50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802E22-4E38-467A-B1E3-4DA8552948E5}"/>
              </a:ext>
            </a:extLst>
          </p:cNvPr>
          <p:cNvSpPr>
            <a:spLocks noGrp="1"/>
          </p:cNvSpPr>
          <p:nvPr>
            <p:ph type="sldNum" sz="quarter" idx="12"/>
          </p:nvPr>
        </p:nvSpPr>
        <p:spPr/>
        <p:txBody>
          <a:bodyPr/>
          <a:lstStyle/>
          <a:p>
            <a:fld id="{E281A7FA-95F9-4165-88AF-B7D0D96760C8}" type="slidenum">
              <a:rPr lang="en-GB" smtClean="0"/>
              <a:t>‹#›</a:t>
            </a:fld>
            <a:endParaRPr lang="en-GB"/>
          </a:p>
        </p:txBody>
      </p:sp>
    </p:spTree>
    <p:extLst>
      <p:ext uri="{BB962C8B-B14F-4D97-AF65-F5344CB8AC3E}">
        <p14:creationId xmlns:p14="http://schemas.microsoft.com/office/powerpoint/2010/main" val="957696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82C6-3292-40EE-A8DB-BB34C3700B0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19FDC0E-C12F-4BB7-8322-0189A4D2AD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99ABC-5707-4E43-8D43-2B2FF6032BC0}"/>
              </a:ext>
            </a:extLst>
          </p:cNvPr>
          <p:cNvSpPr>
            <a:spLocks noGrp="1"/>
          </p:cNvSpPr>
          <p:nvPr>
            <p:ph type="dt" sz="half" idx="10"/>
          </p:nvPr>
        </p:nvSpPr>
        <p:spPr/>
        <p:txBody>
          <a:bodyPr/>
          <a:lstStyle/>
          <a:p>
            <a:fld id="{17673D4B-9AF9-4B1C-985F-299DB4CDE0D4}" type="datetimeFigureOut">
              <a:rPr lang="en-GB" smtClean="0"/>
              <a:t>24/11/2021</a:t>
            </a:fld>
            <a:endParaRPr lang="en-GB"/>
          </a:p>
        </p:txBody>
      </p:sp>
      <p:sp>
        <p:nvSpPr>
          <p:cNvPr id="5" name="Footer Placeholder 4">
            <a:extLst>
              <a:ext uri="{FF2B5EF4-FFF2-40B4-BE49-F238E27FC236}">
                <a16:creationId xmlns:a16="http://schemas.microsoft.com/office/drawing/2014/main" id="{3ACBF9BB-7EC4-447E-BDD1-E18CF07492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02B1D2-84AD-4878-800A-B428E2A83667}"/>
              </a:ext>
            </a:extLst>
          </p:cNvPr>
          <p:cNvSpPr>
            <a:spLocks noGrp="1"/>
          </p:cNvSpPr>
          <p:nvPr>
            <p:ph type="sldNum" sz="quarter" idx="12"/>
          </p:nvPr>
        </p:nvSpPr>
        <p:spPr/>
        <p:txBody>
          <a:bodyPr/>
          <a:lstStyle/>
          <a:p>
            <a:fld id="{E281A7FA-95F9-4165-88AF-B7D0D96760C8}" type="slidenum">
              <a:rPr lang="en-GB" smtClean="0"/>
              <a:t>‹#›</a:t>
            </a:fld>
            <a:endParaRPr lang="en-GB"/>
          </a:p>
        </p:txBody>
      </p:sp>
    </p:spTree>
    <p:extLst>
      <p:ext uri="{BB962C8B-B14F-4D97-AF65-F5344CB8AC3E}">
        <p14:creationId xmlns:p14="http://schemas.microsoft.com/office/powerpoint/2010/main" val="253913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B52F-A749-4F4F-923E-BB726332C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85528B4-0628-4972-8F13-C7479BB622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5598B-0DF5-45A0-9B0D-784CC62604D0}"/>
              </a:ext>
            </a:extLst>
          </p:cNvPr>
          <p:cNvSpPr>
            <a:spLocks noGrp="1"/>
          </p:cNvSpPr>
          <p:nvPr>
            <p:ph type="dt" sz="half" idx="10"/>
          </p:nvPr>
        </p:nvSpPr>
        <p:spPr/>
        <p:txBody>
          <a:bodyPr/>
          <a:lstStyle/>
          <a:p>
            <a:fld id="{17673D4B-9AF9-4B1C-985F-299DB4CDE0D4}" type="datetimeFigureOut">
              <a:rPr lang="en-GB" smtClean="0"/>
              <a:t>24/11/2021</a:t>
            </a:fld>
            <a:endParaRPr lang="en-GB"/>
          </a:p>
        </p:txBody>
      </p:sp>
      <p:sp>
        <p:nvSpPr>
          <p:cNvPr id="5" name="Footer Placeholder 4">
            <a:extLst>
              <a:ext uri="{FF2B5EF4-FFF2-40B4-BE49-F238E27FC236}">
                <a16:creationId xmlns:a16="http://schemas.microsoft.com/office/drawing/2014/main" id="{70BD8B6A-2249-4FC6-8F1B-6F05038ADF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065263-5F1C-4F21-B853-D8640EA07775}"/>
              </a:ext>
            </a:extLst>
          </p:cNvPr>
          <p:cNvSpPr>
            <a:spLocks noGrp="1"/>
          </p:cNvSpPr>
          <p:nvPr>
            <p:ph type="sldNum" sz="quarter" idx="12"/>
          </p:nvPr>
        </p:nvSpPr>
        <p:spPr/>
        <p:txBody>
          <a:bodyPr/>
          <a:lstStyle/>
          <a:p>
            <a:fld id="{E281A7FA-95F9-4165-88AF-B7D0D96760C8}" type="slidenum">
              <a:rPr lang="en-GB" smtClean="0"/>
              <a:t>‹#›</a:t>
            </a:fld>
            <a:endParaRPr lang="en-GB"/>
          </a:p>
        </p:txBody>
      </p:sp>
    </p:spTree>
    <p:extLst>
      <p:ext uri="{BB962C8B-B14F-4D97-AF65-F5344CB8AC3E}">
        <p14:creationId xmlns:p14="http://schemas.microsoft.com/office/powerpoint/2010/main" val="2038581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E5C07-CF60-46EE-B1DC-BAD6EB21C7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274CCD1-72E9-4343-9416-CCE85D6521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F3C3AD5-F5DA-463F-94B2-40D38355E4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00B81F-883E-4E80-8241-A751175F79AB}"/>
              </a:ext>
            </a:extLst>
          </p:cNvPr>
          <p:cNvSpPr>
            <a:spLocks noGrp="1"/>
          </p:cNvSpPr>
          <p:nvPr>
            <p:ph type="dt" sz="half" idx="10"/>
          </p:nvPr>
        </p:nvSpPr>
        <p:spPr/>
        <p:txBody>
          <a:bodyPr/>
          <a:lstStyle/>
          <a:p>
            <a:fld id="{17673D4B-9AF9-4B1C-985F-299DB4CDE0D4}" type="datetimeFigureOut">
              <a:rPr lang="en-GB" smtClean="0"/>
              <a:t>24/11/2021</a:t>
            </a:fld>
            <a:endParaRPr lang="en-GB"/>
          </a:p>
        </p:txBody>
      </p:sp>
      <p:sp>
        <p:nvSpPr>
          <p:cNvPr id="6" name="Footer Placeholder 5">
            <a:extLst>
              <a:ext uri="{FF2B5EF4-FFF2-40B4-BE49-F238E27FC236}">
                <a16:creationId xmlns:a16="http://schemas.microsoft.com/office/drawing/2014/main" id="{A5B440F5-FB25-4467-B2D7-8CC437C0A6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0197C4-3DAF-4E73-84C1-83FE989ABDF6}"/>
              </a:ext>
            </a:extLst>
          </p:cNvPr>
          <p:cNvSpPr>
            <a:spLocks noGrp="1"/>
          </p:cNvSpPr>
          <p:nvPr>
            <p:ph type="sldNum" sz="quarter" idx="12"/>
          </p:nvPr>
        </p:nvSpPr>
        <p:spPr/>
        <p:txBody>
          <a:bodyPr/>
          <a:lstStyle/>
          <a:p>
            <a:fld id="{E281A7FA-95F9-4165-88AF-B7D0D96760C8}" type="slidenum">
              <a:rPr lang="en-GB" smtClean="0"/>
              <a:t>‹#›</a:t>
            </a:fld>
            <a:endParaRPr lang="en-GB"/>
          </a:p>
        </p:txBody>
      </p:sp>
    </p:spTree>
    <p:extLst>
      <p:ext uri="{BB962C8B-B14F-4D97-AF65-F5344CB8AC3E}">
        <p14:creationId xmlns:p14="http://schemas.microsoft.com/office/powerpoint/2010/main" val="3413082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52E7-699F-4A14-BABA-84DE0A7B11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A22E27-DE5D-482D-92F2-AACF24DC03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FCD5CF-11FB-4A5E-8680-FAB6D0D9CC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4E74C7C-E9C5-4028-B994-D8C83D2646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549C80-13CC-482B-A913-DFC64B8AC4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C66A9D3-DA86-4CDA-82F2-BC9E2D94D33C}"/>
              </a:ext>
            </a:extLst>
          </p:cNvPr>
          <p:cNvSpPr>
            <a:spLocks noGrp="1"/>
          </p:cNvSpPr>
          <p:nvPr>
            <p:ph type="dt" sz="half" idx="10"/>
          </p:nvPr>
        </p:nvSpPr>
        <p:spPr/>
        <p:txBody>
          <a:bodyPr/>
          <a:lstStyle/>
          <a:p>
            <a:fld id="{17673D4B-9AF9-4B1C-985F-299DB4CDE0D4}" type="datetimeFigureOut">
              <a:rPr lang="en-GB" smtClean="0"/>
              <a:t>24/11/2021</a:t>
            </a:fld>
            <a:endParaRPr lang="en-GB"/>
          </a:p>
        </p:txBody>
      </p:sp>
      <p:sp>
        <p:nvSpPr>
          <p:cNvPr id="8" name="Footer Placeholder 7">
            <a:extLst>
              <a:ext uri="{FF2B5EF4-FFF2-40B4-BE49-F238E27FC236}">
                <a16:creationId xmlns:a16="http://schemas.microsoft.com/office/drawing/2014/main" id="{CF64B2F6-BF77-4298-8B4E-3463147F6E7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314F4B6-DB0E-48FC-AFC9-9382FB375D21}"/>
              </a:ext>
            </a:extLst>
          </p:cNvPr>
          <p:cNvSpPr>
            <a:spLocks noGrp="1"/>
          </p:cNvSpPr>
          <p:nvPr>
            <p:ph type="sldNum" sz="quarter" idx="12"/>
          </p:nvPr>
        </p:nvSpPr>
        <p:spPr/>
        <p:txBody>
          <a:bodyPr/>
          <a:lstStyle/>
          <a:p>
            <a:fld id="{E281A7FA-95F9-4165-88AF-B7D0D96760C8}" type="slidenum">
              <a:rPr lang="en-GB" smtClean="0"/>
              <a:t>‹#›</a:t>
            </a:fld>
            <a:endParaRPr lang="en-GB"/>
          </a:p>
        </p:txBody>
      </p:sp>
    </p:spTree>
    <p:extLst>
      <p:ext uri="{BB962C8B-B14F-4D97-AF65-F5344CB8AC3E}">
        <p14:creationId xmlns:p14="http://schemas.microsoft.com/office/powerpoint/2010/main" val="1067944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A1513-553A-4212-AB1B-0F22287E1F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2F1C947-2C8C-4735-8D8A-825AF9BB0FB6}"/>
              </a:ext>
            </a:extLst>
          </p:cNvPr>
          <p:cNvSpPr>
            <a:spLocks noGrp="1"/>
          </p:cNvSpPr>
          <p:nvPr>
            <p:ph type="dt" sz="half" idx="10"/>
          </p:nvPr>
        </p:nvSpPr>
        <p:spPr/>
        <p:txBody>
          <a:bodyPr/>
          <a:lstStyle/>
          <a:p>
            <a:fld id="{17673D4B-9AF9-4B1C-985F-299DB4CDE0D4}" type="datetimeFigureOut">
              <a:rPr lang="en-GB" smtClean="0"/>
              <a:t>24/11/2021</a:t>
            </a:fld>
            <a:endParaRPr lang="en-GB"/>
          </a:p>
        </p:txBody>
      </p:sp>
      <p:sp>
        <p:nvSpPr>
          <p:cNvPr id="4" name="Footer Placeholder 3">
            <a:extLst>
              <a:ext uri="{FF2B5EF4-FFF2-40B4-BE49-F238E27FC236}">
                <a16:creationId xmlns:a16="http://schemas.microsoft.com/office/drawing/2014/main" id="{D561B3FD-AB39-4D18-AEBB-CCA8AC98858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5387F8A-1833-4628-B4AF-C3B699B6CBDA}"/>
              </a:ext>
            </a:extLst>
          </p:cNvPr>
          <p:cNvSpPr>
            <a:spLocks noGrp="1"/>
          </p:cNvSpPr>
          <p:nvPr>
            <p:ph type="sldNum" sz="quarter" idx="12"/>
          </p:nvPr>
        </p:nvSpPr>
        <p:spPr/>
        <p:txBody>
          <a:bodyPr/>
          <a:lstStyle/>
          <a:p>
            <a:fld id="{E281A7FA-95F9-4165-88AF-B7D0D96760C8}" type="slidenum">
              <a:rPr lang="en-GB" smtClean="0"/>
              <a:t>‹#›</a:t>
            </a:fld>
            <a:endParaRPr lang="en-GB"/>
          </a:p>
        </p:txBody>
      </p:sp>
    </p:spTree>
    <p:extLst>
      <p:ext uri="{BB962C8B-B14F-4D97-AF65-F5344CB8AC3E}">
        <p14:creationId xmlns:p14="http://schemas.microsoft.com/office/powerpoint/2010/main" val="3492054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5061CF-BF9F-473D-9F6D-1D39A9C8FE21}"/>
              </a:ext>
            </a:extLst>
          </p:cNvPr>
          <p:cNvSpPr>
            <a:spLocks noGrp="1"/>
          </p:cNvSpPr>
          <p:nvPr>
            <p:ph type="dt" sz="half" idx="10"/>
          </p:nvPr>
        </p:nvSpPr>
        <p:spPr/>
        <p:txBody>
          <a:bodyPr/>
          <a:lstStyle/>
          <a:p>
            <a:fld id="{17673D4B-9AF9-4B1C-985F-299DB4CDE0D4}" type="datetimeFigureOut">
              <a:rPr lang="en-GB" smtClean="0"/>
              <a:t>24/11/2021</a:t>
            </a:fld>
            <a:endParaRPr lang="en-GB"/>
          </a:p>
        </p:txBody>
      </p:sp>
      <p:sp>
        <p:nvSpPr>
          <p:cNvPr id="3" name="Footer Placeholder 2">
            <a:extLst>
              <a:ext uri="{FF2B5EF4-FFF2-40B4-BE49-F238E27FC236}">
                <a16:creationId xmlns:a16="http://schemas.microsoft.com/office/drawing/2014/main" id="{53696B3E-5D82-4A15-B0E5-87CEDA6C90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F45D639-C4F2-4AF9-8887-B071CE986F0E}"/>
              </a:ext>
            </a:extLst>
          </p:cNvPr>
          <p:cNvSpPr>
            <a:spLocks noGrp="1"/>
          </p:cNvSpPr>
          <p:nvPr>
            <p:ph type="sldNum" sz="quarter" idx="12"/>
          </p:nvPr>
        </p:nvSpPr>
        <p:spPr/>
        <p:txBody>
          <a:bodyPr/>
          <a:lstStyle/>
          <a:p>
            <a:fld id="{E281A7FA-95F9-4165-88AF-B7D0D96760C8}" type="slidenum">
              <a:rPr lang="en-GB" smtClean="0"/>
              <a:t>‹#›</a:t>
            </a:fld>
            <a:endParaRPr lang="en-GB"/>
          </a:p>
        </p:txBody>
      </p:sp>
    </p:spTree>
    <p:extLst>
      <p:ext uri="{BB962C8B-B14F-4D97-AF65-F5344CB8AC3E}">
        <p14:creationId xmlns:p14="http://schemas.microsoft.com/office/powerpoint/2010/main" val="3911488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DEA55-79CB-4658-ADFF-7009DF9313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5782B4-A48E-4E4A-952D-A6B91DD8B1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D855B5A-A00E-46B7-862B-E21B2F749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0399A8-9CBB-426D-B2C5-8F101428827D}"/>
              </a:ext>
            </a:extLst>
          </p:cNvPr>
          <p:cNvSpPr>
            <a:spLocks noGrp="1"/>
          </p:cNvSpPr>
          <p:nvPr>
            <p:ph type="dt" sz="half" idx="10"/>
          </p:nvPr>
        </p:nvSpPr>
        <p:spPr/>
        <p:txBody>
          <a:bodyPr/>
          <a:lstStyle/>
          <a:p>
            <a:fld id="{17673D4B-9AF9-4B1C-985F-299DB4CDE0D4}" type="datetimeFigureOut">
              <a:rPr lang="en-GB" smtClean="0"/>
              <a:t>24/11/2021</a:t>
            </a:fld>
            <a:endParaRPr lang="en-GB"/>
          </a:p>
        </p:txBody>
      </p:sp>
      <p:sp>
        <p:nvSpPr>
          <p:cNvPr id="6" name="Footer Placeholder 5">
            <a:extLst>
              <a:ext uri="{FF2B5EF4-FFF2-40B4-BE49-F238E27FC236}">
                <a16:creationId xmlns:a16="http://schemas.microsoft.com/office/drawing/2014/main" id="{F6901CEC-ABEB-49B2-AA57-605CB459E5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39D92F-D17A-4640-96E4-9FE65E51F1F1}"/>
              </a:ext>
            </a:extLst>
          </p:cNvPr>
          <p:cNvSpPr>
            <a:spLocks noGrp="1"/>
          </p:cNvSpPr>
          <p:nvPr>
            <p:ph type="sldNum" sz="quarter" idx="12"/>
          </p:nvPr>
        </p:nvSpPr>
        <p:spPr/>
        <p:txBody>
          <a:bodyPr/>
          <a:lstStyle/>
          <a:p>
            <a:fld id="{E281A7FA-95F9-4165-88AF-B7D0D96760C8}" type="slidenum">
              <a:rPr lang="en-GB" smtClean="0"/>
              <a:t>‹#›</a:t>
            </a:fld>
            <a:endParaRPr lang="en-GB"/>
          </a:p>
        </p:txBody>
      </p:sp>
    </p:spTree>
    <p:extLst>
      <p:ext uri="{BB962C8B-B14F-4D97-AF65-F5344CB8AC3E}">
        <p14:creationId xmlns:p14="http://schemas.microsoft.com/office/powerpoint/2010/main" val="2612707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B636678-07FA-4807-B1A8-048C029286DB}" type="datetimeFigureOut">
              <a:rPr lang="en-GB" smtClean="0"/>
              <a:t>24/11/2021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31A3A7-4C5E-49BF-A147-A80B8B6D22BB}" type="slidenum">
              <a:rPr lang="en-GB" smtClean="0"/>
              <a:t>‹#›</a:t>
            </a:fld>
            <a:endParaRPr lang="en-GB"/>
          </a:p>
        </p:txBody>
      </p:sp>
    </p:spTree>
    <p:extLst>
      <p:ext uri="{BB962C8B-B14F-4D97-AF65-F5344CB8AC3E}">
        <p14:creationId xmlns:p14="http://schemas.microsoft.com/office/powerpoint/2010/main" val="2023040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047F5-C119-4E9D-8BCE-02D257C3FF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CAED8F-E917-4F69-B9B1-C8DE52C9A3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5F9A653-55A8-40F6-88A9-208952F8E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5B932-CD78-427F-B585-D4E98F6626C9}"/>
              </a:ext>
            </a:extLst>
          </p:cNvPr>
          <p:cNvSpPr>
            <a:spLocks noGrp="1"/>
          </p:cNvSpPr>
          <p:nvPr>
            <p:ph type="dt" sz="half" idx="10"/>
          </p:nvPr>
        </p:nvSpPr>
        <p:spPr/>
        <p:txBody>
          <a:bodyPr/>
          <a:lstStyle/>
          <a:p>
            <a:fld id="{17673D4B-9AF9-4B1C-985F-299DB4CDE0D4}" type="datetimeFigureOut">
              <a:rPr lang="en-GB" smtClean="0"/>
              <a:t>24/11/2021</a:t>
            </a:fld>
            <a:endParaRPr lang="en-GB"/>
          </a:p>
        </p:txBody>
      </p:sp>
      <p:sp>
        <p:nvSpPr>
          <p:cNvPr id="6" name="Footer Placeholder 5">
            <a:extLst>
              <a:ext uri="{FF2B5EF4-FFF2-40B4-BE49-F238E27FC236}">
                <a16:creationId xmlns:a16="http://schemas.microsoft.com/office/drawing/2014/main" id="{363F4B5B-AD5C-49EA-8BB8-A5878A5B97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190B63-5308-49C8-816C-8CEE9EE50AB5}"/>
              </a:ext>
            </a:extLst>
          </p:cNvPr>
          <p:cNvSpPr>
            <a:spLocks noGrp="1"/>
          </p:cNvSpPr>
          <p:nvPr>
            <p:ph type="sldNum" sz="quarter" idx="12"/>
          </p:nvPr>
        </p:nvSpPr>
        <p:spPr/>
        <p:txBody>
          <a:bodyPr/>
          <a:lstStyle/>
          <a:p>
            <a:fld id="{E281A7FA-95F9-4165-88AF-B7D0D96760C8}" type="slidenum">
              <a:rPr lang="en-GB" smtClean="0"/>
              <a:t>‹#›</a:t>
            </a:fld>
            <a:endParaRPr lang="en-GB"/>
          </a:p>
        </p:txBody>
      </p:sp>
    </p:spTree>
    <p:extLst>
      <p:ext uri="{BB962C8B-B14F-4D97-AF65-F5344CB8AC3E}">
        <p14:creationId xmlns:p14="http://schemas.microsoft.com/office/powerpoint/2010/main" val="71073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132A2-CF69-454B-8ACC-668C87AEE42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6C7322-3FEF-4C52-88C5-A7F62E3924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835A5E-6E5C-4BA6-A183-F56D6C35851A}"/>
              </a:ext>
            </a:extLst>
          </p:cNvPr>
          <p:cNvSpPr>
            <a:spLocks noGrp="1"/>
          </p:cNvSpPr>
          <p:nvPr>
            <p:ph type="dt" sz="half" idx="10"/>
          </p:nvPr>
        </p:nvSpPr>
        <p:spPr/>
        <p:txBody>
          <a:bodyPr/>
          <a:lstStyle/>
          <a:p>
            <a:fld id="{17673D4B-9AF9-4B1C-985F-299DB4CDE0D4}" type="datetimeFigureOut">
              <a:rPr lang="en-GB" smtClean="0"/>
              <a:t>24/11/2021</a:t>
            </a:fld>
            <a:endParaRPr lang="en-GB"/>
          </a:p>
        </p:txBody>
      </p:sp>
      <p:sp>
        <p:nvSpPr>
          <p:cNvPr id="5" name="Footer Placeholder 4">
            <a:extLst>
              <a:ext uri="{FF2B5EF4-FFF2-40B4-BE49-F238E27FC236}">
                <a16:creationId xmlns:a16="http://schemas.microsoft.com/office/drawing/2014/main" id="{6DE56EA9-5E08-4739-9AB8-3AF1235D61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6F8434-F9DB-471C-A1DF-26933485BF5F}"/>
              </a:ext>
            </a:extLst>
          </p:cNvPr>
          <p:cNvSpPr>
            <a:spLocks noGrp="1"/>
          </p:cNvSpPr>
          <p:nvPr>
            <p:ph type="sldNum" sz="quarter" idx="12"/>
          </p:nvPr>
        </p:nvSpPr>
        <p:spPr/>
        <p:txBody>
          <a:bodyPr/>
          <a:lstStyle/>
          <a:p>
            <a:fld id="{E281A7FA-95F9-4165-88AF-B7D0D96760C8}" type="slidenum">
              <a:rPr lang="en-GB" smtClean="0"/>
              <a:t>‹#›</a:t>
            </a:fld>
            <a:endParaRPr lang="en-GB"/>
          </a:p>
        </p:txBody>
      </p:sp>
    </p:spTree>
    <p:extLst>
      <p:ext uri="{BB962C8B-B14F-4D97-AF65-F5344CB8AC3E}">
        <p14:creationId xmlns:p14="http://schemas.microsoft.com/office/powerpoint/2010/main" val="38266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1030E8-2BA8-4310-B287-11F7123C7AB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FF3CAA-B058-4BD5-AAD5-C5D6F88A65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1D1960-70BE-4DB5-AA39-69D9443EAA81}"/>
              </a:ext>
            </a:extLst>
          </p:cNvPr>
          <p:cNvSpPr>
            <a:spLocks noGrp="1"/>
          </p:cNvSpPr>
          <p:nvPr>
            <p:ph type="dt" sz="half" idx="10"/>
          </p:nvPr>
        </p:nvSpPr>
        <p:spPr/>
        <p:txBody>
          <a:bodyPr/>
          <a:lstStyle/>
          <a:p>
            <a:fld id="{17673D4B-9AF9-4B1C-985F-299DB4CDE0D4}" type="datetimeFigureOut">
              <a:rPr lang="en-GB" smtClean="0"/>
              <a:t>24/11/2021</a:t>
            </a:fld>
            <a:endParaRPr lang="en-GB"/>
          </a:p>
        </p:txBody>
      </p:sp>
      <p:sp>
        <p:nvSpPr>
          <p:cNvPr id="5" name="Footer Placeholder 4">
            <a:extLst>
              <a:ext uri="{FF2B5EF4-FFF2-40B4-BE49-F238E27FC236}">
                <a16:creationId xmlns:a16="http://schemas.microsoft.com/office/drawing/2014/main" id="{8D3706FA-3A09-400C-AACF-92DB4AA07E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08FD4EA-CDCB-4394-A51E-390A416F049F}"/>
              </a:ext>
            </a:extLst>
          </p:cNvPr>
          <p:cNvSpPr>
            <a:spLocks noGrp="1"/>
          </p:cNvSpPr>
          <p:nvPr>
            <p:ph type="sldNum" sz="quarter" idx="12"/>
          </p:nvPr>
        </p:nvSpPr>
        <p:spPr/>
        <p:txBody>
          <a:bodyPr/>
          <a:lstStyle/>
          <a:p>
            <a:fld id="{E281A7FA-95F9-4165-88AF-B7D0D96760C8}" type="slidenum">
              <a:rPr lang="en-GB" smtClean="0"/>
              <a:t>‹#›</a:t>
            </a:fld>
            <a:endParaRPr lang="en-GB"/>
          </a:p>
        </p:txBody>
      </p:sp>
    </p:spTree>
    <p:extLst>
      <p:ext uri="{BB962C8B-B14F-4D97-AF65-F5344CB8AC3E}">
        <p14:creationId xmlns:p14="http://schemas.microsoft.com/office/powerpoint/2010/main" val="372307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66ECA3A-F14B-4244-B62C-3F86C525A4E2}" type="datetimeFigureOut">
              <a:rPr lang="en-GB" smtClean="0"/>
              <a:pPr/>
              <a:t>24/11/2021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1E5794-75D0-49CA-8C0E-819BECA52794}" type="slidenum">
              <a:rPr lang="en-GB" smtClean="0"/>
              <a:pPr/>
              <a:t>‹#›</a:t>
            </a:fld>
            <a:endParaRPr lang="en-GB"/>
          </a:p>
        </p:txBody>
      </p:sp>
    </p:spTree>
    <p:extLst>
      <p:ext uri="{BB962C8B-B14F-4D97-AF65-F5344CB8AC3E}">
        <p14:creationId xmlns:p14="http://schemas.microsoft.com/office/powerpoint/2010/main" val="2032772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6ECA3A-F14B-4244-B62C-3F86C525A4E2}" type="datetimeFigureOut">
              <a:rPr lang="en-GB" smtClean="0"/>
              <a:pPr/>
              <a:t>24/11/2021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1E5794-75D0-49CA-8C0E-819BECA52794}" type="slidenum">
              <a:rPr lang="en-GB" smtClean="0"/>
              <a:pPr/>
              <a:t>‹#›</a:t>
            </a:fld>
            <a:endParaRPr lang="en-GB"/>
          </a:p>
        </p:txBody>
      </p:sp>
    </p:spTree>
    <p:extLst>
      <p:ext uri="{BB962C8B-B14F-4D97-AF65-F5344CB8AC3E}">
        <p14:creationId xmlns:p14="http://schemas.microsoft.com/office/powerpoint/2010/main" val="546893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6ECA3A-F14B-4244-B62C-3F86C525A4E2}" type="datetimeFigureOut">
              <a:rPr lang="en-GB" smtClean="0"/>
              <a:pPr/>
              <a:t>24/11/2021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1E5794-75D0-49CA-8C0E-819BECA52794}" type="slidenum">
              <a:rPr lang="en-GB" smtClean="0"/>
              <a:pPr/>
              <a:t>‹#›</a:t>
            </a:fld>
            <a:endParaRPr lang="en-GB"/>
          </a:p>
        </p:txBody>
      </p:sp>
    </p:spTree>
    <p:extLst>
      <p:ext uri="{BB962C8B-B14F-4D97-AF65-F5344CB8AC3E}">
        <p14:creationId xmlns:p14="http://schemas.microsoft.com/office/powerpoint/2010/main" val="86859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66ECA3A-F14B-4244-B62C-3F86C525A4E2}" type="datetimeFigureOut">
              <a:rPr lang="en-GB" smtClean="0"/>
              <a:pPr/>
              <a:t>24/11/2021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1E5794-75D0-49CA-8C0E-819BECA52794}" type="slidenum">
              <a:rPr lang="en-GB" smtClean="0"/>
              <a:pPr/>
              <a:t>‹#›</a:t>
            </a:fld>
            <a:endParaRPr lang="en-GB"/>
          </a:p>
        </p:txBody>
      </p:sp>
    </p:spTree>
    <p:extLst>
      <p:ext uri="{BB962C8B-B14F-4D97-AF65-F5344CB8AC3E}">
        <p14:creationId xmlns:p14="http://schemas.microsoft.com/office/powerpoint/2010/main" val="28228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66ECA3A-F14B-4244-B62C-3F86C525A4E2}" type="datetimeFigureOut">
              <a:rPr lang="en-GB" smtClean="0"/>
              <a:pPr/>
              <a:t>24/11/2021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81E5794-75D0-49CA-8C0E-819BECA52794}" type="slidenum">
              <a:rPr lang="en-GB" smtClean="0"/>
              <a:pPr/>
              <a:t>‹#›</a:t>
            </a:fld>
            <a:endParaRPr lang="en-GB"/>
          </a:p>
        </p:txBody>
      </p:sp>
    </p:spTree>
    <p:extLst>
      <p:ext uri="{BB962C8B-B14F-4D97-AF65-F5344CB8AC3E}">
        <p14:creationId xmlns:p14="http://schemas.microsoft.com/office/powerpoint/2010/main" val="512641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66ECA3A-F14B-4244-B62C-3F86C525A4E2}" type="datetimeFigureOut">
              <a:rPr lang="en-GB" smtClean="0"/>
              <a:pPr/>
              <a:t>24/11/2021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1E5794-75D0-49CA-8C0E-819BECA52794}" type="slidenum">
              <a:rPr lang="en-GB" smtClean="0"/>
              <a:pPr/>
              <a:t>‹#›</a:t>
            </a:fld>
            <a:endParaRPr lang="en-GB"/>
          </a:p>
        </p:txBody>
      </p:sp>
    </p:spTree>
    <p:extLst>
      <p:ext uri="{BB962C8B-B14F-4D97-AF65-F5344CB8AC3E}">
        <p14:creationId xmlns:p14="http://schemas.microsoft.com/office/powerpoint/2010/main" val="1846876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6ECA3A-F14B-4244-B62C-3F86C525A4E2}" type="datetimeFigureOut">
              <a:rPr lang="en-GB" smtClean="0"/>
              <a:pPr/>
              <a:t>24/11/2021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81E5794-75D0-49CA-8C0E-819BECA52794}" type="slidenum">
              <a:rPr lang="en-GB" smtClean="0"/>
              <a:pPr/>
              <a:t>‹#›</a:t>
            </a:fld>
            <a:endParaRPr lang="en-GB"/>
          </a:p>
        </p:txBody>
      </p:sp>
    </p:spTree>
    <p:extLst>
      <p:ext uri="{BB962C8B-B14F-4D97-AF65-F5344CB8AC3E}">
        <p14:creationId xmlns:p14="http://schemas.microsoft.com/office/powerpoint/2010/main" val="364536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636678-07FA-4807-B1A8-048C029286DB}" type="datetimeFigureOut">
              <a:rPr lang="en-GB" smtClean="0"/>
              <a:t>24/11/2021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31A3A7-4C5E-49BF-A147-A80B8B6D22BB}" type="slidenum">
              <a:rPr lang="en-GB" smtClean="0"/>
              <a:t>‹#›</a:t>
            </a:fld>
            <a:endParaRPr lang="en-GB"/>
          </a:p>
        </p:txBody>
      </p:sp>
    </p:spTree>
    <p:extLst>
      <p:ext uri="{BB962C8B-B14F-4D97-AF65-F5344CB8AC3E}">
        <p14:creationId xmlns:p14="http://schemas.microsoft.com/office/powerpoint/2010/main" val="11551067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6ECA3A-F14B-4244-B62C-3F86C525A4E2}" type="datetimeFigureOut">
              <a:rPr lang="en-GB" smtClean="0"/>
              <a:pPr/>
              <a:t>24/11/2021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1E5794-75D0-49CA-8C0E-819BECA52794}" type="slidenum">
              <a:rPr lang="en-GB" smtClean="0"/>
              <a:pPr/>
              <a:t>‹#›</a:t>
            </a:fld>
            <a:endParaRPr lang="en-GB"/>
          </a:p>
        </p:txBody>
      </p:sp>
    </p:spTree>
    <p:extLst>
      <p:ext uri="{BB962C8B-B14F-4D97-AF65-F5344CB8AC3E}">
        <p14:creationId xmlns:p14="http://schemas.microsoft.com/office/powerpoint/2010/main" val="1871306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6ECA3A-F14B-4244-B62C-3F86C525A4E2}" type="datetimeFigureOut">
              <a:rPr lang="en-GB" smtClean="0"/>
              <a:pPr/>
              <a:t>24/11/2021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1E5794-75D0-49CA-8C0E-819BECA52794}" type="slidenum">
              <a:rPr lang="en-GB" smtClean="0"/>
              <a:pPr/>
              <a:t>‹#›</a:t>
            </a:fld>
            <a:endParaRPr lang="en-GB"/>
          </a:p>
        </p:txBody>
      </p:sp>
    </p:spTree>
    <p:extLst>
      <p:ext uri="{BB962C8B-B14F-4D97-AF65-F5344CB8AC3E}">
        <p14:creationId xmlns:p14="http://schemas.microsoft.com/office/powerpoint/2010/main" val="4030452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6ECA3A-F14B-4244-B62C-3F86C525A4E2}" type="datetimeFigureOut">
              <a:rPr lang="en-GB" smtClean="0"/>
              <a:pPr/>
              <a:t>24/11/2021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1E5794-75D0-49CA-8C0E-819BECA52794}" type="slidenum">
              <a:rPr lang="en-GB" smtClean="0"/>
              <a:pPr/>
              <a:t>‹#›</a:t>
            </a:fld>
            <a:endParaRPr lang="en-GB"/>
          </a:p>
        </p:txBody>
      </p:sp>
    </p:spTree>
    <p:extLst>
      <p:ext uri="{BB962C8B-B14F-4D97-AF65-F5344CB8AC3E}">
        <p14:creationId xmlns:p14="http://schemas.microsoft.com/office/powerpoint/2010/main" val="1113898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66ECA3A-F14B-4244-B62C-3F86C525A4E2}" type="datetimeFigureOut">
              <a:rPr lang="en-GB" smtClean="0"/>
              <a:pPr/>
              <a:t>24/11/2021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1E5794-75D0-49CA-8C0E-819BECA52794}" type="slidenum">
              <a:rPr lang="en-GB" smtClean="0"/>
              <a:pPr/>
              <a:t>‹#›</a:t>
            </a:fld>
            <a:endParaRPr lang="en-GB"/>
          </a:p>
        </p:txBody>
      </p:sp>
    </p:spTree>
    <p:extLst>
      <p:ext uri="{BB962C8B-B14F-4D97-AF65-F5344CB8AC3E}">
        <p14:creationId xmlns:p14="http://schemas.microsoft.com/office/powerpoint/2010/main" val="33339273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1085" y="-150294"/>
            <a:ext cx="8738648" cy="1508760"/>
          </a:xfrm>
        </p:spPr>
        <p:txBody>
          <a:bodyPr/>
          <a:lstStyle>
            <a:lvl1pPr>
              <a:defRPr>
                <a:solidFill>
                  <a:srgbClr val="2B84BE"/>
                </a:solidFill>
              </a:defRPr>
            </a:lvl1pPr>
          </a:lstStyle>
          <a:p>
            <a:r>
              <a:rPr lang="en-US" dirty="0">
                <a:solidFill>
                  <a:srgbClr val="2B84BE"/>
                </a:solidFill>
              </a:rPr>
              <a:t>hea</a:t>
            </a:r>
            <a:r>
              <a:rPr lang="en-US" dirty="0"/>
              <a:t>ding</a:t>
            </a:r>
            <a:endParaRPr lang="en-GB" dirty="0"/>
          </a:p>
        </p:txBody>
      </p:sp>
      <p:sp>
        <p:nvSpPr>
          <p:cNvPr id="3" name="Date Placeholder 2"/>
          <p:cNvSpPr>
            <a:spLocks noGrp="1"/>
          </p:cNvSpPr>
          <p:nvPr>
            <p:ph type="dt" sz="half" idx="10"/>
          </p:nvPr>
        </p:nvSpPr>
        <p:spPr/>
        <p:txBody>
          <a:bodyPr/>
          <a:lstStyle/>
          <a:p>
            <a:fld id="{9666486C-D586-4949-8AB6-C2C6D97F8CF2}" type="datetime1">
              <a:rPr lang="en-US" smtClean="0"/>
              <a:t>11/24/2021</a:t>
            </a:fld>
            <a:endParaRPr lang="en-GB" dirty="0"/>
          </a:p>
        </p:txBody>
      </p:sp>
      <p:sp>
        <p:nvSpPr>
          <p:cNvPr id="4" name="Footer Placeholder 3"/>
          <p:cNvSpPr>
            <a:spLocks noGrp="1"/>
          </p:cNvSpPr>
          <p:nvPr>
            <p:ph type="ftr" sz="quarter" idx="11"/>
          </p:nvPr>
        </p:nvSpPr>
        <p:spPr/>
        <p:txBody>
          <a:bodyPr/>
          <a:lstStyle/>
          <a:p>
            <a:r>
              <a:rPr lang="en-GB"/>
              <a:t>www.natre.org.uk </a:t>
            </a:r>
            <a:endParaRPr lang="en-GB" dirty="0"/>
          </a:p>
        </p:txBody>
      </p:sp>
      <p:sp>
        <p:nvSpPr>
          <p:cNvPr id="5" name="Text Placeholder 2"/>
          <p:cNvSpPr>
            <a:spLocks noGrp="1"/>
          </p:cNvSpPr>
          <p:nvPr>
            <p:ph idx="1"/>
          </p:nvPr>
        </p:nvSpPr>
        <p:spPr>
          <a:xfrm>
            <a:off x="558152" y="1575174"/>
            <a:ext cx="11265031" cy="4603390"/>
          </a:xfrm>
          <a:prstGeom prst="rect">
            <a:avLst/>
          </a:prstGeom>
        </p:spPr>
        <p:txBody>
          <a:bodyPr vert="horz" lIns="72000" tIns="72000" rIns="72000" bIns="72000" rtlCol="0">
            <a:normAutofit/>
          </a:bodyPr>
          <a:lstStyle>
            <a:lvl1pPr>
              <a:defRPr>
                <a:solidFill>
                  <a:srgbClr val="2B84BE"/>
                </a:solidFill>
              </a:defRPr>
            </a:lvl1pPr>
          </a:lstStyle>
          <a:p>
            <a:pPr lvl="0"/>
            <a:r>
              <a:rPr lang="en-US" dirty="0"/>
              <a:t>Insert Text</a:t>
            </a:r>
          </a:p>
        </p:txBody>
      </p:sp>
    </p:spTree>
    <p:extLst>
      <p:ext uri="{BB962C8B-B14F-4D97-AF65-F5344CB8AC3E}">
        <p14:creationId xmlns:p14="http://schemas.microsoft.com/office/powerpoint/2010/main" val="3127083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D26E350-3A19-42F0-B68C-BE99595C8ADF}" type="datetime1">
              <a:rPr lang="en-GB" smtClean="0"/>
              <a:t>24/11/2021</a:t>
            </a:fld>
            <a:endParaRPr lang="en-GB"/>
          </a:p>
        </p:txBody>
      </p:sp>
      <p:sp>
        <p:nvSpPr>
          <p:cNvPr id="3" name="Footer Placeholder 4"/>
          <p:cNvSpPr>
            <a:spLocks noGrp="1"/>
          </p:cNvSpPr>
          <p:nvPr>
            <p:ph type="ftr" sz="quarter" idx="11"/>
          </p:nvPr>
        </p:nvSpPr>
        <p:spPr/>
        <p:txBody>
          <a:bodyPr/>
          <a:lstStyle>
            <a:lvl1pPr>
              <a:defRPr/>
            </a:lvl1pPr>
          </a:lstStyle>
          <a:p>
            <a:pPr>
              <a:defRPr/>
            </a:pPr>
            <a:r>
              <a:rPr lang="en-GB"/>
              <a:t>Copyright: RE Today Services</a:t>
            </a:r>
          </a:p>
        </p:txBody>
      </p:sp>
      <p:sp>
        <p:nvSpPr>
          <p:cNvPr id="4" name="Slide Number Placeholder 5"/>
          <p:cNvSpPr>
            <a:spLocks noGrp="1"/>
          </p:cNvSpPr>
          <p:nvPr>
            <p:ph type="sldNum" sz="quarter" idx="12"/>
          </p:nvPr>
        </p:nvSpPr>
        <p:spPr/>
        <p:txBody>
          <a:bodyPr/>
          <a:lstStyle>
            <a:lvl1pPr>
              <a:defRPr/>
            </a:lvl1pPr>
          </a:lstStyle>
          <a:p>
            <a:pPr>
              <a:defRPr/>
            </a:pPr>
            <a:fld id="{DE351DC0-1B29-462F-BCB7-42FF4347F890}" type="slidenum">
              <a:rPr lang="en-GB"/>
              <a:pPr>
                <a:defRPr/>
              </a:pPr>
              <a:t>‹#›</a:t>
            </a:fld>
            <a:endParaRPr lang="en-GB"/>
          </a:p>
        </p:txBody>
      </p:sp>
      <p:sp>
        <p:nvSpPr>
          <p:cNvPr id="5" name="Content Placeholder 2"/>
          <p:cNvSpPr>
            <a:spLocks noGrp="1"/>
          </p:cNvSpPr>
          <p:nvPr>
            <p:ph idx="1"/>
          </p:nvPr>
        </p:nvSpPr>
        <p:spPr>
          <a:xfrm>
            <a:off x="838200" y="144356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1"/>
          <p:cNvSpPr>
            <a:spLocks noGrp="1"/>
          </p:cNvSpPr>
          <p:nvPr>
            <p:ph type="title"/>
          </p:nvPr>
        </p:nvSpPr>
        <p:spPr bwMode="auto">
          <a:xfrm>
            <a:off x="62089" y="57068"/>
            <a:ext cx="9127067" cy="668866"/>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dirty="0"/>
          </a:p>
        </p:txBody>
      </p:sp>
      <p:pic>
        <p:nvPicPr>
          <p:cNvPr id="7" name="Picture 6">
            <a:extLst>
              <a:ext uri="{FF2B5EF4-FFF2-40B4-BE49-F238E27FC236}">
                <a16:creationId xmlns:a16="http://schemas.microsoft.com/office/drawing/2014/main" id="{13809A73-5C4A-4A74-A054-5690537E9A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6326508"/>
            <a:ext cx="1968500" cy="531495"/>
          </a:xfrm>
          <a:prstGeom prst="rect">
            <a:avLst/>
          </a:prstGeom>
        </p:spPr>
      </p:pic>
    </p:spTree>
    <p:extLst>
      <p:ext uri="{BB962C8B-B14F-4D97-AF65-F5344CB8AC3E}">
        <p14:creationId xmlns:p14="http://schemas.microsoft.com/office/powerpoint/2010/main" val="38377519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Picture 9" descr="A picture containing screenshot&#10;&#10;Description automatically generated">
            <a:extLst>
              <a:ext uri="{FF2B5EF4-FFF2-40B4-BE49-F238E27FC236}">
                <a16:creationId xmlns:a16="http://schemas.microsoft.com/office/drawing/2014/main" id="{404A9553-36AF-1040-9454-A16B2AFCB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9854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B636678-07FA-4807-B1A8-048C029286DB}" type="datetimeFigureOut">
              <a:rPr lang="en-GB" smtClean="0"/>
              <a:t>24/11/2021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31A3A7-4C5E-49BF-A147-A80B8B6D22BB}" type="slidenum">
              <a:rPr lang="en-GB" smtClean="0"/>
              <a:t>‹#›</a:t>
            </a:fld>
            <a:endParaRPr lang="en-GB"/>
          </a:p>
        </p:txBody>
      </p:sp>
    </p:spTree>
    <p:extLst>
      <p:ext uri="{BB962C8B-B14F-4D97-AF65-F5344CB8AC3E}">
        <p14:creationId xmlns:p14="http://schemas.microsoft.com/office/powerpoint/2010/main" val="708621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B636678-07FA-4807-B1A8-048C029286DB}" type="datetimeFigureOut">
              <a:rPr lang="en-GB" smtClean="0"/>
              <a:t>24/11/2021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D31A3A7-4C5E-49BF-A147-A80B8B6D22BB}" type="slidenum">
              <a:rPr lang="en-GB" smtClean="0"/>
              <a:t>‹#›</a:t>
            </a:fld>
            <a:endParaRPr lang="en-GB"/>
          </a:p>
        </p:txBody>
      </p:sp>
    </p:spTree>
    <p:extLst>
      <p:ext uri="{BB962C8B-B14F-4D97-AF65-F5344CB8AC3E}">
        <p14:creationId xmlns:p14="http://schemas.microsoft.com/office/powerpoint/2010/main" val="1599570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B636678-07FA-4807-B1A8-048C029286DB}" type="datetimeFigureOut">
              <a:rPr lang="en-GB" smtClean="0"/>
              <a:t>24/11/2021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D31A3A7-4C5E-49BF-A147-A80B8B6D22BB}" type="slidenum">
              <a:rPr lang="en-GB" smtClean="0"/>
              <a:t>‹#›</a:t>
            </a:fld>
            <a:endParaRPr lang="en-GB"/>
          </a:p>
        </p:txBody>
      </p:sp>
    </p:spTree>
    <p:extLst>
      <p:ext uri="{BB962C8B-B14F-4D97-AF65-F5344CB8AC3E}">
        <p14:creationId xmlns:p14="http://schemas.microsoft.com/office/powerpoint/2010/main" val="764874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36678-07FA-4807-B1A8-048C029286DB}" type="datetimeFigureOut">
              <a:rPr lang="en-GB" smtClean="0"/>
              <a:t>24/11/2021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D31A3A7-4C5E-49BF-A147-A80B8B6D22BB}" type="slidenum">
              <a:rPr lang="en-GB" smtClean="0"/>
              <a:t>‹#›</a:t>
            </a:fld>
            <a:endParaRPr lang="en-GB"/>
          </a:p>
        </p:txBody>
      </p:sp>
    </p:spTree>
    <p:extLst>
      <p:ext uri="{BB962C8B-B14F-4D97-AF65-F5344CB8AC3E}">
        <p14:creationId xmlns:p14="http://schemas.microsoft.com/office/powerpoint/2010/main" val="3690251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636678-07FA-4807-B1A8-048C029286DB}" type="datetimeFigureOut">
              <a:rPr lang="en-GB" smtClean="0"/>
              <a:t>24/11/2021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31A3A7-4C5E-49BF-A147-A80B8B6D22BB}" type="slidenum">
              <a:rPr lang="en-GB" smtClean="0"/>
              <a:t>‹#›</a:t>
            </a:fld>
            <a:endParaRPr lang="en-GB"/>
          </a:p>
        </p:txBody>
      </p:sp>
    </p:spTree>
    <p:extLst>
      <p:ext uri="{BB962C8B-B14F-4D97-AF65-F5344CB8AC3E}">
        <p14:creationId xmlns:p14="http://schemas.microsoft.com/office/powerpoint/2010/main" val="4158671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636678-07FA-4807-B1A8-048C029286DB}" type="datetimeFigureOut">
              <a:rPr lang="en-GB" smtClean="0"/>
              <a:t>24/11/2021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31A3A7-4C5E-49BF-A147-A80B8B6D22BB}" type="slidenum">
              <a:rPr lang="en-GB" smtClean="0"/>
              <a:t>‹#›</a:t>
            </a:fld>
            <a:endParaRPr lang="en-GB"/>
          </a:p>
        </p:txBody>
      </p:sp>
    </p:spTree>
    <p:extLst>
      <p:ext uri="{BB962C8B-B14F-4D97-AF65-F5344CB8AC3E}">
        <p14:creationId xmlns:p14="http://schemas.microsoft.com/office/powerpoint/2010/main" val="937551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36678-07FA-4807-B1A8-048C029286DB}" type="datetimeFigureOut">
              <a:rPr lang="en-GB" smtClean="0"/>
              <a:t>24/11/2021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1A3A7-4C5E-49BF-A147-A80B8B6D22BB}" type="slidenum">
              <a:rPr lang="en-GB" smtClean="0"/>
              <a:t>‹#›</a:t>
            </a:fld>
            <a:endParaRPr lang="en-GB"/>
          </a:p>
        </p:txBody>
      </p:sp>
    </p:spTree>
    <p:extLst>
      <p:ext uri="{BB962C8B-B14F-4D97-AF65-F5344CB8AC3E}">
        <p14:creationId xmlns:p14="http://schemas.microsoft.com/office/powerpoint/2010/main" val="295424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522CE7-E9F4-4A47-8DF0-0CC9B8AB3F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76AFD0-088A-4610-B3B1-C56EBCC9B6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D758AF-B3BC-4C90-8B57-17B72E78D9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73D4B-9AF9-4B1C-985F-299DB4CDE0D4}" type="datetimeFigureOut">
              <a:rPr lang="en-GB" smtClean="0"/>
              <a:t>24/11/2021</a:t>
            </a:fld>
            <a:endParaRPr lang="en-GB"/>
          </a:p>
        </p:txBody>
      </p:sp>
      <p:sp>
        <p:nvSpPr>
          <p:cNvPr id="5" name="Footer Placeholder 4">
            <a:extLst>
              <a:ext uri="{FF2B5EF4-FFF2-40B4-BE49-F238E27FC236}">
                <a16:creationId xmlns:a16="http://schemas.microsoft.com/office/drawing/2014/main" id="{4C31473F-DDE5-451C-A959-75B31B36A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ADEEA1-7F13-4F9C-8CB7-1512AE2A4C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1A7FA-95F9-4165-88AF-B7D0D96760C8}" type="slidenum">
              <a:rPr lang="en-GB" smtClean="0"/>
              <a:t>‹#›</a:t>
            </a:fld>
            <a:endParaRPr lang="en-GB"/>
          </a:p>
        </p:txBody>
      </p:sp>
    </p:spTree>
    <p:extLst>
      <p:ext uri="{BB962C8B-B14F-4D97-AF65-F5344CB8AC3E}">
        <p14:creationId xmlns:p14="http://schemas.microsoft.com/office/powerpoint/2010/main" val="1923798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6ECA3A-F14B-4244-B62C-3F86C525A4E2}" type="datetimeFigureOut">
              <a:rPr lang="en-GB" smtClean="0"/>
              <a:pPr/>
              <a:t>24/11/2021</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1E5794-75D0-49CA-8C0E-819BECA52794}" type="slidenum">
              <a:rPr lang="en-GB" smtClean="0"/>
              <a:pPr/>
              <a:t>‹#›</a:t>
            </a:fld>
            <a:endParaRPr lang="en-GB"/>
          </a:p>
        </p:txBody>
      </p:sp>
    </p:spTree>
    <p:extLst>
      <p:ext uri="{BB962C8B-B14F-4D97-AF65-F5344CB8AC3E}">
        <p14:creationId xmlns:p14="http://schemas.microsoft.com/office/powerpoint/2010/main" val="3884404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bbc.co.uk/teach/class-clips-video/religious-studies-ks1-the-christian-story-of-the-good-samaritan-and-the-lost-sheep/zr7wxyc"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8" Type="http://schemas.openxmlformats.org/officeDocument/2006/relationships/hyperlink" Target="mailto:lat@retoday.org.uk" TargetMode="External"/><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hyperlink" Target="mailto:sales@retoday.org.uk"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hyperlink" Target="https://vanpoulles.co.uk/" TargetMode="External"/><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emf"/><Relationship Id="rId2" Type="http://schemas.openxmlformats.org/officeDocument/2006/relationships/hyperlink" Target="../../publications/opening%20up%20RE/respect%20for%20all/OURE6%20editted/web/Querk%20Mother.wmv" TargetMode="Externa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8" Type="http://schemas.openxmlformats.org/officeDocument/2006/relationships/hyperlink" Target="mailto:lat@retoday.org.uk" TargetMode="External"/><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hyperlink" Target="mailto:sales@retoday.org.uk"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4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5320" y="365760"/>
            <a:ext cx="5877216" cy="5780723"/>
          </a:xfrm>
        </p:spPr>
        <p:txBody>
          <a:bodyPr>
            <a:noAutofit/>
          </a:bodyPr>
          <a:lstStyle/>
          <a:p>
            <a:r>
              <a:rPr lang="en-GB" sz="4000" b="1" dirty="0">
                <a:latin typeface="Arial Black" panose="020B0A04020102020204" pitchFamily="34" charset="0"/>
              </a:rPr>
              <a:t>Diocese of Salford</a:t>
            </a:r>
            <a:br>
              <a:rPr lang="en-GB" sz="4000" b="1" dirty="0">
                <a:latin typeface="Arial Black" panose="020B0A04020102020204" pitchFamily="34" charset="0"/>
              </a:rPr>
            </a:br>
            <a:r>
              <a:rPr lang="en-GB" sz="4000" b="1" dirty="0">
                <a:latin typeface="Arial Black" panose="020B0A04020102020204" pitchFamily="34" charset="0"/>
              </a:rPr>
              <a:t>RE in EYFS: dynamic, playful, deep and driven by curiosity, can our RE be more fun, mind opening and thoughtfully creative?</a:t>
            </a:r>
          </a:p>
        </p:txBody>
      </p:sp>
    </p:spTree>
    <p:extLst>
      <p:ext uri="{BB962C8B-B14F-4D97-AF65-F5344CB8AC3E}">
        <p14:creationId xmlns:p14="http://schemas.microsoft.com/office/powerpoint/2010/main" val="470571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87625-8DC4-4D93-8288-2547D18A066E}"/>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D99111F2-5AA7-469C-9617-4C989BC819B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99504" y="365125"/>
            <a:ext cx="8465607" cy="5811838"/>
          </a:xfrm>
          <a:prstGeom prst="rect">
            <a:avLst/>
          </a:prstGeom>
        </p:spPr>
      </p:pic>
      <p:sp>
        <p:nvSpPr>
          <p:cNvPr id="3" name="TextBox 2">
            <a:extLst>
              <a:ext uri="{FF2B5EF4-FFF2-40B4-BE49-F238E27FC236}">
                <a16:creationId xmlns:a16="http://schemas.microsoft.com/office/drawing/2014/main" id="{C88393CD-C795-4D6D-A59C-3C05182326A2}"/>
              </a:ext>
            </a:extLst>
          </p:cNvPr>
          <p:cNvSpPr txBox="1"/>
          <p:nvPr/>
        </p:nvSpPr>
        <p:spPr>
          <a:xfrm>
            <a:off x="9709688" y="2634712"/>
            <a:ext cx="2084522" cy="2308324"/>
          </a:xfrm>
          <a:prstGeom prst="rect">
            <a:avLst/>
          </a:prstGeom>
          <a:noFill/>
        </p:spPr>
        <p:txBody>
          <a:bodyPr wrap="square" rtlCol="0">
            <a:spAutoFit/>
          </a:bodyPr>
          <a:lstStyle/>
          <a:p>
            <a:r>
              <a:rPr lang="en-GB" dirty="0"/>
              <a:t>Our children are thinking – deeply.</a:t>
            </a:r>
          </a:p>
          <a:p>
            <a:r>
              <a:rPr lang="en-GB" dirty="0"/>
              <a:t>A danger in RE is that we just teach them little facts – but we must also teach them to think big thoughts.</a:t>
            </a:r>
          </a:p>
        </p:txBody>
      </p:sp>
    </p:spTree>
    <p:extLst>
      <p:ext uri="{BB962C8B-B14F-4D97-AF65-F5344CB8AC3E}">
        <p14:creationId xmlns:p14="http://schemas.microsoft.com/office/powerpoint/2010/main" val="116832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C57C-A93A-4732-A72E-C24ACBC652B7}"/>
              </a:ext>
            </a:extLst>
          </p:cNvPr>
          <p:cNvSpPr>
            <a:spLocks noGrp="1"/>
          </p:cNvSpPr>
          <p:nvPr>
            <p:ph type="title"/>
          </p:nvPr>
        </p:nvSpPr>
        <p:spPr>
          <a:xfrm>
            <a:off x="698754" y="158889"/>
            <a:ext cx="6608425" cy="1325563"/>
          </a:xfrm>
        </p:spPr>
        <p:txBody>
          <a:bodyPr vert="horz" lIns="91440" tIns="45720" rIns="91440" bIns="45720" rtlCol="0" anchor="ctr">
            <a:noAutofit/>
          </a:bodyPr>
          <a:lstStyle/>
          <a:p>
            <a:r>
              <a:rPr lang="en-US" sz="2800" b="1" kern="1200" dirty="0">
                <a:solidFill>
                  <a:srgbClr val="FF0000"/>
                </a:solidFill>
                <a:latin typeface="+mj-lt"/>
                <a:ea typeface="+mj-ea"/>
                <a:cs typeface="+mj-cs"/>
              </a:rPr>
              <a:t>By the end of the Reception year, we want children to have had opportunities to…</a:t>
            </a:r>
          </a:p>
        </p:txBody>
      </p:sp>
      <p:sp>
        <p:nvSpPr>
          <p:cNvPr id="11" name="Rectangle 10">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8" name="Content Placeholder 4">
            <a:extLst>
              <a:ext uri="{FF2B5EF4-FFF2-40B4-BE49-F238E27FC236}">
                <a16:creationId xmlns:a16="http://schemas.microsoft.com/office/drawing/2014/main" id="{9999D168-3D2F-46EA-A625-3398B4886D0D}"/>
              </a:ext>
            </a:extLst>
          </p:cNvPr>
          <p:cNvGraphicFramePr>
            <a:graphicFrameLocks noGrp="1"/>
          </p:cNvGraphicFramePr>
          <p:nvPr>
            <p:ph sz="half" idx="1"/>
            <p:extLst>
              <p:ext uri="{D42A27DB-BD31-4B8C-83A1-F6EECF244321}">
                <p14:modId xmlns:p14="http://schemas.microsoft.com/office/powerpoint/2010/main" val="1042777613"/>
              </p:ext>
            </p:extLst>
          </p:nvPr>
        </p:nvGraphicFramePr>
        <p:xfrm>
          <a:off x="8743950" y="219493"/>
          <a:ext cx="2942475" cy="6275637"/>
        </p:xfrm>
        <a:graphic>
          <a:graphicData uri="http://schemas.openxmlformats.org/drawingml/2006/table">
            <a:tbl>
              <a:tblPr firstRow="1" firstCol="1" bandRow="1"/>
              <a:tblGrid>
                <a:gridCol w="2942475">
                  <a:extLst>
                    <a:ext uri="{9D8B030D-6E8A-4147-A177-3AD203B41FA5}">
                      <a16:colId xmlns:a16="http://schemas.microsoft.com/office/drawing/2014/main" val="1080851679"/>
                    </a:ext>
                  </a:extLst>
                </a:gridCol>
              </a:tblGrid>
              <a:tr h="598928">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Answer</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‘how’ and ‘why’ questions about their experiences and in response to religious stories or events.</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70337194"/>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Show</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sensitivity to others’ needs and feelings.</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68383880"/>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Talk</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about how they and others show feelings.</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01523303"/>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Confidently speak</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in a familiar group and talk about their ideas.</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1877991"/>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Express</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themselves effectively, showing awareness of listeners’ needs. </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6661092"/>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Give their attention</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to what others say and </a:t>
                      </a: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respond</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appropriately.</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30767505"/>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Talk</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about their own and others’ </a:t>
                      </a:r>
                      <a:r>
                        <a:rPr lang="en-US" sz="1400" b="0" i="0" u="none" strike="noStrike" dirty="0" err="1">
                          <a:effectLst/>
                          <a:latin typeface="Century Gothic" panose="020B0502020202020204" pitchFamily="34" charset="0"/>
                          <a:ea typeface="Calibri" panose="020F0502020204030204" pitchFamily="34" charset="0"/>
                          <a:cs typeface="Gisha" panose="020B0502040204020203" pitchFamily="34" charset="-79"/>
                        </a:rPr>
                        <a:t>behaviour</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and its consequences.</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04199225"/>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Talk</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about past and present events in their own lives and in the lives of family   members. </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62579473"/>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Know</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that other children don’t always enjoy and share the same feelings and are sensitive to this.</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46306494"/>
                  </a:ext>
                </a:extLst>
              </a:tr>
            </a:tbl>
          </a:graphicData>
        </a:graphic>
      </p:graphicFrame>
      <p:graphicFrame>
        <p:nvGraphicFramePr>
          <p:cNvPr id="6" name="Table 5">
            <a:extLst>
              <a:ext uri="{FF2B5EF4-FFF2-40B4-BE49-F238E27FC236}">
                <a16:creationId xmlns:a16="http://schemas.microsoft.com/office/drawing/2014/main" id="{633004F4-3DE5-4316-8C6E-4752D3D9B26F}"/>
              </a:ext>
            </a:extLst>
          </p:cNvPr>
          <p:cNvGraphicFramePr>
            <a:graphicFrameLocks noGrp="1"/>
          </p:cNvGraphicFramePr>
          <p:nvPr>
            <p:extLst>
              <p:ext uri="{D42A27DB-BD31-4B8C-83A1-F6EECF244321}">
                <p14:modId xmlns:p14="http://schemas.microsoft.com/office/powerpoint/2010/main" val="2599524834"/>
              </p:ext>
            </p:extLst>
          </p:nvPr>
        </p:nvGraphicFramePr>
        <p:xfrm>
          <a:off x="562348" y="1283661"/>
          <a:ext cx="7981577" cy="5517988"/>
        </p:xfrm>
        <a:graphic>
          <a:graphicData uri="http://schemas.openxmlformats.org/drawingml/2006/table">
            <a:tbl>
              <a:tblPr firstRow="1" firstCol="1" bandRow="1"/>
              <a:tblGrid>
                <a:gridCol w="7981577">
                  <a:extLst>
                    <a:ext uri="{9D8B030D-6E8A-4147-A177-3AD203B41FA5}">
                      <a16:colId xmlns:a16="http://schemas.microsoft.com/office/drawing/2014/main" val="413203892"/>
                    </a:ext>
                  </a:extLst>
                </a:gridCol>
              </a:tblGrid>
              <a:tr h="205358">
                <a:tc>
                  <a:txBody>
                    <a:bodyPr/>
                    <a:lstStyle/>
                    <a:p>
                      <a:pPr>
                        <a:lnSpc>
                          <a:spcPct val="106000"/>
                        </a:lnSpc>
                        <a:spcAft>
                          <a:spcPts val="800"/>
                        </a:spcAft>
                      </a:pPr>
                      <a:r>
                        <a:rPr lang="en-US" sz="1600" b="1" dirty="0">
                          <a:solidFill>
                            <a:schemeClr val="accent1"/>
                          </a:solidFill>
                          <a:effectLst/>
                          <a:latin typeface="Century Gothic" panose="020B0502020202020204" pitchFamily="34" charset="0"/>
                          <a:ea typeface="Calibri" panose="020F0502020204030204" pitchFamily="34" charset="0"/>
                          <a:cs typeface="Gisha" panose="020B0502040204020203" pitchFamily="34" charset="-79"/>
                        </a:rPr>
                        <a:t>By the end of age phase pupils will be able to: </a:t>
                      </a:r>
                      <a:endParaRPr lang="en-GB" sz="16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6769375"/>
                  </a:ext>
                </a:extLst>
              </a:tr>
              <a:tr h="185830">
                <a:tc>
                  <a:txBody>
                    <a:bodyPr/>
                    <a:lstStyle/>
                    <a:p>
                      <a:pPr>
                        <a:lnSpc>
                          <a:spcPct val="106000"/>
                        </a:lnSpc>
                        <a:spcAft>
                          <a:spcPts val="800"/>
                        </a:spcAft>
                      </a:pPr>
                      <a:r>
                        <a:rPr lang="en-US" sz="1400"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Listen</a:t>
                      </a:r>
                      <a:r>
                        <a:rPr lang="en-US" sz="1400" dirty="0">
                          <a:effectLst/>
                          <a:latin typeface="Century Gothic" panose="020B0502020202020204" pitchFamily="34" charset="0"/>
                          <a:ea typeface="Calibri" panose="020F0502020204030204" pitchFamily="34" charset="0"/>
                          <a:cs typeface="Gisha" panose="020B0502040204020203" pitchFamily="34" charset="-79"/>
                        </a:rPr>
                        <a:t> to and </a:t>
                      </a:r>
                      <a:r>
                        <a:rPr lang="en-US" sz="1400"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talk</a:t>
                      </a:r>
                      <a:r>
                        <a:rPr lang="en-US" sz="1400" dirty="0">
                          <a:effectLst/>
                          <a:latin typeface="Century Gothic" panose="020B0502020202020204" pitchFamily="34" charset="0"/>
                          <a:ea typeface="Calibri" panose="020F0502020204030204" pitchFamily="34" charset="0"/>
                          <a:cs typeface="Gisha" panose="020B0502040204020203" pitchFamily="34" charset="-79"/>
                        </a:rPr>
                        <a:t> about religious stories and respond to what they hear with </a:t>
                      </a:r>
                      <a:r>
                        <a:rPr lang="en-US" sz="1400"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relevant comments</a:t>
                      </a:r>
                      <a:r>
                        <a:rPr lang="en-US" sz="1400" dirty="0">
                          <a:effectLst/>
                          <a:latin typeface="Century Gothic" panose="020B0502020202020204" pitchFamily="34" charset="0"/>
                          <a:ea typeface="Calibri" panose="020F0502020204030204" pitchFamily="34" charset="0"/>
                          <a:cs typeface="Gisha" panose="020B0502040204020203" pitchFamily="34" charset="-79"/>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12543816"/>
                  </a:ext>
                </a:extLst>
              </a:tr>
              <a:tr h="185830">
                <a:tc>
                  <a:txBody>
                    <a:bodyPr/>
                    <a:lstStyle/>
                    <a:p>
                      <a:pPr>
                        <a:lnSpc>
                          <a:spcPct val="106000"/>
                        </a:lnSpc>
                        <a:spcAft>
                          <a:spcPts val="800"/>
                        </a:spcAft>
                      </a:pPr>
                      <a:r>
                        <a:rPr lang="en-US" sz="1400">
                          <a:effectLst/>
                          <a:latin typeface="Century Gothic" panose="020B0502020202020204" pitchFamily="34" charset="0"/>
                          <a:ea typeface="Calibri" panose="020F0502020204030204" pitchFamily="34" charset="0"/>
                          <a:cs typeface="Gisha" panose="020B0502040204020203" pitchFamily="34" charset="-79"/>
                        </a:rPr>
                        <a:t>Sing songs, make music and dance to express religious stories.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6334528"/>
                  </a:ext>
                </a:extLst>
              </a:tr>
              <a:tr h="374586">
                <a:tc>
                  <a:txBody>
                    <a:bodyPr/>
                    <a:lstStyle/>
                    <a:p>
                      <a:pPr>
                        <a:lnSpc>
                          <a:spcPct val="106000"/>
                        </a:lnSpc>
                        <a:spcAft>
                          <a:spcPts val="800"/>
                        </a:spcAft>
                      </a:pPr>
                      <a:r>
                        <a:rPr lang="en-US" sz="1400" dirty="0">
                          <a:effectLst/>
                          <a:latin typeface="Century Gothic" panose="020B0502020202020204" pitchFamily="34" charset="0"/>
                          <a:ea typeface="Calibri" panose="020F0502020204030204" pitchFamily="34" charset="0"/>
                          <a:cs typeface="Gisha" panose="020B0502040204020203" pitchFamily="34" charset="-79"/>
                        </a:rPr>
                        <a:t>Use a variety of materials, tools and techniques, experimenting with </a:t>
                      </a:r>
                      <a:r>
                        <a:rPr lang="en-US" sz="1400" dirty="0" err="1">
                          <a:effectLst/>
                          <a:latin typeface="Century Gothic" panose="020B0502020202020204" pitchFamily="34" charset="0"/>
                          <a:ea typeface="Calibri" panose="020F0502020204030204" pitchFamily="34" charset="0"/>
                          <a:cs typeface="Gisha" panose="020B0502040204020203" pitchFamily="34" charset="-79"/>
                        </a:rPr>
                        <a:t>colour</a:t>
                      </a:r>
                      <a:r>
                        <a:rPr lang="en-US" sz="1400" dirty="0">
                          <a:effectLst/>
                          <a:latin typeface="Century Gothic" panose="020B0502020202020204" pitchFamily="34" charset="0"/>
                          <a:ea typeface="Calibri" panose="020F0502020204030204" pitchFamily="34" charset="0"/>
                          <a:cs typeface="Gisha" panose="020B0502040204020203" pitchFamily="34" charset="-79"/>
                        </a:rPr>
                        <a:t>, design, texture, form and function to</a:t>
                      </a:r>
                      <a:r>
                        <a:rPr lang="en-US" sz="1400"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 express </a:t>
                      </a:r>
                      <a:r>
                        <a:rPr lang="en-US" sz="1400" dirty="0">
                          <a:effectLst/>
                          <a:latin typeface="Century Gothic" panose="020B0502020202020204" pitchFamily="34" charset="0"/>
                          <a:ea typeface="Calibri" panose="020F0502020204030204" pitchFamily="34" charset="0"/>
                          <a:cs typeface="Gisha" panose="020B0502040204020203" pitchFamily="34" charset="-79"/>
                        </a:rPr>
                        <a:t>religious stories.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6177579"/>
                  </a:ext>
                </a:extLst>
              </a:tr>
              <a:tr h="374586">
                <a:tc>
                  <a:txBody>
                    <a:bodyPr/>
                    <a:lstStyle/>
                    <a:p>
                      <a:pPr>
                        <a:lnSpc>
                          <a:spcPct val="106000"/>
                        </a:lnSpc>
                        <a:spcAft>
                          <a:spcPts val="800"/>
                        </a:spcAft>
                      </a:pP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Represent their own ideas,</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thoughts and feelings about religious stories through design and technology, art, music, dance and role play.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2669209"/>
                  </a:ext>
                </a:extLst>
              </a:tr>
              <a:tr h="374586">
                <a:tc>
                  <a:txBody>
                    <a:bodyPr/>
                    <a:lstStyle/>
                    <a:p>
                      <a:pPr>
                        <a:lnSpc>
                          <a:spcPct val="106000"/>
                        </a:lnSpc>
                        <a:spcAft>
                          <a:spcPts val="800"/>
                        </a:spcAft>
                      </a:pPr>
                      <a:r>
                        <a:rPr lang="en-US" sz="140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Develop</a:t>
                      </a:r>
                      <a:r>
                        <a:rPr lang="en-US" sz="1400">
                          <a:effectLst/>
                          <a:latin typeface="Century Gothic" panose="020B0502020202020204" pitchFamily="34" charset="0"/>
                          <a:ea typeface="Calibri" panose="020F0502020204030204" pitchFamily="34" charset="0"/>
                          <a:cs typeface="Times New Roman" panose="02020603050405020304" pitchFamily="18" charset="0"/>
                        </a:rPr>
                        <a:t> their own narratives and explanations of religious stories by connecting ideas or events to the scripture source used.</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63155461"/>
                  </a:ext>
                </a:extLst>
              </a:tr>
              <a:tr h="185830">
                <a:tc>
                  <a:txBody>
                    <a:bodyPr/>
                    <a:lstStyle/>
                    <a:p>
                      <a:pPr>
                        <a:lnSpc>
                          <a:spcPct val="106000"/>
                        </a:lnSpc>
                        <a:spcAft>
                          <a:spcPts val="800"/>
                        </a:spcAft>
                      </a:pP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Read</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and </a:t>
                      </a: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understand</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simple sentences from scripture or from their own religious stories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36057788"/>
                  </a:ext>
                </a:extLst>
              </a:tr>
              <a:tr h="182623">
                <a:tc>
                  <a:txBody>
                    <a:bodyPr/>
                    <a:lstStyle/>
                    <a:p>
                      <a:pPr>
                        <a:lnSpc>
                          <a:spcPct val="106000"/>
                        </a:lnSpc>
                        <a:spcAft>
                          <a:spcPts val="800"/>
                        </a:spcAft>
                      </a:pPr>
                      <a:r>
                        <a:rPr lang="en-US" sz="140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Share</a:t>
                      </a:r>
                      <a:r>
                        <a:rPr lang="en-US" sz="1400">
                          <a:effectLst/>
                          <a:latin typeface="Century Gothic" panose="020B0502020202020204" pitchFamily="34" charset="0"/>
                          <a:ea typeface="Calibri" panose="020F0502020204030204" pitchFamily="34" charset="0"/>
                          <a:cs typeface="Times New Roman" panose="02020603050405020304" pitchFamily="18" charset="0"/>
                        </a:rPr>
                        <a:t> religious stories they have heard and read with others.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3241498"/>
                  </a:ext>
                </a:extLst>
              </a:tr>
              <a:tr h="374586">
                <a:tc>
                  <a:txBody>
                    <a:bodyPr/>
                    <a:lstStyle/>
                    <a:p>
                      <a:pPr>
                        <a:lnSpc>
                          <a:spcPct val="106000"/>
                        </a:lnSpc>
                        <a:spcAft>
                          <a:spcPts val="800"/>
                        </a:spcAft>
                      </a:pP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Listen, talk</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about and </a:t>
                      </a: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role play</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similarities</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and </a:t>
                      </a: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difference</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s in relation to places they have read or heard about family, church communities and religious stories.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34431614"/>
                  </a:ext>
                </a:extLst>
              </a:tr>
              <a:tr h="266955">
                <a:tc>
                  <a:txBody>
                    <a:bodyPr/>
                    <a:lstStyle/>
                    <a:p>
                      <a:pPr>
                        <a:lnSpc>
                          <a:spcPct val="106000"/>
                        </a:lnSpc>
                        <a:spcAft>
                          <a:spcPts val="800"/>
                        </a:spcAft>
                      </a:pPr>
                      <a:r>
                        <a:rPr lang="en-US" sz="140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Write</a:t>
                      </a:r>
                      <a:r>
                        <a:rPr lang="en-US" sz="1400">
                          <a:effectLst/>
                          <a:latin typeface="Century Gothic" panose="020B0502020202020204" pitchFamily="34" charset="0"/>
                          <a:ea typeface="Calibri" panose="020F0502020204030204" pitchFamily="34" charset="0"/>
                          <a:cs typeface="Times New Roman" panose="02020603050405020304" pitchFamily="18" charset="0"/>
                        </a:rPr>
                        <a:t> simple sentences about religious stories using phrases or words which can be read by themselves and others.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7884871"/>
                  </a:ext>
                </a:extLst>
              </a:tr>
              <a:tr h="190547">
                <a:tc>
                  <a:txBody>
                    <a:bodyPr/>
                    <a:lstStyle/>
                    <a:p>
                      <a:pPr>
                        <a:lnSpc>
                          <a:spcPct val="106000"/>
                        </a:lnSpc>
                        <a:spcAft>
                          <a:spcPts val="800"/>
                        </a:spcAft>
                      </a:pPr>
                      <a:r>
                        <a:rPr lang="en-US" sz="140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Listen, talk about and role play</a:t>
                      </a:r>
                      <a:r>
                        <a:rPr lang="en-US" sz="1400">
                          <a:effectLst/>
                          <a:latin typeface="Century Gothic" panose="020B0502020202020204" pitchFamily="34" charset="0"/>
                          <a:ea typeface="Calibri" panose="020F0502020204030204" pitchFamily="34" charset="0"/>
                          <a:cs typeface="Gisha" panose="020B0502040204020203" pitchFamily="34" charset="-79"/>
                        </a:rPr>
                        <a:t> how people act in a particular way because of their beliefs.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89781287"/>
                  </a:ext>
                </a:extLst>
              </a:tr>
              <a:tr h="182623">
                <a:tc>
                  <a:txBody>
                    <a:bodyPr/>
                    <a:lstStyle/>
                    <a:p>
                      <a:pPr>
                        <a:lnSpc>
                          <a:spcPct val="106000"/>
                        </a:lnSpc>
                        <a:spcAft>
                          <a:spcPts val="800"/>
                        </a:spcAft>
                      </a:pPr>
                      <a:r>
                        <a:rPr lang="en-US" sz="140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Listen</a:t>
                      </a:r>
                      <a:r>
                        <a:rPr lang="en-US" sz="1400">
                          <a:effectLst/>
                          <a:latin typeface="Century Gothic" panose="020B0502020202020204" pitchFamily="34" charset="0"/>
                          <a:ea typeface="Calibri" panose="020F0502020204030204" pitchFamily="34" charset="0"/>
                          <a:cs typeface="Times New Roman" panose="02020603050405020304" pitchFamily="18" charset="0"/>
                        </a:rPr>
                        <a:t> and </a:t>
                      </a:r>
                      <a:r>
                        <a:rPr lang="en-US" sz="140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talk</a:t>
                      </a:r>
                      <a:r>
                        <a:rPr lang="en-US" sz="1400">
                          <a:effectLst/>
                          <a:latin typeface="Century Gothic" panose="020B0502020202020204" pitchFamily="34" charset="0"/>
                          <a:ea typeface="Calibri" panose="020F0502020204030204" pitchFamily="34" charset="0"/>
                          <a:cs typeface="Times New Roman" panose="02020603050405020304" pitchFamily="18" charset="0"/>
                        </a:rPr>
                        <a:t> about key figures in the history of the People of God.</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59701281"/>
                  </a:ext>
                </a:extLst>
              </a:tr>
              <a:tr h="270729">
                <a:tc>
                  <a:txBody>
                    <a:bodyPr/>
                    <a:lstStyle/>
                    <a:p>
                      <a:pPr>
                        <a:lnSpc>
                          <a:spcPct val="106000"/>
                        </a:lnSpc>
                        <a:spcAft>
                          <a:spcPts val="800"/>
                        </a:spcAft>
                      </a:pP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Listen, talk about and role play</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how people behave in the local, national and universal church community.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17777294"/>
                  </a:ext>
                </a:extLst>
              </a:tr>
              <a:tr h="374586">
                <a:tc>
                  <a:txBody>
                    <a:bodyPr/>
                    <a:lstStyle/>
                    <a:p>
                      <a:pPr>
                        <a:lnSpc>
                          <a:spcPct val="106000"/>
                        </a:lnSpc>
                        <a:spcAft>
                          <a:spcPts val="800"/>
                        </a:spcAft>
                      </a:pP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Listen and talk about</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religious signs and symbols used in worship, including the celebration of the Sacraments. </a:t>
                      </a: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Use religious signs and symbols</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in role play.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76236485"/>
                  </a:ext>
                </a:extLst>
              </a:tr>
              <a:tr h="333929">
                <a:tc>
                  <a:txBody>
                    <a:bodyPr/>
                    <a:lstStyle/>
                    <a:p>
                      <a:pPr>
                        <a:lnSpc>
                          <a:spcPct val="106000"/>
                        </a:lnSpc>
                        <a:spcAft>
                          <a:spcPts val="800"/>
                        </a:spcAft>
                      </a:pPr>
                      <a:r>
                        <a:rPr lang="en-US" sz="1400">
                          <a:effectLst/>
                          <a:latin typeface="Century Gothic" panose="020B0502020202020204" pitchFamily="34" charset="0"/>
                          <a:ea typeface="Calibri" panose="020F0502020204030204" pitchFamily="34" charset="0"/>
                          <a:cs typeface="Gisha" panose="020B0502040204020203" pitchFamily="34" charset="-79"/>
                        </a:rPr>
                        <a:t>Decode key religious words appropriate to their age and stage of development.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25198476"/>
                  </a:ext>
                </a:extLst>
              </a:tr>
              <a:tr h="333929">
                <a:tc>
                  <a:txBody>
                    <a:bodyPr/>
                    <a:lstStyle/>
                    <a:p>
                      <a:pPr>
                        <a:lnSpc>
                          <a:spcPct val="106000"/>
                        </a:lnSpc>
                        <a:spcAft>
                          <a:spcPts val="800"/>
                        </a:spcAft>
                      </a:pPr>
                      <a:r>
                        <a:rPr lang="en-US" sz="1400"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Use</a:t>
                      </a:r>
                      <a:r>
                        <a:rPr lang="en-US" sz="1400" dirty="0">
                          <a:effectLst/>
                          <a:latin typeface="Century Gothic" panose="020B0502020202020204" pitchFamily="34" charset="0"/>
                          <a:ea typeface="Calibri" panose="020F0502020204030204" pitchFamily="34" charset="0"/>
                          <a:cs typeface="Gisha" panose="020B0502040204020203" pitchFamily="34" charset="-79"/>
                        </a:rPr>
                        <a:t> key religious words appropriate to their age and stage of development.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90238588"/>
                  </a:ext>
                </a:extLst>
              </a:tr>
            </a:tbl>
          </a:graphicData>
        </a:graphic>
      </p:graphicFrame>
    </p:spTree>
    <p:extLst>
      <p:ext uri="{BB962C8B-B14F-4D97-AF65-F5344CB8AC3E}">
        <p14:creationId xmlns:p14="http://schemas.microsoft.com/office/powerpoint/2010/main" val="1668603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93443" y="0"/>
            <a:ext cx="9698557" cy="6858000"/>
          </a:xfrm>
          <a:prstGeom prst="rect">
            <a:avLst/>
          </a:prstGeom>
        </p:spPr>
      </p:pic>
      <p:sp>
        <p:nvSpPr>
          <p:cNvPr id="3" name="TextBox 2">
            <a:extLst>
              <a:ext uri="{FF2B5EF4-FFF2-40B4-BE49-F238E27FC236}">
                <a16:creationId xmlns:a16="http://schemas.microsoft.com/office/drawing/2014/main" id="{EA31A4E7-EE18-4210-A618-433E93F18D77}"/>
              </a:ext>
            </a:extLst>
          </p:cNvPr>
          <p:cNvSpPr txBox="1"/>
          <p:nvPr/>
        </p:nvSpPr>
        <p:spPr>
          <a:xfrm>
            <a:off x="536104" y="300658"/>
            <a:ext cx="2149946" cy="6186309"/>
          </a:xfrm>
          <a:prstGeom prst="rect">
            <a:avLst/>
          </a:prstGeom>
          <a:solidFill>
            <a:schemeClr val="tx2">
              <a:lumMod val="20000"/>
              <a:lumOff val="80000"/>
            </a:schemeClr>
          </a:solidFill>
        </p:spPr>
        <p:txBody>
          <a:bodyPr wrap="square" rtlCol="0">
            <a:spAutoFit/>
          </a:bodyPr>
          <a:lstStyle/>
          <a:p>
            <a:pPr algn="ctr" fontAlgn="base">
              <a:spcBef>
                <a:spcPct val="0"/>
              </a:spcBef>
              <a:spcAft>
                <a:spcPct val="0"/>
              </a:spcAft>
              <a:defRPr/>
            </a:pPr>
            <a:r>
              <a:rPr lang="en-GB" b="1" dirty="0">
                <a:solidFill>
                  <a:prstClr val="black"/>
                </a:solidFill>
                <a:latin typeface="Arial" charset="0"/>
                <a:cs typeface="Arial" charset="0"/>
              </a:rPr>
              <a:t>Pointing out, or labelling</a:t>
            </a:r>
          </a:p>
          <a:p>
            <a:pPr algn="ctr" fontAlgn="base">
              <a:spcBef>
                <a:spcPct val="0"/>
              </a:spcBef>
              <a:spcAft>
                <a:spcPct val="0"/>
              </a:spcAft>
              <a:defRPr/>
            </a:pPr>
            <a:endParaRPr lang="en-GB" b="1" dirty="0">
              <a:solidFill>
                <a:prstClr val="black"/>
              </a:solidFill>
              <a:latin typeface="Arial" charset="0"/>
              <a:cs typeface="Arial" charset="0"/>
            </a:endParaRPr>
          </a:p>
          <a:p>
            <a:pPr algn="ctr" fontAlgn="base">
              <a:spcBef>
                <a:spcPct val="0"/>
              </a:spcBef>
              <a:spcAft>
                <a:spcPct val="0"/>
              </a:spcAft>
              <a:defRPr/>
            </a:pPr>
            <a:r>
              <a:rPr lang="en-GB" b="1" dirty="0">
                <a:solidFill>
                  <a:prstClr val="black"/>
                </a:solidFill>
                <a:latin typeface="Arial" charset="0"/>
                <a:cs typeface="Arial" charset="0"/>
              </a:rPr>
              <a:t>Star</a:t>
            </a:r>
          </a:p>
          <a:p>
            <a:pPr algn="ctr" fontAlgn="base">
              <a:spcBef>
                <a:spcPct val="0"/>
              </a:spcBef>
              <a:spcAft>
                <a:spcPct val="0"/>
              </a:spcAft>
              <a:defRPr/>
            </a:pPr>
            <a:r>
              <a:rPr lang="en-GB" b="1" dirty="0">
                <a:solidFill>
                  <a:prstClr val="black"/>
                </a:solidFill>
                <a:latin typeface="Arial" charset="0"/>
                <a:cs typeface="Arial" charset="0"/>
              </a:rPr>
              <a:t>Angel</a:t>
            </a:r>
          </a:p>
          <a:p>
            <a:pPr algn="ctr" fontAlgn="base">
              <a:spcBef>
                <a:spcPct val="0"/>
              </a:spcBef>
              <a:spcAft>
                <a:spcPct val="0"/>
              </a:spcAft>
              <a:defRPr/>
            </a:pPr>
            <a:r>
              <a:rPr lang="en-GB" b="1" dirty="0">
                <a:solidFill>
                  <a:prstClr val="black"/>
                </a:solidFill>
                <a:latin typeface="Arial" charset="0"/>
                <a:cs typeface="Arial" charset="0"/>
              </a:rPr>
              <a:t>Bible</a:t>
            </a:r>
          </a:p>
          <a:p>
            <a:pPr algn="ctr" fontAlgn="base">
              <a:spcBef>
                <a:spcPct val="0"/>
              </a:spcBef>
              <a:spcAft>
                <a:spcPct val="0"/>
              </a:spcAft>
              <a:defRPr/>
            </a:pPr>
            <a:r>
              <a:rPr lang="en-GB" b="1" dirty="0">
                <a:solidFill>
                  <a:prstClr val="black"/>
                </a:solidFill>
                <a:latin typeface="Arial" charset="0"/>
                <a:cs typeface="Arial" charset="0"/>
              </a:rPr>
              <a:t>3 wise men</a:t>
            </a:r>
          </a:p>
          <a:p>
            <a:pPr algn="ctr" fontAlgn="base">
              <a:spcBef>
                <a:spcPct val="0"/>
              </a:spcBef>
              <a:spcAft>
                <a:spcPct val="0"/>
              </a:spcAft>
              <a:defRPr/>
            </a:pPr>
            <a:r>
              <a:rPr lang="en-GB" b="1" dirty="0">
                <a:solidFill>
                  <a:prstClr val="black"/>
                </a:solidFill>
                <a:latin typeface="Arial" charset="0"/>
                <a:cs typeface="Arial" charset="0"/>
              </a:rPr>
              <a:t>Bread and wine</a:t>
            </a:r>
          </a:p>
          <a:p>
            <a:pPr algn="ctr" fontAlgn="base">
              <a:spcBef>
                <a:spcPct val="0"/>
              </a:spcBef>
              <a:spcAft>
                <a:spcPct val="0"/>
              </a:spcAft>
              <a:defRPr/>
            </a:pPr>
            <a:r>
              <a:rPr lang="en-GB" b="1" dirty="0">
                <a:solidFill>
                  <a:prstClr val="black"/>
                </a:solidFill>
                <a:latin typeface="Arial" charset="0"/>
                <a:cs typeface="Arial" charset="0"/>
              </a:rPr>
              <a:t>Free food</a:t>
            </a:r>
          </a:p>
          <a:p>
            <a:pPr algn="ctr" fontAlgn="base">
              <a:spcBef>
                <a:spcPct val="0"/>
              </a:spcBef>
              <a:spcAft>
                <a:spcPct val="0"/>
              </a:spcAft>
              <a:defRPr/>
            </a:pPr>
            <a:r>
              <a:rPr lang="en-GB" b="1" dirty="0">
                <a:solidFill>
                  <a:prstClr val="black"/>
                </a:solidFill>
                <a:latin typeface="Arial" charset="0"/>
                <a:cs typeface="Arial" charset="0"/>
              </a:rPr>
              <a:t>Present</a:t>
            </a:r>
          </a:p>
          <a:p>
            <a:pPr algn="ctr" fontAlgn="base">
              <a:spcBef>
                <a:spcPct val="0"/>
              </a:spcBef>
              <a:spcAft>
                <a:spcPct val="0"/>
              </a:spcAft>
              <a:defRPr/>
            </a:pPr>
            <a:r>
              <a:rPr lang="en-GB" b="1" dirty="0">
                <a:solidFill>
                  <a:prstClr val="black"/>
                </a:solidFill>
                <a:latin typeface="Arial" charset="0"/>
                <a:cs typeface="Arial" charset="0"/>
              </a:rPr>
              <a:t>Baby Jesus</a:t>
            </a:r>
          </a:p>
          <a:p>
            <a:pPr algn="ctr" fontAlgn="base">
              <a:spcBef>
                <a:spcPct val="0"/>
              </a:spcBef>
              <a:spcAft>
                <a:spcPct val="0"/>
              </a:spcAft>
              <a:defRPr/>
            </a:pPr>
            <a:r>
              <a:rPr lang="en-GB" b="1" dirty="0">
                <a:solidFill>
                  <a:prstClr val="black"/>
                </a:solidFill>
                <a:latin typeface="Arial" charset="0"/>
                <a:cs typeface="Arial" charset="0"/>
              </a:rPr>
              <a:t>Advent Candles</a:t>
            </a:r>
          </a:p>
          <a:p>
            <a:pPr algn="ctr" fontAlgn="base">
              <a:spcBef>
                <a:spcPct val="0"/>
              </a:spcBef>
              <a:spcAft>
                <a:spcPct val="0"/>
              </a:spcAft>
              <a:defRPr/>
            </a:pPr>
            <a:endParaRPr lang="en-GB" b="1" dirty="0">
              <a:solidFill>
                <a:prstClr val="black"/>
              </a:solidFill>
              <a:latin typeface="Arial" charset="0"/>
              <a:cs typeface="Arial" charset="0"/>
            </a:endParaRPr>
          </a:p>
          <a:p>
            <a:pPr algn="ctr" fontAlgn="base">
              <a:spcBef>
                <a:spcPct val="0"/>
              </a:spcBef>
              <a:spcAft>
                <a:spcPct val="0"/>
              </a:spcAft>
              <a:defRPr/>
            </a:pPr>
            <a:endParaRPr lang="en-GB" b="1" dirty="0">
              <a:solidFill>
                <a:prstClr val="black"/>
              </a:solidFill>
              <a:latin typeface="Arial" charset="0"/>
              <a:cs typeface="Arial" charset="0"/>
            </a:endParaRPr>
          </a:p>
          <a:p>
            <a:pPr algn="ctr" fontAlgn="base">
              <a:spcBef>
                <a:spcPct val="0"/>
              </a:spcBef>
              <a:spcAft>
                <a:spcPct val="0"/>
              </a:spcAft>
              <a:defRPr/>
            </a:pPr>
            <a:r>
              <a:rPr lang="en-GB" b="1" dirty="0">
                <a:solidFill>
                  <a:prstClr val="black"/>
                </a:solidFill>
                <a:latin typeface="Arial" charset="0"/>
                <a:cs typeface="Arial" charset="0"/>
              </a:rPr>
              <a:t>Sharing</a:t>
            </a:r>
          </a:p>
          <a:p>
            <a:pPr algn="ctr" fontAlgn="base">
              <a:spcBef>
                <a:spcPct val="0"/>
              </a:spcBef>
              <a:spcAft>
                <a:spcPct val="0"/>
              </a:spcAft>
              <a:defRPr/>
            </a:pPr>
            <a:r>
              <a:rPr lang="en-GB" b="1" dirty="0">
                <a:solidFill>
                  <a:prstClr val="black"/>
                </a:solidFill>
                <a:latin typeface="Arial" charset="0"/>
                <a:cs typeface="Arial" charset="0"/>
              </a:rPr>
              <a:t>Singing</a:t>
            </a:r>
          </a:p>
          <a:p>
            <a:pPr algn="ctr" fontAlgn="base">
              <a:spcBef>
                <a:spcPct val="0"/>
              </a:spcBef>
              <a:spcAft>
                <a:spcPct val="0"/>
              </a:spcAft>
              <a:defRPr/>
            </a:pPr>
            <a:r>
              <a:rPr lang="en-GB" b="1" dirty="0">
                <a:solidFill>
                  <a:prstClr val="black"/>
                </a:solidFill>
                <a:latin typeface="Arial" charset="0"/>
                <a:cs typeface="Arial" charset="0"/>
              </a:rPr>
              <a:t>Giving</a:t>
            </a:r>
          </a:p>
          <a:p>
            <a:pPr algn="ctr" fontAlgn="base">
              <a:spcBef>
                <a:spcPct val="0"/>
              </a:spcBef>
              <a:spcAft>
                <a:spcPct val="0"/>
              </a:spcAft>
              <a:defRPr/>
            </a:pPr>
            <a:r>
              <a:rPr lang="en-GB" b="1" dirty="0">
                <a:solidFill>
                  <a:prstClr val="black"/>
                </a:solidFill>
                <a:latin typeface="Arial" charset="0"/>
                <a:cs typeface="Arial" charset="0"/>
              </a:rPr>
              <a:t>Remembering</a:t>
            </a:r>
          </a:p>
          <a:p>
            <a:pPr algn="ctr" fontAlgn="base">
              <a:spcBef>
                <a:spcPct val="0"/>
              </a:spcBef>
              <a:spcAft>
                <a:spcPct val="0"/>
              </a:spcAft>
              <a:defRPr/>
            </a:pPr>
            <a:r>
              <a:rPr lang="en-GB" b="1" dirty="0">
                <a:solidFill>
                  <a:prstClr val="black"/>
                </a:solidFill>
                <a:latin typeface="Arial" charset="0"/>
                <a:cs typeface="Arial" charset="0"/>
              </a:rPr>
              <a:t>Praising</a:t>
            </a:r>
          </a:p>
          <a:p>
            <a:pPr algn="ctr" fontAlgn="base">
              <a:spcBef>
                <a:spcPct val="0"/>
              </a:spcBef>
              <a:spcAft>
                <a:spcPct val="0"/>
              </a:spcAft>
              <a:defRPr/>
            </a:pPr>
            <a:r>
              <a:rPr lang="en-GB" b="1" dirty="0">
                <a:solidFill>
                  <a:prstClr val="black"/>
                </a:solidFill>
                <a:latin typeface="Arial" charset="0"/>
                <a:cs typeface="Arial" charset="0"/>
              </a:rPr>
              <a:t>Kindness</a:t>
            </a:r>
          </a:p>
          <a:p>
            <a:pPr algn="ctr" fontAlgn="base">
              <a:spcBef>
                <a:spcPct val="0"/>
              </a:spcBef>
              <a:spcAft>
                <a:spcPct val="0"/>
              </a:spcAft>
              <a:defRPr/>
            </a:pPr>
            <a:r>
              <a:rPr lang="en-GB" b="1" dirty="0">
                <a:solidFill>
                  <a:prstClr val="black"/>
                </a:solidFill>
                <a:latin typeface="Arial" charset="0"/>
                <a:cs typeface="Arial" charset="0"/>
              </a:rPr>
              <a:t>Worship</a:t>
            </a:r>
          </a:p>
          <a:p>
            <a:pPr algn="ctr" fontAlgn="base">
              <a:spcBef>
                <a:spcPct val="0"/>
              </a:spcBef>
              <a:spcAft>
                <a:spcPct val="0"/>
              </a:spcAft>
              <a:defRPr/>
            </a:pPr>
            <a:endParaRPr lang="en-GB" b="1" dirty="0">
              <a:solidFill>
                <a:prstClr val="black"/>
              </a:solidFill>
              <a:latin typeface="Arial" charset="0"/>
              <a:cs typeface="Arial" charset="0"/>
            </a:endParaRPr>
          </a:p>
        </p:txBody>
      </p:sp>
    </p:spTree>
    <p:extLst>
      <p:ext uri="{BB962C8B-B14F-4D97-AF65-F5344CB8AC3E}">
        <p14:creationId xmlns:p14="http://schemas.microsoft.com/office/powerpoint/2010/main" val="23779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23692" y="1354954"/>
            <a:ext cx="5076564" cy="3589718"/>
          </a:xfrm>
          <a:prstGeom prst="rect">
            <a:avLst/>
          </a:prstGeom>
        </p:spPr>
      </p:pic>
      <p:sp>
        <p:nvSpPr>
          <p:cNvPr id="3" name="TextBox 2"/>
          <p:cNvSpPr txBox="1"/>
          <p:nvPr/>
        </p:nvSpPr>
        <p:spPr>
          <a:xfrm>
            <a:off x="1703512" y="260648"/>
            <a:ext cx="3240360" cy="923330"/>
          </a:xfrm>
          <a:prstGeom prst="rect">
            <a:avLst/>
          </a:prstGeom>
          <a:noFill/>
        </p:spPr>
        <p:txBody>
          <a:bodyPr wrap="square" rtlCol="0">
            <a:spAutoFit/>
          </a:bodyPr>
          <a:lstStyle/>
          <a:p>
            <a:pPr fontAlgn="base">
              <a:spcBef>
                <a:spcPct val="0"/>
              </a:spcBef>
              <a:spcAft>
                <a:spcPct val="0"/>
              </a:spcAft>
              <a:defRPr/>
            </a:pPr>
            <a:r>
              <a:rPr lang="en-GB" dirty="0">
                <a:solidFill>
                  <a:prstClr val="black"/>
                </a:solidFill>
                <a:latin typeface="Arial" charset="0"/>
                <a:cs typeface="Arial" charset="0"/>
              </a:rPr>
              <a:t>He came down to Earth from Heaven, who is God and Lord of all</a:t>
            </a:r>
          </a:p>
        </p:txBody>
      </p:sp>
      <p:sp>
        <p:nvSpPr>
          <p:cNvPr id="4" name="TextBox 3"/>
          <p:cNvSpPr txBox="1"/>
          <p:nvPr/>
        </p:nvSpPr>
        <p:spPr>
          <a:xfrm>
            <a:off x="6816080" y="261285"/>
            <a:ext cx="3600400" cy="923330"/>
          </a:xfrm>
          <a:prstGeom prst="rect">
            <a:avLst/>
          </a:prstGeom>
          <a:noFill/>
        </p:spPr>
        <p:txBody>
          <a:bodyPr wrap="square" rtlCol="0">
            <a:spAutoFit/>
          </a:bodyPr>
          <a:lstStyle/>
          <a:p>
            <a:pPr fontAlgn="base">
              <a:spcBef>
                <a:spcPct val="0"/>
              </a:spcBef>
              <a:spcAft>
                <a:spcPct val="0"/>
              </a:spcAft>
              <a:defRPr/>
            </a:pPr>
            <a:r>
              <a:rPr lang="en-GB" dirty="0">
                <a:solidFill>
                  <a:prstClr val="black"/>
                </a:solidFill>
                <a:latin typeface="Arial" charset="0"/>
                <a:cs typeface="Arial" charset="0"/>
              </a:rPr>
              <a:t>The Angel said ‘Peace on Earth and goodwill to all people with who God is pleased’</a:t>
            </a:r>
          </a:p>
        </p:txBody>
      </p:sp>
      <p:sp>
        <p:nvSpPr>
          <p:cNvPr id="6" name="TextBox 5"/>
          <p:cNvSpPr txBox="1"/>
          <p:nvPr/>
        </p:nvSpPr>
        <p:spPr>
          <a:xfrm>
            <a:off x="1731024" y="2643757"/>
            <a:ext cx="1412649" cy="1200329"/>
          </a:xfrm>
          <a:prstGeom prst="rect">
            <a:avLst/>
          </a:prstGeom>
          <a:noFill/>
        </p:spPr>
        <p:txBody>
          <a:bodyPr wrap="square" rtlCol="0">
            <a:spAutoFit/>
          </a:bodyPr>
          <a:lstStyle/>
          <a:p>
            <a:pPr fontAlgn="base">
              <a:spcBef>
                <a:spcPct val="0"/>
              </a:spcBef>
              <a:spcAft>
                <a:spcPct val="0"/>
              </a:spcAft>
              <a:defRPr/>
            </a:pPr>
            <a:r>
              <a:rPr lang="en-GB" dirty="0">
                <a:solidFill>
                  <a:prstClr val="black"/>
                </a:solidFill>
                <a:latin typeface="Arial" charset="0"/>
                <a:cs typeface="Arial" charset="0"/>
              </a:rPr>
              <a:t>The true light was coming into  the world.</a:t>
            </a:r>
          </a:p>
        </p:txBody>
      </p:sp>
      <p:sp>
        <p:nvSpPr>
          <p:cNvPr id="7" name="TextBox 6"/>
          <p:cNvSpPr txBox="1"/>
          <p:nvPr/>
        </p:nvSpPr>
        <p:spPr>
          <a:xfrm>
            <a:off x="8650469" y="2276873"/>
            <a:ext cx="1800200" cy="2031325"/>
          </a:xfrm>
          <a:prstGeom prst="rect">
            <a:avLst/>
          </a:prstGeom>
          <a:noFill/>
        </p:spPr>
        <p:txBody>
          <a:bodyPr wrap="square" rtlCol="0">
            <a:spAutoFit/>
          </a:bodyPr>
          <a:lstStyle/>
          <a:p>
            <a:pPr fontAlgn="base">
              <a:spcBef>
                <a:spcPct val="0"/>
              </a:spcBef>
              <a:spcAft>
                <a:spcPct val="0"/>
              </a:spcAft>
              <a:defRPr/>
            </a:pPr>
            <a:r>
              <a:rPr lang="en-GB" dirty="0">
                <a:solidFill>
                  <a:prstClr val="black"/>
                </a:solidFill>
                <a:latin typeface="Arial" charset="0"/>
                <a:cs typeface="Arial" charset="0"/>
              </a:rPr>
              <a:t>The stars in the Bright Sky looked down where he lay, the little Lord Jesus asleep on the hay.</a:t>
            </a:r>
          </a:p>
        </p:txBody>
      </p:sp>
      <p:sp>
        <p:nvSpPr>
          <p:cNvPr id="8" name="TextBox 7"/>
          <p:cNvSpPr txBox="1"/>
          <p:nvPr/>
        </p:nvSpPr>
        <p:spPr>
          <a:xfrm>
            <a:off x="2639616" y="5385991"/>
            <a:ext cx="4176464" cy="646331"/>
          </a:xfrm>
          <a:prstGeom prst="rect">
            <a:avLst/>
          </a:prstGeom>
          <a:noFill/>
        </p:spPr>
        <p:txBody>
          <a:bodyPr wrap="square" rtlCol="0">
            <a:spAutoFit/>
          </a:bodyPr>
          <a:lstStyle/>
          <a:p>
            <a:pPr fontAlgn="base">
              <a:spcBef>
                <a:spcPct val="0"/>
              </a:spcBef>
              <a:spcAft>
                <a:spcPct val="0"/>
              </a:spcAft>
              <a:defRPr/>
            </a:pPr>
            <a:r>
              <a:rPr lang="en-GB" dirty="0">
                <a:solidFill>
                  <a:prstClr val="black"/>
                </a:solidFill>
                <a:latin typeface="Arial" charset="0"/>
                <a:cs typeface="Arial" charset="0"/>
              </a:rPr>
              <a:t>Mary laid him in a manger because there was no room for them at the inn</a:t>
            </a:r>
          </a:p>
        </p:txBody>
      </p:sp>
      <p:sp>
        <p:nvSpPr>
          <p:cNvPr id="9" name="TextBox 8"/>
          <p:cNvSpPr txBox="1"/>
          <p:nvPr/>
        </p:nvSpPr>
        <p:spPr>
          <a:xfrm>
            <a:off x="7896200" y="5207435"/>
            <a:ext cx="2376264" cy="923330"/>
          </a:xfrm>
          <a:prstGeom prst="rect">
            <a:avLst/>
          </a:prstGeom>
          <a:noFill/>
        </p:spPr>
        <p:txBody>
          <a:bodyPr wrap="square" rtlCol="0">
            <a:spAutoFit/>
          </a:bodyPr>
          <a:lstStyle/>
          <a:p>
            <a:pPr fontAlgn="base">
              <a:spcBef>
                <a:spcPct val="0"/>
              </a:spcBef>
              <a:spcAft>
                <a:spcPct val="0"/>
              </a:spcAft>
              <a:defRPr/>
            </a:pPr>
            <a:r>
              <a:rPr lang="en-GB" dirty="0">
                <a:solidFill>
                  <a:prstClr val="black"/>
                </a:solidFill>
                <a:latin typeface="Arial" charset="0"/>
                <a:cs typeface="Arial" charset="0"/>
              </a:rPr>
              <a:t>Sing to the Lord for he has done wonderful things</a:t>
            </a:r>
          </a:p>
        </p:txBody>
      </p:sp>
      <p:cxnSp>
        <p:nvCxnSpPr>
          <p:cNvPr id="11" name="Straight Arrow Connector 10">
            <a:extLst>
              <a:ext uri="{FF2B5EF4-FFF2-40B4-BE49-F238E27FC236}">
                <a16:creationId xmlns:a16="http://schemas.microsoft.com/office/drawing/2014/main" id="{7556EAA2-C66C-4A04-8602-812625F4542C}"/>
              </a:ext>
            </a:extLst>
          </p:cNvPr>
          <p:cNvCxnSpPr/>
          <p:nvPr/>
        </p:nvCxnSpPr>
        <p:spPr>
          <a:xfrm>
            <a:off x="2639616" y="908720"/>
            <a:ext cx="4752528" cy="2880320"/>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a:extLst>
              <a:ext uri="{FF2B5EF4-FFF2-40B4-BE49-F238E27FC236}">
                <a16:creationId xmlns:a16="http://schemas.microsoft.com/office/drawing/2014/main" id="{20FD2702-C404-48BC-99E8-6220ACD8CB80}"/>
              </a:ext>
            </a:extLst>
          </p:cNvPr>
          <p:cNvCxnSpPr>
            <a:cxnSpLocks/>
          </p:cNvCxnSpPr>
          <p:nvPr/>
        </p:nvCxnSpPr>
        <p:spPr>
          <a:xfrm flipH="1">
            <a:off x="5375922" y="947351"/>
            <a:ext cx="1440158" cy="1136503"/>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15" name="Straight Arrow Connector 14">
            <a:extLst>
              <a:ext uri="{FF2B5EF4-FFF2-40B4-BE49-F238E27FC236}">
                <a16:creationId xmlns:a16="http://schemas.microsoft.com/office/drawing/2014/main" id="{85AF207A-2093-43F8-A065-3519F133D7CB}"/>
              </a:ext>
            </a:extLst>
          </p:cNvPr>
          <p:cNvCxnSpPr>
            <a:cxnSpLocks/>
          </p:cNvCxnSpPr>
          <p:nvPr/>
        </p:nvCxnSpPr>
        <p:spPr>
          <a:xfrm flipH="1">
            <a:off x="7464152" y="2348881"/>
            <a:ext cx="1906396" cy="800933"/>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17" name="Straight Arrow Connector 16">
            <a:extLst>
              <a:ext uri="{FF2B5EF4-FFF2-40B4-BE49-F238E27FC236}">
                <a16:creationId xmlns:a16="http://schemas.microsoft.com/office/drawing/2014/main" id="{ED99BC55-318C-470A-9F57-1E8B6FDFD4D4}"/>
              </a:ext>
            </a:extLst>
          </p:cNvPr>
          <p:cNvCxnSpPr>
            <a:cxnSpLocks/>
          </p:cNvCxnSpPr>
          <p:nvPr/>
        </p:nvCxnSpPr>
        <p:spPr>
          <a:xfrm flipH="1" flipV="1">
            <a:off x="6096001" y="4073382"/>
            <a:ext cx="1954407" cy="1386830"/>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19" name="Straight Arrow Connector 18">
            <a:extLst>
              <a:ext uri="{FF2B5EF4-FFF2-40B4-BE49-F238E27FC236}">
                <a16:creationId xmlns:a16="http://schemas.microsoft.com/office/drawing/2014/main" id="{4B0036FB-4C4A-4527-BB73-874582D4EAB7}"/>
              </a:ext>
            </a:extLst>
          </p:cNvPr>
          <p:cNvCxnSpPr>
            <a:cxnSpLocks/>
          </p:cNvCxnSpPr>
          <p:nvPr/>
        </p:nvCxnSpPr>
        <p:spPr>
          <a:xfrm flipV="1">
            <a:off x="6276022" y="3902406"/>
            <a:ext cx="1116123" cy="1766694"/>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21" name="Straight Arrow Connector 20">
            <a:extLst>
              <a:ext uri="{FF2B5EF4-FFF2-40B4-BE49-F238E27FC236}">
                <a16:creationId xmlns:a16="http://schemas.microsoft.com/office/drawing/2014/main" id="{4C1E68BD-96FB-4060-B4D0-D43B8BB590E7}"/>
              </a:ext>
            </a:extLst>
          </p:cNvPr>
          <p:cNvCxnSpPr>
            <a:cxnSpLocks/>
          </p:cNvCxnSpPr>
          <p:nvPr/>
        </p:nvCxnSpPr>
        <p:spPr>
          <a:xfrm flipV="1">
            <a:off x="2757765" y="2643757"/>
            <a:ext cx="776856" cy="400931"/>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87706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D623-E018-4896-90B9-4C64194A16E8}"/>
              </a:ext>
            </a:extLst>
          </p:cNvPr>
          <p:cNvSpPr>
            <a:spLocks noGrp="1"/>
          </p:cNvSpPr>
          <p:nvPr>
            <p:ph type="title"/>
          </p:nvPr>
        </p:nvSpPr>
        <p:spPr/>
        <p:txBody>
          <a:bodyPr>
            <a:noAutofit/>
          </a:bodyPr>
          <a:lstStyle/>
          <a:p>
            <a:r>
              <a:rPr lang="en-GB" sz="2400" dirty="0">
                <a:solidFill>
                  <a:schemeClr val="accent5">
                    <a:lumMod val="75000"/>
                  </a:schemeClr>
                </a:solidFill>
                <a:hlinkClick r:id="rId2">
                  <a:extLst>
                    <a:ext uri="{A12FA001-AC4F-418D-AE19-62706E023703}">
                      <ahyp:hlinkClr xmlns:ahyp="http://schemas.microsoft.com/office/drawing/2018/hyperlinkcolor" val="tx"/>
                    </a:ext>
                  </a:extLst>
                </a:hlinkClick>
              </a:rPr>
              <a:t>https://www.bbc.co.uk/teach/class-clips-video/religious-studies-ks1-the-christian-story-of-the-good-samaritan-and-the-lost-sheep/zr7wxyc</a:t>
            </a:r>
            <a:r>
              <a:rPr lang="en-GB" sz="2400" dirty="0">
                <a:solidFill>
                  <a:schemeClr val="accent5">
                    <a:lumMod val="75000"/>
                  </a:schemeClr>
                </a:solidFill>
              </a:rPr>
              <a:t> </a:t>
            </a:r>
          </a:p>
        </p:txBody>
      </p:sp>
      <p:pic>
        <p:nvPicPr>
          <p:cNvPr id="5" name="Content Placeholder 4" descr="Graphical user interface, application, website&#10;&#10;Description automatically generated">
            <a:extLst>
              <a:ext uri="{FF2B5EF4-FFF2-40B4-BE49-F238E27FC236}">
                <a16:creationId xmlns:a16="http://schemas.microsoft.com/office/drawing/2014/main" id="{61F6E993-E01B-49B6-9E9E-F78C820FD0A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28144" y="1825625"/>
            <a:ext cx="7735712" cy="4351338"/>
          </a:xfrm>
        </p:spPr>
      </p:pic>
    </p:spTree>
    <p:extLst>
      <p:ext uri="{BB962C8B-B14F-4D97-AF65-F5344CB8AC3E}">
        <p14:creationId xmlns:p14="http://schemas.microsoft.com/office/powerpoint/2010/main" val="1308627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DF58DE-B66E-416F-905C-38B237B10A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069" y="343670"/>
            <a:ext cx="7615171" cy="6170659"/>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9464BBC-7198-4316-AD9F-4F63211FBB22}"/>
              </a:ext>
            </a:extLst>
          </p:cNvPr>
          <p:cNvSpPr txBox="1"/>
          <p:nvPr/>
        </p:nvSpPr>
        <p:spPr>
          <a:xfrm>
            <a:off x="9037320" y="1280160"/>
            <a:ext cx="2346960" cy="1200329"/>
          </a:xfrm>
          <a:prstGeom prst="rect">
            <a:avLst/>
          </a:prstGeom>
          <a:noFill/>
        </p:spPr>
        <p:txBody>
          <a:bodyPr wrap="square" rtlCol="0">
            <a:spAutoFit/>
          </a:bodyPr>
          <a:lstStyle/>
          <a:p>
            <a:r>
              <a:rPr lang="en-GB" dirty="0"/>
              <a:t>From the NATRE guidance available to participants in this webinar.</a:t>
            </a:r>
          </a:p>
        </p:txBody>
      </p:sp>
    </p:spTree>
    <p:extLst>
      <p:ext uri="{BB962C8B-B14F-4D97-AF65-F5344CB8AC3E}">
        <p14:creationId xmlns:p14="http://schemas.microsoft.com/office/powerpoint/2010/main" val="2238042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2B1CC8-CF9A-4F32-9BB1-52AF752D23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3168" y="257174"/>
            <a:ext cx="8724832" cy="126859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539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13 -0.1 L -0.00599 -0.96227 " pathEditMode="relative" rAng="0" ptsTypes="AA">
                                      <p:cBhvr>
                                        <p:cTn id="6" dur="2000" fill="hold"/>
                                        <p:tgtEl>
                                          <p:spTgt spid="3"/>
                                        </p:tgtEl>
                                        <p:attrNameLst>
                                          <p:attrName>ppt_x</p:attrName>
                                          <p:attrName>ppt_y</p:attrName>
                                        </p:attrNameLst>
                                      </p:cBhvr>
                                      <p:rCtr x="-234" y="-4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480376" y="224644"/>
            <a:ext cx="948392" cy="948392"/>
          </a:xfrm>
          <a:prstGeom prst="rect">
            <a:avLst/>
          </a:prstGeom>
        </p:spPr>
      </p:pic>
      <p:pic>
        <p:nvPicPr>
          <p:cNvPr id="9" name="Content Placeholder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921437" y="5992156"/>
            <a:ext cx="2400913" cy="63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9299849" y="6620209"/>
            <a:ext cx="1103991" cy="400110"/>
          </a:xfrm>
          <a:prstGeom prst="rect">
            <a:avLst/>
          </a:prstGeom>
          <a:noFill/>
        </p:spPr>
        <p:txBody>
          <a:bodyPr wrap="square" rtlCol="0">
            <a:spAutoFit/>
          </a:bodyPr>
          <a:lstStyle/>
          <a:p>
            <a:r>
              <a:rPr lang="en-GB" sz="1000" dirty="0">
                <a:solidFill>
                  <a:schemeClr val="bg1">
                    <a:lumMod val="85000"/>
                  </a:schemeClr>
                </a:solidFill>
                <a:latin typeface="Arial Rounded MT Bold" panose="020F0704030504030204" pitchFamily="34" charset="0"/>
              </a:rPr>
              <a:t>© RE Today, 2017.</a:t>
            </a:r>
          </a:p>
        </p:txBody>
      </p:sp>
      <p:sp>
        <p:nvSpPr>
          <p:cNvPr id="15" name="Title 1"/>
          <p:cNvSpPr>
            <a:spLocks noGrp="1"/>
          </p:cNvSpPr>
          <p:nvPr>
            <p:ph type="title"/>
          </p:nvPr>
        </p:nvSpPr>
        <p:spPr>
          <a:xfrm>
            <a:off x="1059487" y="1590329"/>
            <a:ext cx="9344353" cy="4057967"/>
          </a:xfrm>
        </p:spPr>
        <p:txBody>
          <a:bodyPr>
            <a:noAutofit/>
          </a:bodyPr>
          <a:lstStyle/>
          <a:p>
            <a:pPr algn="l"/>
            <a:r>
              <a:rPr lang="en-GB" sz="4800" dirty="0">
                <a:solidFill>
                  <a:srgbClr val="F36F39"/>
                </a:solidFill>
                <a:latin typeface="Arial Rounded MT Bold" panose="020F0704030504030204" pitchFamily="34" charset="0"/>
              </a:rPr>
              <a:t>RE in the Nursery: Case study</a:t>
            </a:r>
            <a:br>
              <a:rPr lang="en-GB" dirty="0">
                <a:solidFill>
                  <a:srgbClr val="F36F39"/>
                </a:solidFill>
                <a:latin typeface="Arial Rounded MT Bold" panose="020F0704030504030204" pitchFamily="34" charset="0"/>
              </a:rPr>
            </a:br>
            <a:r>
              <a:rPr lang="en-GB" sz="3200" dirty="0">
                <a:solidFill>
                  <a:schemeClr val="tx1">
                    <a:lumMod val="65000"/>
                    <a:lumOff val="35000"/>
                  </a:schemeClr>
                </a:solidFill>
                <a:latin typeface="Arial Rounded MT Bold" panose="020F0704030504030204" pitchFamily="34" charset="0"/>
              </a:rPr>
              <a:t>Emma Pobjoy is Head of Pastures Way School in Luton. She shares some great RE practice from the Nursery</a:t>
            </a:r>
            <a:br>
              <a:rPr lang="en-GB" sz="3200" dirty="0">
                <a:solidFill>
                  <a:schemeClr val="tx1">
                    <a:lumMod val="65000"/>
                    <a:lumOff val="35000"/>
                  </a:schemeClr>
                </a:solidFill>
                <a:latin typeface="Arial Rounded MT Bold" panose="020F0704030504030204" pitchFamily="34" charset="0"/>
              </a:rPr>
            </a:br>
            <a:br>
              <a:rPr lang="en-GB" sz="2000" dirty="0">
                <a:solidFill>
                  <a:schemeClr val="tx1">
                    <a:lumMod val="65000"/>
                    <a:lumOff val="35000"/>
                  </a:schemeClr>
                </a:solidFill>
                <a:latin typeface="Arial Rounded MT Bold" panose="020F0704030504030204" pitchFamily="34" charset="0"/>
              </a:rPr>
            </a:br>
            <a:r>
              <a:rPr lang="en-GB" sz="2000" dirty="0">
                <a:solidFill>
                  <a:schemeClr val="tx1">
                    <a:lumMod val="65000"/>
                    <a:lumOff val="35000"/>
                  </a:schemeClr>
                </a:solidFill>
                <a:latin typeface="Arial Rounded MT Bold" panose="020F0704030504030204" pitchFamily="34" charset="0"/>
              </a:rPr>
              <a:t>This PowerPoint sequence supports ideas from Summer 2020’s </a:t>
            </a:r>
            <a:r>
              <a:rPr lang="en-GB" sz="2000" i="1" dirty="0">
                <a:solidFill>
                  <a:schemeClr val="tx1">
                    <a:lumMod val="65000"/>
                    <a:lumOff val="35000"/>
                  </a:schemeClr>
                </a:solidFill>
                <a:latin typeface="Arial Rounded MT Bold" panose="020F0704030504030204" pitchFamily="34" charset="0"/>
              </a:rPr>
              <a:t>REtoday</a:t>
            </a:r>
            <a:r>
              <a:rPr lang="en-GB" sz="2000" dirty="0">
                <a:solidFill>
                  <a:schemeClr val="tx1">
                    <a:lumMod val="65000"/>
                    <a:lumOff val="35000"/>
                  </a:schemeClr>
                </a:solidFill>
                <a:latin typeface="Arial Rounded MT Bold" panose="020F0704030504030204" pitchFamily="34" charset="0"/>
              </a:rPr>
              <a:t> magazine page 40</a:t>
            </a:r>
            <a:br>
              <a:rPr lang="en-GB" sz="2000" dirty="0">
                <a:solidFill>
                  <a:schemeClr val="tx1">
                    <a:lumMod val="65000"/>
                    <a:lumOff val="35000"/>
                  </a:schemeClr>
                </a:solidFill>
                <a:latin typeface="Arial Rounded MT Bold" panose="020F0704030504030204" pitchFamily="34" charset="0"/>
              </a:rPr>
            </a:br>
            <a:br>
              <a:rPr lang="en-GB" sz="2000" dirty="0">
                <a:solidFill>
                  <a:schemeClr val="tx1">
                    <a:lumMod val="65000"/>
                    <a:lumOff val="35000"/>
                  </a:schemeClr>
                </a:solidFill>
                <a:latin typeface="Arial Rounded MT Bold" panose="020F0704030504030204" pitchFamily="34" charset="0"/>
              </a:rPr>
            </a:br>
            <a:r>
              <a:rPr lang="en-GB" sz="1600" dirty="0">
                <a:solidFill>
                  <a:schemeClr val="accent6">
                    <a:lumMod val="75000"/>
                  </a:schemeClr>
                </a:solidFill>
                <a:latin typeface="Arial Rounded MT Bold" panose="020F0704030504030204" pitchFamily="34" charset="0"/>
              </a:rPr>
              <a:t>This downloadable resource, free to </a:t>
            </a:r>
            <a:r>
              <a:rPr lang="en-GB" sz="1600" i="1" dirty="0">
                <a:solidFill>
                  <a:schemeClr val="accent6">
                    <a:lumMod val="75000"/>
                  </a:schemeClr>
                </a:solidFill>
                <a:latin typeface="Arial Rounded MT Bold" panose="020F0704030504030204" pitchFamily="34" charset="0"/>
              </a:rPr>
              <a:t>REtoday</a:t>
            </a:r>
            <a:r>
              <a:rPr lang="en-GB" sz="1600" dirty="0">
                <a:solidFill>
                  <a:schemeClr val="accent6">
                    <a:lumMod val="75000"/>
                  </a:schemeClr>
                </a:solidFill>
                <a:latin typeface="Arial Rounded MT Bold" panose="020F0704030504030204" pitchFamily="34" charset="0"/>
              </a:rPr>
              <a:t> magazine subscribers and NATRE members, is © RE Today and may be used in your own school. Any other use is by written permission only.</a:t>
            </a:r>
            <a:endParaRPr lang="en-GB" sz="1600" dirty="0">
              <a:solidFill>
                <a:schemeClr val="accent6">
                  <a:lumMod val="75000"/>
                </a:schemeClr>
              </a:solidFill>
            </a:endParaRPr>
          </a:p>
        </p:txBody>
      </p:sp>
    </p:spTree>
    <p:extLst>
      <p:ext uri="{BB962C8B-B14F-4D97-AF65-F5344CB8AC3E}">
        <p14:creationId xmlns:p14="http://schemas.microsoft.com/office/powerpoint/2010/main" val="1533291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196752"/>
          </a:xfrm>
          <a:prstGeom prst="rect">
            <a:avLst/>
          </a:prstGeom>
          <a:solidFill>
            <a:srgbClr val="F36F39"/>
          </a:solidFill>
          <a:ln>
            <a:solidFill>
              <a:srgbClr val="F36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991544" y="260648"/>
            <a:ext cx="7067128" cy="634082"/>
          </a:xfrm>
        </p:spPr>
        <p:txBody>
          <a:bodyPr/>
          <a:lstStyle/>
          <a:p>
            <a:pPr algn="l"/>
            <a:r>
              <a:rPr lang="en-GB" sz="3600" dirty="0">
                <a:solidFill>
                  <a:schemeClr val="bg1"/>
                </a:solidFill>
                <a:latin typeface="Arial Rounded MT Bold" panose="020F0704030504030204" pitchFamily="34" charset="0"/>
              </a:rPr>
              <a:t>Diversity from the very start</a:t>
            </a:r>
          </a:p>
        </p:txBody>
      </p:sp>
      <p:sp>
        <p:nvSpPr>
          <p:cNvPr id="3" name="Content Placeholder 2"/>
          <p:cNvSpPr>
            <a:spLocks noGrp="1"/>
          </p:cNvSpPr>
          <p:nvPr>
            <p:ph idx="1"/>
          </p:nvPr>
        </p:nvSpPr>
        <p:spPr>
          <a:xfrm>
            <a:off x="1991544" y="1457400"/>
            <a:ext cx="7308304" cy="5040560"/>
          </a:xfrm>
        </p:spPr>
        <p:txBody>
          <a:bodyPr/>
          <a:lstStyle/>
          <a:p>
            <a:r>
              <a:rPr lang="en-GB" sz="2000" dirty="0">
                <a:latin typeface="Arial Rounded MT Bold" panose="020F0704030504030204" pitchFamily="34" charset="0"/>
              </a:rPr>
              <a:t>“Pastures Way is a nursery school in Luton, a town rich in religious diversity.  In a town full of diversity teaching of religious studies is important but even more essential is teaching of acceptance.  In the early years these come hand in hand.  </a:t>
            </a:r>
          </a:p>
          <a:p>
            <a:r>
              <a:rPr lang="en-GB" sz="2000" dirty="0">
                <a:latin typeface="Arial Rounded MT Bold" panose="020F0704030504030204" pitchFamily="34" charset="0"/>
              </a:rPr>
              <a:t>We start with a clear message to our youngest children that different people believe different things and that’s OK.  This is reinforced through our values curriculum which teaches love, companionship and belief.</a:t>
            </a:r>
          </a:p>
          <a:p>
            <a:r>
              <a:rPr lang="en-GB" sz="2000" dirty="0">
                <a:latin typeface="Arial Rounded MT Bold" panose="020F0704030504030204" pitchFamily="34" charset="0"/>
              </a:rPr>
              <a:t>Providing opportunities for talk, exploration, experiences, visits, storytelling and creativity the excitement of celebrations and the familiarity of a home religion to children can be an excellent tool in developing learning.  Examples of learning can range from learning in the moment to planned specific learning.”   </a:t>
            </a:r>
            <a:endParaRPr lang="en-GB" sz="1600" dirty="0">
              <a:solidFill>
                <a:schemeClr val="tx1">
                  <a:lumMod val="65000"/>
                  <a:lumOff val="35000"/>
                </a:schemeClr>
              </a:solidFill>
              <a:latin typeface="Arial Rounded MT Bold" panose="020F0704030504030204" pitchFamily="34" charset="0"/>
            </a:endParaRPr>
          </a:p>
        </p:txBody>
      </p:sp>
      <p:sp>
        <p:nvSpPr>
          <p:cNvPr id="5" name="TextBox 4"/>
          <p:cNvSpPr txBox="1"/>
          <p:nvPr/>
        </p:nvSpPr>
        <p:spPr>
          <a:xfrm>
            <a:off x="9299848" y="6620210"/>
            <a:ext cx="1368152" cy="246221"/>
          </a:xfrm>
          <a:prstGeom prst="rect">
            <a:avLst/>
          </a:prstGeom>
          <a:noFill/>
        </p:spPr>
        <p:txBody>
          <a:bodyPr wrap="square" rtlCol="0">
            <a:spAutoFit/>
          </a:bodyPr>
          <a:lstStyle/>
          <a:p>
            <a:r>
              <a:rPr lang="en-GB" sz="1000" dirty="0">
                <a:solidFill>
                  <a:schemeClr val="bg1">
                    <a:lumMod val="85000"/>
                  </a:schemeClr>
                </a:solidFill>
                <a:latin typeface="Arial Rounded MT Bold" panose="020F0704030504030204" pitchFamily="34" charset="0"/>
              </a:rPr>
              <a:t>© RE Today, 2017.</a:t>
            </a:r>
          </a:p>
        </p:txBody>
      </p:sp>
    </p:spTree>
    <p:extLst>
      <p:ext uri="{BB962C8B-B14F-4D97-AF65-F5344CB8AC3E}">
        <p14:creationId xmlns:p14="http://schemas.microsoft.com/office/powerpoint/2010/main" val="1653697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02230" y="1916832"/>
            <a:ext cx="3131840" cy="3528392"/>
          </a:xfrm>
          <a:prstGeom prst="rect">
            <a:avLst/>
          </a:prstGeom>
          <a:solidFill>
            <a:srgbClr val="F36F39"/>
          </a:solidFill>
          <a:ln>
            <a:solidFill>
              <a:srgbClr val="F36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Rounded MT Bold" panose="020F0704030504030204" pitchFamily="34" charset="0"/>
              </a:rPr>
              <a:t>From the beginning of their education at Pastures Way, children learn about diversity in the context of their language and book work.</a:t>
            </a:r>
          </a:p>
        </p:txBody>
      </p:sp>
      <p:sp>
        <p:nvSpPr>
          <p:cNvPr id="9" name="TextBox 8"/>
          <p:cNvSpPr txBox="1"/>
          <p:nvPr/>
        </p:nvSpPr>
        <p:spPr>
          <a:xfrm>
            <a:off x="9299848" y="6620210"/>
            <a:ext cx="1368152" cy="246221"/>
          </a:xfrm>
          <a:prstGeom prst="rect">
            <a:avLst/>
          </a:prstGeom>
          <a:noFill/>
        </p:spPr>
        <p:txBody>
          <a:bodyPr wrap="square" rtlCol="0">
            <a:spAutoFit/>
          </a:bodyPr>
          <a:lstStyle/>
          <a:p>
            <a:r>
              <a:rPr lang="en-GB" sz="1000" dirty="0">
                <a:solidFill>
                  <a:schemeClr val="bg1">
                    <a:lumMod val="85000"/>
                  </a:schemeClr>
                </a:solidFill>
                <a:latin typeface="Arial Rounded MT Bold" panose="020F0704030504030204" pitchFamily="34" charset="0"/>
              </a:rPr>
              <a:t>© RE Today, 2017.</a:t>
            </a:r>
          </a:p>
        </p:txBody>
      </p:sp>
      <p:sp>
        <p:nvSpPr>
          <p:cNvPr id="7" name="Rectangle 6"/>
          <p:cNvSpPr/>
          <p:nvPr/>
        </p:nvSpPr>
        <p:spPr>
          <a:xfrm>
            <a:off x="7287122" y="182878"/>
            <a:ext cx="338554" cy="830997"/>
          </a:xfrm>
          <a:prstGeom prst="rect">
            <a:avLst/>
          </a:prstGeom>
        </p:spPr>
        <p:txBody>
          <a:bodyPr wrap="none">
            <a:spAutoFit/>
          </a:bodyPr>
          <a:lstStyle/>
          <a:p>
            <a:r>
              <a:rPr lang="en-GB" sz="4800" dirty="0">
                <a:solidFill>
                  <a:schemeClr val="bg1"/>
                </a:solidFill>
                <a:latin typeface="Arial Rounded MT Bold" panose="020F0704030504030204" pitchFamily="34" charset="0"/>
              </a:rPr>
              <a:t> </a:t>
            </a:r>
            <a:endParaRPr lang="en-GB" sz="4800" dirty="0">
              <a:solidFill>
                <a:schemeClr val="bg1"/>
              </a:solidFill>
            </a:endParaRPr>
          </a:p>
        </p:txBody>
      </p:sp>
      <p:pic>
        <p:nvPicPr>
          <p:cNvPr id="2" name="Picture 1">
            <a:extLst>
              <a:ext uri="{FF2B5EF4-FFF2-40B4-BE49-F238E27FC236}">
                <a16:creationId xmlns:a16="http://schemas.microsoft.com/office/drawing/2014/main" id="{4BF678AA-FD60-40C7-8FDE-4E459DBDDC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9496" y="8430"/>
            <a:ext cx="5145024" cy="6858000"/>
          </a:xfrm>
          <a:prstGeom prst="rect">
            <a:avLst/>
          </a:prstGeom>
        </p:spPr>
      </p:pic>
    </p:spTree>
    <p:extLst>
      <p:ext uri="{BB962C8B-B14F-4D97-AF65-F5344CB8AC3E}">
        <p14:creationId xmlns:p14="http://schemas.microsoft.com/office/powerpoint/2010/main" val="3394575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C60B0-6E9E-43FF-AC3C-CA8BD3D9A817}"/>
              </a:ext>
            </a:extLst>
          </p:cNvPr>
          <p:cNvSpPr>
            <a:spLocks noGrp="1"/>
          </p:cNvSpPr>
          <p:nvPr>
            <p:ph type="title"/>
          </p:nvPr>
        </p:nvSpPr>
        <p:spPr>
          <a:xfrm>
            <a:off x="2004061" y="325370"/>
            <a:ext cx="3276451" cy="1956841"/>
          </a:xfrm>
        </p:spPr>
        <p:txBody>
          <a:bodyPr anchor="b">
            <a:normAutofit/>
          </a:bodyPr>
          <a:lstStyle/>
          <a:p>
            <a:r>
              <a:rPr lang="en-GB" sz="4700" dirty="0"/>
              <a:t>Christmas decorations</a:t>
            </a:r>
          </a:p>
        </p:txBody>
      </p:sp>
      <p:sp>
        <p:nvSpPr>
          <p:cNvPr id="9" name="Content Placeholder 8">
            <a:extLst>
              <a:ext uri="{FF2B5EF4-FFF2-40B4-BE49-F238E27FC236}">
                <a16:creationId xmlns:a16="http://schemas.microsoft.com/office/drawing/2014/main" id="{CC6C197D-7311-44E4-9722-9480899925C1}"/>
              </a:ext>
            </a:extLst>
          </p:cNvPr>
          <p:cNvSpPr>
            <a:spLocks noGrp="1"/>
          </p:cNvSpPr>
          <p:nvPr>
            <p:ph idx="1"/>
          </p:nvPr>
        </p:nvSpPr>
        <p:spPr>
          <a:xfrm>
            <a:off x="429209" y="4575789"/>
            <a:ext cx="4757544" cy="1617777"/>
          </a:xfrm>
        </p:spPr>
        <p:txBody>
          <a:bodyPr>
            <a:normAutofit/>
          </a:bodyPr>
          <a:lstStyle/>
          <a:p>
            <a:pPr marL="0" indent="0">
              <a:buNone/>
            </a:pPr>
            <a:r>
              <a:rPr lang="en-US" sz="1900" dirty="0"/>
              <a:t>(Also: play ‘</a:t>
            </a:r>
            <a:r>
              <a:rPr lang="en-US" sz="1900" dirty="0" err="1"/>
              <a:t>Kims</a:t>
            </a:r>
            <a:r>
              <a:rPr lang="en-US" sz="1900" dirty="0"/>
              <a:t> Game’ with 9 Christmas artefacts, then sort them from 1-9 ‘essential at Christmas’ (Baby Jesus) down to ‘easy to have Christmas without this one (chocolate snowman).</a:t>
            </a:r>
          </a:p>
        </p:txBody>
      </p:sp>
      <p:pic>
        <p:nvPicPr>
          <p:cNvPr id="5" name="Content Placeholder 4" descr="A group of figurines&#10;&#10;Description automatically generated with medium confidence">
            <a:extLst>
              <a:ext uri="{FF2B5EF4-FFF2-40B4-BE49-F238E27FC236}">
                <a16:creationId xmlns:a16="http://schemas.microsoft.com/office/drawing/2014/main" id="{CF6B3939-8401-4BB8-AD37-4F75253BB5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24" r="14229"/>
          <a:stretch/>
        </p:blipFill>
        <p:spPr>
          <a:xfrm>
            <a:off x="5507777" y="10"/>
            <a:ext cx="502332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25546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196752"/>
          </a:xfrm>
          <a:prstGeom prst="rect">
            <a:avLst/>
          </a:prstGeom>
          <a:solidFill>
            <a:srgbClr val="F36F39"/>
          </a:solidFill>
          <a:ln>
            <a:solidFill>
              <a:srgbClr val="F36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991544" y="260648"/>
            <a:ext cx="7067128" cy="634082"/>
          </a:xfrm>
        </p:spPr>
        <p:txBody>
          <a:bodyPr>
            <a:normAutofit fontScale="90000"/>
          </a:bodyPr>
          <a:lstStyle/>
          <a:p>
            <a:pPr algn="l"/>
            <a:r>
              <a:rPr lang="en-GB" sz="3600" dirty="0">
                <a:solidFill>
                  <a:schemeClr val="bg1"/>
                </a:solidFill>
                <a:latin typeface="Arial Rounded MT Bold" panose="020F0704030504030204" pitchFamily="34" charset="0"/>
              </a:rPr>
              <a:t>Christian, Muslim, Hindu</a:t>
            </a:r>
            <a:br>
              <a:rPr lang="en-GB" sz="3600" dirty="0">
                <a:solidFill>
                  <a:schemeClr val="bg1"/>
                </a:solidFill>
                <a:latin typeface="Arial Rounded MT Bold" panose="020F0704030504030204" pitchFamily="34" charset="0"/>
              </a:rPr>
            </a:br>
            <a:r>
              <a:rPr lang="en-GB" sz="3600" dirty="0">
                <a:solidFill>
                  <a:schemeClr val="bg1"/>
                </a:solidFill>
                <a:latin typeface="Arial Rounded MT Bold" panose="020F0704030504030204" pitchFamily="34" charset="0"/>
              </a:rPr>
              <a:t>Clay, blocks play, links</a:t>
            </a:r>
          </a:p>
        </p:txBody>
      </p:sp>
      <p:sp>
        <p:nvSpPr>
          <p:cNvPr id="3" name="Content Placeholder 2"/>
          <p:cNvSpPr>
            <a:spLocks noGrp="1"/>
          </p:cNvSpPr>
          <p:nvPr>
            <p:ph idx="1"/>
          </p:nvPr>
        </p:nvSpPr>
        <p:spPr>
          <a:xfrm>
            <a:off x="1991544" y="1457400"/>
            <a:ext cx="8147248" cy="5040560"/>
          </a:xfrm>
        </p:spPr>
        <p:txBody>
          <a:bodyPr/>
          <a:lstStyle/>
          <a:p>
            <a:r>
              <a:rPr lang="en-GB" sz="2000" dirty="0">
                <a:latin typeface="Arial Rounded MT Bold" panose="020F0704030504030204" pitchFamily="34" charset="0"/>
              </a:rPr>
              <a:t>“Celebrations and festival are a prime time to support learning about religions.  At Christmas as well as joining in with all the fun celebrations, story telling is an invaluable tool to learn about Christianity, as it is about Islam and Hindu communities, for example during Diwali the children looked at artefacts from the Hindu religion and then made divas out of clay.   </a:t>
            </a:r>
          </a:p>
          <a:p>
            <a:r>
              <a:rPr lang="en-GB" sz="2000" dirty="0">
                <a:latin typeface="Arial Rounded MT Bold" panose="020F0704030504030204" pitchFamily="34" charset="0"/>
              </a:rPr>
              <a:t>At other times learning can be much more organic.  Recently I watched a practitioner playing alongside children in the block play and construction area, a child chose to make a church out of the blocks, this lead to looking at photos of churches, talking about what happens in church and finally leading to a discussion about Christianity and some of the ways of life of Christians - for example one child explained that they go to church every Sunday and what happens there: an important opportunity to link their life at home and school.”</a:t>
            </a:r>
          </a:p>
        </p:txBody>
      </p:sp>
      <p:sp>
        <p:nvSpPr>
          <p:cNvPr id="5" name="TextBox 4"/>
          <p:cNvSpPr txBox="1"/>
          <p:nvPr/>
        </p:nvSpPr>
        <p:spPr>
          <a:xfrm>
            <a:off x="9299848" y="6620210"/>
            <a:ext cx="1368152" cy="246221"/>
          </a:xfrm>
          <a:prstGeom prst="rect">
            <a:avLst/>
          </a:prstGeom>
          <a:noFill/>
        </p:spPr>
        <p:txBody>
          <a:bodyPr wrap="square" rtlCol="0">
            <a:spAutoFit/>
          </a:bodyPr>
          <a:lstStyle/>
          <a:p>
            <a:r>
              <a:rPr lang="en-GB" sz="1000" dirty="0">
                <a:solidFill>
                  <a:schemeClr val="bg1">
                    <a:lumMod val="85000"/>
                  </a:schemeClr>
                </a:solidFill>
                <a:latin typeface="Arial Rounded MT Bold" panose="020F0704030504030204" pitchFamily="34" charset="0"/>
              </a:rPr>
              <a:t>© RE Today, 2017.</a:t>
            </a:r>
          </a:p>
        </p:txBody>
      </p:sp>
    </p:spTree>
    <p:extLst>
      <p:ext uri="{BB962C8B-B14F-4D97-AF65-F5344CB8AC3E}">
        <p14:creationId xmlns:p14="http://schemas.microsoft.com/office/powerpoint/2010/main" val="2814914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8742">
            <a:extLst>
              <a:ext uri="{FF2B5EF4-FFF2-40B4-BE49-F238E27FC236}">
                <a16:creationId xmlns:a16="http://schemas.microsoft.com/office/drawing/2014/main" id="{108B7944-5BFA-480F-912A-F96267191C6F}"/>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558230" y="857250"/>
            <a:ext cx="6858000" cy="5143500"/>
          </a:xfrm>
          <a:prstGeom prst="rect">
            <a:avLst/>
          </a:prstGeom>
        </p:spPr>
      </p:pic>
      <p:sp>
        <p:nvSpPr>
          <p:cNvPr id="4" name="Rectangle 3">
            <a:extLst>
              <a:ext uri="{FF2B5EF4-FFF2-40B4-BE49-F238E27FC236}">
                <a16:creationId xmlns:a16="http://schemas.microsoft.com/office/drawing/2014/main" id="{E5F0726C-E4D5-4F39-A7C4-F7750A022E11}"/>
              </a:ext>
            </a:extLst>
          </p:cNvPr>
          <p:cNvSpPr/>
          <p:nvPr/>
        </p:nvSpPr>
        <p:spPr>
          <a:xfrm>
            <a:off x="7002230" y="1916832"/>
            <a:ext cx="3131840" cy="3528392"/>
          </a:xfrm>
          <a:prstGeom prst="rect">
            <a:avLst/>
          </a:prstGeom>
          <a:solidFill>
            <a:srgbClr val="F36F39"/>
          </a:solidFill>
          <a:ln>
            <a:solidFill>
              <a:srgbClr val="F36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Rounded MT Bold" panose="020F0704030504030204" pitchFamily="34" charset="0"/>
              </a:rPr>
              <a:t>Our children love our multi-religious dress up and fabric box. Note the prayer mat in the display next to this girl’s chosen costumes.</a:t>
            </a:r>
          </a:p>
        </p:txBody>
      </p:sp>
    </p:spTree>
    <p:extLst>
      <p:ext uri="{BB962C8B-B14F-4D97-AF65-F5344CB8AC3E}">
        <p14:creationId xmlns:p14="http://schemas.microsoft.com/office/powerpoint/2010/main" val="1667012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8746">
            <a:extLst>
              <a:ext uri="{FF2B5EF4-FFF2-40B4-BE49-F238E27FC236}">
                <a16:creationId xmlns:a16="http://schemas.microsoft.com/office/drawing/2014/main" id="{9302A25B-1090-40B3-9C2B-47DE248B3982}"/>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4679826" y="857250"/>
            <a:ext cx="6858000" cy="5143500"/>
          </a:xfrm>
          <a:prstGeom prst="rect">
            <a:avLst/>
          </a:prstGeom>
        </p:spPr>
      </p:pic>
      <p:sp>
        <p:nvSpPr>
          <p:cNvPr id="4" name="Rectangle 3">
            <a:extLst>
              <a:ext uri="{FF2B5EF4-FFF2-40B4-BE49-F238E27FC236}">
                <a16:creationId xmlns:a16="http://schemas.microsoft.com/office/drawing/2014/main" id="{38FCE752-1196-4936-9A58-C01705C05616}"/>
              </a:ext>
            </a:extLst>
          </p:cNvPr>
          <p:cNvSpPr/>
          <p:nvPr/>
        </p:nvSpPr>
        <p:spPr>
          <a:xfrm>
            <a:off x="2135560" y="1664804"/>
            <a:ext cx="3131840" cy="3528392"/>
          </a:xfrm>
          <a:prstGeom prst="rect">
            <a:avLst/>
          </a:prstGeom>
          <a:solidFill>
            <a:srgbClr val="F36F39"/>
          </a:solidFill>
          <a:ln>
            <a:solidFill>
              <a:srgbClr val="F36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Rounded MT Bold" panose="020F0704030504030204" pitchFamily="34" charset="0"/>
              </a:rPr>
              <a:t>We weave RE and all the early learning goals together in continuous and playful provision. </a:t>
            </a:r>
          </a:p>
          <a:p>
            <a:pPr algn="ctr"/>
            <a:endParaRPr lang="en-GB" dirty="0">
              <a:latin typeface="Arial Rounded MT Bold" panose="020F0704030504030204" pitchFamily="34" charset="0"/>
            </a:endParaRPr>
          </a:p>
          <a:p>
            <a:pPr algn="ctr"/>
            <a:r>
              <a:rPr lang="en-GB">
                <a:latin typeface="Arial Rounded MT Bold" panose="020F0704030504030204" pitchFamily="34" charset="0"/>
              </a:rPr>
              <a:t>This boy </a:t>
            </a:r>
            <a:r>
              <a:rPr lang="en-GB" dirty="0">
                <a:latin typeface="Arial Rounded MT Bold" panose="020F0704030504030204" pitchFamily="34" charset="0"/>
              </a:rPr>
              <a:t>is beginning to learn about the Hindu festival of Raksha Bandhan from looking at the picture book.</a:t>
            </a:r>
          </a:p>
        </p:txBody>
      </p:sp>
    </p:spTree>
    <p:extLst>
      <p:ext uri="{BB962C8B-B14F-4D97-AF65-F5344CB8AC3E}">
        <p14:creationId xmlns:p14="http://schemas.microsoft.com/office/powerpoint/2010/main" val="510779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0"/>
            <a:ext cx="9144000" cy="1196752"/>
          </a:xfrm>
          <a:prstGeom prst="rect">
            <a:avLst/>
          </a:prstGeom>
          <a:solidFill>
            <a:srgbClr val="F36F39"/>
          </a:solidFill>
          <a:ln>
            <a:solidFill>
              <a:srgbClr val="F36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991544" y="260648"/>
            <a:ext cx="7067128" cy="634082"/>
          </a:xfrm>
        </p:spPr>
        <p:txBody>
          <a:bodyPr>
            <a:normAutofit fontScale="90000"/>
          </a:bodyPr>
          <a:lstStyle/>
          <a:p>
            <a:pPr algn="l"/>
            <a:r>
              <a:rPr lang="en-GB" dirty="0">
                <a:solidFill>
                  <a:schemeClr val="bg1"/>
                </a:solidFill>
                <a:latin typeface="Arial Rounded MT Bold" panose="020F0704030504030204" pitchFamily="34" charset="0"/>
              </a:rPr>
              <a:t>Provocations</a:t>
            </a:r>
          </a:p>
        </p:txBody>
      </p:sp>
      <p:sp>
        <p:nvSpPr>
          <p:cNvPr id="3" name="Content Placeholder 2"/>
          <p:cNvSpPr>
            <a:spLocks noGrp="1"/>
          </p:cNvSpPr>
          <p:nvPr>
            <p:ph idx="1"/>
          </p:nvPr>
        </p:nvSpPr>
        <p:spPr>
          <a:xfrm>
            <a:off x="1991544" y="1457400"/>
            <a:ext cx="8147248" cy="5040560"/>
          </a:xfrm>
        </p:spPr>
        <p:txBody>
          <a:bodyPr/>
          <a:lstStyle/>
          <a:p>
            <a:r>
              <a:rPr lang="en-GB" sz="2000" dirty="0">
                <a:latin typeface="Arial Rounded MT Bold" panose="020F0704030504030204" pitchFamily="34" charset="0"/>
              </a:rPr>
              <a:t>Across the nursery there are many ways to integrate RE, our favourite and most effective is through using provocations.  </a:t>
            </a:r>
          </a:p>
          <a:p>
            <a:r>
              <a:rPr lang="en-GB" sz="2000" dirty="0">
                <a:latin typeface="Arial Rounded MT Bold" panose="020F0704030504030204" pitchFamily="34" charset="0"/>
              </a:rPr>
              <a:t>Provocations inspire children and encourage them to engage.  The great thing is they are simple and can range from stories, photos or artefacts to do with any religion of choice.  The great thing about provocations is that they are open ended and give practitioners opportunity to introduce children to different religions at their pace of exploration. </a:t>
            </a:r>
          </a:p>
          <a:p>
            <a:r>
              <a:rPr lang="en-GB" sz="2000" dirty="0">
                <a:latin typeface="Arial Rounded MT Bold" panose="020F0704030504030204" pitchFamily="34" charset="0"/>
              </a:rPr>
              <a:t>Our photo record of these kinds of learning opportunities speaks for itself. From books, stories and artefacts to dressing up and playing with puppets, RE can be found in a hundred different ways in early learning.</a:t>
            </a:r>
          </a:p>
        </p:txBody>
      </p:sp>
      <p:sp>
        <p:nvSpPr>
          <p:cNvPr id="5" name="TextBox 4"/>
          <p:cNvSpPr txBox="1"/>
          <p:nvPr/>
        </p:nvSpPr>
        <p:spPr>
          <a:xfrm>
            <a:off x="9299848" y="6620210"/>
            <a:ext cx="1368152" cy="246221"/>
          </a:xfrm>
          <a:prstGeom prst="rect">
            <a:avLst/>
          </a:prstGeom>
          <a:noFill/>
        </p:spPr>
        <p:txBody>
          <a:bodyPr wrap="square" rtlCol="0">
            <a:spAutoFit/>
          </a:bodyPr>
          <a:lstStyle/>
          <a:p>
            <a:r>
              <a:rPr lang="en-GB" sz="1000" dirty="0">
                <a:solidFill>
                  <a:schemeClr val="bg1">
                    <a:lumMod val="85000"/>
                  </a:schemeClr>
                </a:solidFill>
                <a:latin typeface="Arial Rounded MT Bold" panose="020F0704030504030204" pitchFamily="34" charset="0"/>
              </a:rPr>
              <a:t>© RE Today, 2017.</a:t>
            </a:r>
          </a:p>
        </p:txBody>
      </p:sp>
    </p:spTree>
    <p:extLst>
      <p:ext uri="{BB962C8B-B14F-4D97-AF65-F5344CB8AC3E}">
        <p14:creationId xmlns:p14="http://schemas.microsoft.com/office/powerpoint/2010/main" val="1242803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chance to play with a story from Hindu community">
            <a:extLst>
              <a:ext uri="{FF2B5EF4-FFF2-40B4-BE49-F238E27FC236}">
                <a16:creationId xmlns:a16="http://schemas.microsoft.com/office/drawing/2014/main" id="{38E68416-53BF-4D6E-9188-9BF1BC7A3965}"/>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4633218" y="865882"/>
            <a:ext cx="6858000" cy="5143500"/>
          </a:xfrm>
          <a:prstGeom prst="rect">
            <a:avLst/>
          </a:prstGeom>
        </p:spPr>
      </p:pic>
      <p:sp>
        <p:nvSpPr>
          <p:cNvPr id="4" name="Rectangle 3">
            <a:extLst>
              <a:ext uri="{FF2B5EF4-FFF2-40B4-BE49-F238E27FC236}">
                <a16:creationId xmlns:a16="http://schemas.microsoft.com/office/drawing/2014/main" id="{916C5A17-03C6-4EC5-9EB5-01C88E5A8684}"/>
              </a:ext>
            </a:extLst>
          </p:cNvPr>
          <p:cNvSpPr/>
          <p:nvPr/>
        </p:nvSpPr>
        <p:spPr>
          <a:xfrm>
            <a:off x="2135560" y="1664804"/>
            <a:ext cx="3131840" cy="3528392"/>
          </a:xfrm>
          <a:prstGeom prst="rect">
            <a:avLst/>
          </a:prstGeom>
          <a:solidFill>
            <a:srgbClr val="F36F39"/>
          </a:solidFill>
          <a:ln>
            <a:solidFill>
              <a:srgbClr val="F36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Arial Rounded MT Bold" panose="020F0704030504030204" pitchFamily="34" charset="0"/>
              </a:rPr>
              <a:t>Provocations provide an amazing way to engage children, create language rich experiences and impact learning about specific religions. </a:t>
            </a:r>
          </a:p>
          <a:p>
            <a:pPr algn="ctr"/>
            <a:endParaRPr lang="en-GB" dirty="0">
              <a:latin typeface="Arial Rounded MT Bold" panose="020F0704030504030204" pitchFamily="34" charset="0"/>
            </a:endParaRPr>
          </a:p>
          <a:p>
            <a:pPr algn="ctr"/>
            <a:r>
              <a:rPr lang="en-GB" dirty="0">
                <a:latin typeface="Arial Rounded MT Bold" panose="020F0704030504030204" pitchFamily="34" charset="0"/>
              </a:rPr>
              <a:t>Hindu puppets connect to the child’s play and the story the class has heard about </a:t>
            </a:r>
            <a:r>
              <a:rPr lang="en-GB" dirty="0" err="1">
                <a:latin typeface="Arial Rounded MT Bold" panose="020F0704030504030204" pitchFamily="34" charset="0"/>
              </a:rPr>
              <a:t>Divali</a:t>
            </a:r>
            <a:endParaRPr lang="en-GB" dirty="0">
              <a:latin typeface="Arial Rounded MT Bold" panose="020F0704030504030204" pitchFamily="34" charset="0"/>
            </a:endParaRPr>
          </a:p>
        </p:txBody>
      </p:sp>
    </p:spTree>
    <p:extLst>
      <p:ext uri="{BB962C8B-B14F-4D97-AF65-F5344CB8AC3E}">
        <p14:creationId xmlns:p14="http://schemas.microsoft.com/office/powerpoint/2010/main" val="1147605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ch and multisensory a table to fascinate">
            <a:extLst>
              <a:ext uri="{FF2B5EF4-FFF2-40B4-BE49-F238E27FC236}">
                <a16:creationId xmlns:a16="http://schemas.microsoft.com/office/drawing/2014/main" id="{ED33B213-01B8-4EFD-8C51-5EDA75B4223F}"/>
              </a:ext>
            </a:extLst>
          </p:cNvPr>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524000" y="8632"/>
            <a:ext cx="9144000" cy="6858000"/>
          </a:xfrm>
          <a:prstGeom prst="rect">
            <a:avLst/>
          </a:prstGeom>
        </p:spPr>
      </p:pic>
      <p:sp>
        <p:nvSpPr>
          <p:cNvPr id="2" name="Rectangle 1">
            <a:extLst>
              <a:ext uri="{FF2B5EF4-FFF2-40B4-BE49-F238E27FC236}">
                <a16:creationId xmlns:a16="http://schemas.microsoft.com/office/drawing/2014/main" id="{3536BD37-9483-4454-A278-0B8F1FD86C97}"/>
              </a:ext>
            </a:extLst>
          </p:cNvPr>
          <p:cNvSpPr/>
          <p:nvPr/>
        </p:nvSpPr>
        <p:spPr>
          <a:xfrm>
            <a:off x="1775520" y="116632"/>
            <a:ext cx="4572000" cy="1754326"/>
          </a:xfrm>
          <a:prstGeom prst="rect">
            <a:avLst/>
          </a:prstGeom>
          <a:solidFill>
            <a:srgbClr val="F36F39"/>
          </a:solidFill>
        </p:spPr>
        <p:txBody>
          <a:bodyPr>
            <a:spAutoFit/>
          </a:bodyPr>
          <a:lstStyle/>
          <a:p>
            <a:r>
              <a:rPr lang="en-GB" b="1" dirty="0">
                <a:solidFill>
                  <a:schemeClr val="bg2"/>
                </a:solidFill>
                <a:latin typeface="Arial Rounded MT Bold" panose="020F0704030504030204" pitchFamily="34" charset="0"/>
              </a:rPr>
              <a:t>Our photo record of these kinds of learning opportunities speaks for itself. From books, stories and artefacts to dressing up and playing with puppets, RE can be found in a hundred different ways in early learning.</a:t>
            </a:r>
          </a:p>
        </p:txBody>
      </p:sp>
    </p:spTree>
    <p:extLst>
      <p:ext uri="{BB962C8B-B14F-4D97-AF65-F5344CB8AC3E}">
        <p14:creationId xmlns:p14="http://schemas.microsoft.com/office/powerpoint/2010/main" val="4242777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99848" y="6620210"/>
            <a:ext cx="1368152" cy="246221"/>
          </a:xfrm>
          <a:prstGeom prst="rect">
            <a:avLst/>
          </a:prstGeom>
          <a:noFill/>
        </p:spPr>
        <p:txBody>
          <a:bodyPr wrap="square" rtlCol="0">
            <a:spAutoFit/>
          </a:bodyPr>
          <a:lstStyle/>
          <a:p>
            <a:r>
              <a:rPr lang="en-GB" sz="1000" dirty="0">
                <a:solidFill>
                  <a:schemeClr val="bg1">
                    <a:lumMod val="85000"/>
                  </a:schemeClr>
                </a:solidFill>
                <a:latin typeface="Arial Rounded MT Bold" panose="020F0704030504030204" pitchFamily="34" charset="0"/>
              </a:rPr>
              <a:t>© RE Today, 2017.</a:t>
            </a:r>
          </a:p>
        </p:txBody>
      </p:sp>
      <p:sp>
        <p:nvSpPr>
          <p:cNvPr id="5" name="Rectangle 4"/>
          <p:cNvSpPr/>
          <p:nvPr/>
        </p:nvSpPr>
        <p:spPr>
          <a:xfrm>
            <a:off x="1524000" y="0"/>
            <a:ext cx="9144000" cy="1196752"/>
          </a:xfrm>
          <a:prstGeom prst="rect">
            <a:avLst/>
          </a:prstGeom>
          <a:solidFill>
            <a:srgbClr val="F36F39"/>
          </a:solidFill>
          <a:ln>
            <a:solidFill>
              <a:srgbClr val="F36F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a:spLocks noGrp="1"/>
          </p:cNvSpPr>
          <p:nvPr>
            <p:ph type="title"/>
          </p:nvPr>
        </p:nvSpPr>
        <p:spPr>
          <a:xfrm>
            <a:off x="2207568" y="119168"/>
            <a:ext cx="7776864" cy="958416"/>
          </a:xfrm>
        </p:spPr>
        <p:txBody>
          <a:bodyPr>
            <a:normAutofit fontScale="90000"/>
          </a:bodyPr>
          <a:lstStyle/>
          <a:p>
            <a:pPr algn="l"/>
            <a:r>
              <a:rPr lang="en-GB" dirty="0">
                <a:solidFill>
                  <a:schemeClr val="bg1"/>
                </a:solidFill>
                <a:latin typeface="Arial Rounded MT Bold" panose="020F0704030504030204" pitchFamily="34" charset="0"/>
              </a:rPr>
              <a:t>Talking points for </a:t>
            </a:r>
            <a:br>
              <a:rPr lang="en-GB" dirty="0">
                <a:solidFill>
                  <a:schemeClr val="bg1"/>
                </a:solidFill>
                <a:latin typeface="Arial Rounded MT Bold" panose="020F0704030504030204" pitchFamily="34" charset="0"/>
              </a:rPr>
            </a:br>
            <a:r>
              <a:rPr lang="en-GB" dirty="0">
                <a:solidFill>
                  <a:schemeClr val="bg1"/>
                </a:solidFill>
                <a:latin typeface="Arial Rounded MT Bold" panose="020F0704030504030204" pitchFamily="34" charset="0"/>
              </a:rPr>
              <a:t>Early Years RE</a:t>
            </a:r>
          </a:p>
        </p:txBody>
      </p:sp>
      <p:sp>
        <p:nvSpPr>
          <p:cNvPr id="7" name="Rectangle 6"/>
          <p:cNvSpPr/>
          <p:nvPr/>
        </p:nvSpPr>
        <p:spPr>
          <a:xfrm>
            <a:off x="2202100" y="1556793"/>
            <a:ext cx="7782332" cy="4401205"/>
          </a:xfrm>
          <a:prstGeom prst="rect">
            <a:avLst/>
          </a:prstGeom>
        </p:spPr>
        <p:txBody>
          <a:bodyPr wrap="square">
            <a:spAutoFit/>
          </a:bodyPr>
          <a:lstStyle/>
          <a:p>
            <a:pPr marL="342900" indent="-342900">
              <a:buFont typeface="Arial" panose="020B0604020202020204" pitchFamily="34" charset="0"/>
              <a:buChar char="•"/>
            </a:pPr>
            <a:r>
              <a:rPr lang="en-GB" sz="2800" dirty="0">
                <a:solidFill>
                  <a:schemeClr val="tx1">
                    <a:lumMod val="65000"/>
                    <a:lumOff val="35000"/>
                  </a:schemeClr>
                </a:solidFill>
                <a:latin typeface="Arial Rounded MT Bold" panose="020F0704030504030204" pitchFamily="34" charset="0"/>
              </a:rPr>
              <a:t>Look back at what Emma describes. What do you identify some good practice here?</a:t>
            </a:r>
          </a:p>
          <a:p>
            <a:pPr marL="342900" indent="-342900">
              <a:buFont typeface="Arial" panose="020B0604020202020204" pitchFamily="34" charset="0"/>
              <a:buChar char="•"/>
            </a:pPr>
            <a:r>
              <a:rPr lang="en-GB" sz="2800" dirty="0">
                <a:solidFill>
                  <a:schemeClr val="tx1">
                    <a:lumMod val="65000"/>
                    <a:lumOff val="35000"/>
                  </a:schemeClr>
                </a:solidFill>
                <a:latin typeface="Arial Rounded MT Bold" panose="020F0704030504030204" pitchFamily="34" charset="0"/>
              </a:rPr>
              <a:t>Consider your own practice: is there space for diversity and RE in your Nursery and Reception classes?</a:t>
            </a:r>
          </a:p>
          <a:p>
            <a:pPr marL="342900" indent="-342900">
              <a:buFont typeface="Arial" panose="020B0604020202020204" pitchFamily="34" charset="0"/>
              <a:buChar char="•"/>
            </a:pPr>
            <a:r>
              <a:rPr lang="en-GB" sz="2800" dirty="0">
                <a:solidFill>
                  <a:schemeClr val="tx1">
                    <a:lumMod val="65000"/>
                    <a:lumOff val="35000"/>
                  </a:schemeClr>
                </a:solidFill>
                <a:latin typeface="Arial Rounded MT Bold" panose="020F0704030504030204" pitchFamily="34" charset="0"/>
              </a:rPr>
              <a:t>Discuss what practical examples from Pasture’s Way your setting could adapt – and what new ideas are sparked off by this article?</a:t>
            </a:r>
          </a:p>
          <a:p>
            <a:pPr marL="342900" indent="-342900">
              <a:buFont typeface="Arial" panose="020B0604020202020204" pitchFamily="34" charset="0"/>
              <a:buChar char="•"/>
            </a:pPr>
            <a:endParaRPr lang="en-GB" sz="2800" dirty="0">
              <a:solidFill>
                <a:schemeClr val="tx1">
                  <a:lumMod val="65000"/>
                  <a:lumOff val="35000"/>
                </a:schemeClr>
              </a:solidFill>
              <a:latin typeface="Arial Rounded MT Bold" panose="020F0704030504030204" pitchFamily="34" charset="0"/>
            </a:endParaRPr>
          </a:p>
        </p:txBody>
      </p:sp>
    </p:spTree>
    <p:extLst>
      <p:ext uri="{BB962C8B-B14F-4D97-AF65-F5344CB8AC3E}">
        <p14:creationId xmlns:p14="http://schemas.microsoft.com/office/powerpoint/2010/main" val="278413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86834" y="1153572"/>
            <a:ext cx="3200400" cy="4461163"/>
          </a:xfrm>
        </p:spPr>
        <p:txBody>
          <a:bodyPr rtlCol="0">
            <a:normAutofit/>
          </a:bodyPr>
          <a:lstStyle/>
          <a:p>
            <a:pPr>
              <a:defRPr/>
            </a:pPr>
            <a:r>
              <a:rPr lang="en-GB" b="1">
                <a:solidFill>
                  <a:srgbClr val="FFFFFF"/>
                </a:solidFill>
              </a:rPr>
              <a:t>Fresh Ideas: How to make RE more playful for young learners</a:t>
            </a:r>
            <a:endParaRPr lang="en-GB">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447308" y="591344"/>
            <a:ext cx="6906491" cy="5585619"/>
          </a:xfrm>
        </p:spPr>
        <p:txBody>
          <a:bodyPr rtlCol="0" anchor="ctr">
            <a:normAutofit/>
          </a:bodyPr>
          <a:lstStyle/>
          <a:p>
            <a:pPr>
              <a:buNone/>
              <a:defRPr/>
            </a:pPr>
            <a:r>
              <a:rPr lang="en-GB" sz="2000" b="1"/>
              <a:t>Claire Rivers, Head Teacher at St Mark’s School in East Sussex</a:t>
            </a:r>
            <a:r>
              <a:rPr lang="en-GB" sz="2000"/>
              <a:t> </a:t>
            </a:r>
          </a:p>
          <a:p>
            <a:pPr>
              <a:defRPr/>
            </a:pPr>
            <a:r>
              <a:rPr lang="en-GB" sz="2000"/>
              <a:t> “Play is a one of the key areas of effective learning for early years and I believe it is through play that children make sense of the world in which they live, starting with the known and moving into exploration of the unknown. </a:t>
            </a:r>
          </a:p>
          <a:p>
            <a:pPr>
              <a:defRPr/>
            </a:pPr>
            <a:r>
              <a:rPr lang="en-GB" sz="2000"/>
              <a:t>In my teaching and leading of RE I have encouraged that approach regardless of age- to begin with the known and move into the unknown in order to make good connections in learning and to ensure there is understanding. </a:t>
            </a:r>
          </a:p>
          <a:p>
            <a:pPr>
              <a:defRPr/>
            </a:pPr>
            <a:r>
              <a:rPr lang="en-GB" sz="2000"/>
              <a:t>Play enables multisensory experiences and high quality personalised learning. Through role play children can explore relationships, cultures, faiths and attitudes, key themes in RE. </a:t>
            </a:r>
          </a:p>
          <a:p>
            <a:pPr>
              <a:defRPr/>
            </a:pPr>
            <a:r>
              <a:rPr lang="en-GB" sz="2000"/>
              <a:t>By playing collaboratively and cooperatively, with expert adult interaction, children will develop respect, a set of values and communication skills.”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14 15 Lego Church is good playful RE.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a:xfrm>
            <a:off x="1" y="10"/>
            <a:ext cx="9669642" cy="6857990"/>
          </a:xfrm>
          <a:prstGeom prst="rect">
            <a:avLst/>
          </a:prstGeom>
          <a:noFill/>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531610" y="2434201"/>
            <a:ext cx="3822189" cy="374276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Playful RE needs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lego</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The boys went to church and played around with the experience when they came back. Natural creativity?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DSC05960.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a:xfrm>
            <a:off x="1" y="10"/>
            <a:ext cx="9669642" cy="6857990"/>
          </a:xfrm>
          <a:prstGeom prst="rect">
            <a:avLst/>
          </a:prstGeom>
          <a:noFill/>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935402" y="743447"/>
            <a:ext cx="3445765" cy="3692028"/>
          </a:xfrm>
          <a:prstGeom prst="rect">
            <a:avLst/>
          </a:prstGeom>
          <a:noFill/>
        </p:spPr>
        <p:txBody>
          <a:bodyPr vert="horz" lIns="91440" tIns="45720" rIns="91440" bIns="45720" rtlCol="0" anchor="b">
            <a:normAutofit fontScale="77500" lnSpcReduction="2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mn-ea"/>
                <a:cs typeface="+mn-cs"/>
              </a:rPr>
              <a:t>The boys are engaged and busy creating models of some of what they saw on their church visit. See the cross, the priest, the altar? They are beginning to make sense of the Christian community.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earing a garment&#10;&#10;Description automatically generated with low confidence">
            <a:extLst>
              <a:ext uri="{FF2B5EF4-FFF2-40B4-BE49-F238E27FC236}">
                <a16:creationId xmlns:a16="http://schemas.microsoft.com/office/drawing/2014/main" id="{9094687B-7E37-4FE9-BAD9-309D7AE03D0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60298" y="1040345"/>
            <a:ext cx="4347133" cy="5805152"/>
          </a:xfrm>
          <a:prstGeom prst="rect">
            <a:avLst/>
          </a:prstGeom>
        </p:spPr>
      </p:pic>
      <p:pic>
        <p:nvPicPr>
          <p:cNvPr id="7" name="Picture 6" descr="A group of figurines&#10;&#10;Description automatically generated with medium confidence">
            <a:extLst>
              <a:ext uri="{FF2B5EF4-FFF2-40B4-BE49-F238E27FC236}">
                <a16:creationId xmlns:a16="http://schemas.microsoft.com/office/drawing/2014/main" id="{EB12A604-858E-4716-8358-DF8DEF8FCE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3589" y="1348351"/>
            <a:ext cx="6219452" cy="5008079"/>
          </a:xfrm>
          <a:prstGeom prst="rect">
            <a:avLst/>
          </a:prstGeom>
        </p:spPr>
      </p:pic>
      <p:sp>
        <p:nvSpPr>
          <p:cNvPr id="2" name="Title 1">
            <a:extLst>
              <a:ext uri="{FF2B5EF4-FFF2-40B4-BE49-F238E27FC236}">
                <a16:creationId xmlns:a16="http://schemas.microsoft.com/office/drawing/2014/main" id="{E60A54AF-BC4C-4268-91B5-5860AB49C23D}"/>
              </a:ext>
            </a:extLst>
          </p:cNvPr>
          <p:cNvSpPr>
            <a:spLocks noGrp="1"/>
          </p:cNvSpPr>
          <p:nvPr>
            <p:ph type="title"/>
          </p:nvPr>
        </p:nvSpPr>
        <p:spPr>
          <a:xfrm>
            <a:off x="838200" y="184805"/>
            <a:ext cx="10515600" cy="985317"/>
          </a:xfrm>
        </p:spPr>
        <p:txBody>
          <a:bodyPr vert="horz" lIns="91440" tIns="45720" rIns="91440" bIns="45720" rtlCol="0" anchor="ctr">
            <a:normAutofit/>
          </a:bodyPr>
          <a:lstStyle/>
          <a:p>
            <a:r>
              <a:rPr lang="en-US" b="1" kern="1200" dirty="0">
                <a:solidFill>
                  <a:schemeClr val="accent5">
                    <a:lumMod val="75000"/>
                  </a:schemeClr>
                </a:solidFill>
                <a:latin typeface="+mj-lt"/>
                <a:ea typeface="+mj-ea"/>
                <a:cs typeface="+mj-cs"/>
              </a:rPr>
              <a:t>Joanna has 4 </a:t>
            </a:r>
            <a:r>
              <a:rPr lang="en-US" b="1" kern="1200" dirty="0" err="1">
                <a:solidFill>
                  <a:schemeClr val="accent5">
                    <a:lumMod val="75000"/>
                  </a:schemeClr>
                </a:solidFill>
                <a:latin typeface="+mj-lt"/>
                <a:ea typeface="+mj-ea"/>
                <a:cs typeface="+mj-cs"/>
              </a:rPr>
              <a:t>favourite</a:t>
            </a:r>
            <a:r>
              <a:rPr lang="en-US" b="1" kern="1200" dirty="0">
                <a:solidFill>
                  <a:schemeClr val="accent5">
                    <a:lumMod val="75000"/>
                  </a:schemeClr>
                </a:solidFill>
                <a:latin typeface="+mj-lt"/>
                <a:ea typeface="+mj-ea"/>
                <a:cs typeface="+mj-cs"/>
              </a:rPr>
              <a:t> Christmas decorations</a:t>
            </a:r>
          </a:p>
        </p:txBody>
      </p:sp>
    </p:spTree>
    <p:extLst>
      <p:ext uri="{BB962C8B-B14F-4D97-AF65-F5344CB8AC3E}">
        <p14:creationId xmlns:p14="http://schemas.microsoft.com/office/powerpoint/2010/main" val="603607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DSC05961.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a:xfrm>
            <a:off x="1" y="10"/>
            <a:ext cx="9669642" cy="6857990"/>
          </a:xfrm>
          <a:prstGeom prst="rect">
            <a:avLst/>
          </a:prstGeom>
          <a:noFill/>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7935402" y="743447"/>
            <a:ext cx="3445765" cy="3692028"/>
          </a:xfrm>
          <a:prstGeom prst="rect">
            <a:avLst/>
          </a:prstGeom>
          <a:noFill/>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Light" panose="020F0302020204030204"/>
                <a:ea typeface="+mn-ea"/>
                <a:cs typeface="+mn-cs"/>
              </a:rPr>
              <a:t>Playful RE: in the close up you can see the Priest, Cross and congregation. Ready for new vocabulary.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1" descr="PICT0364.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1"/>
          <a:stretch/>
        </p:blipFill>
        <p:spPr bwMode="auto">
          <a:xfrm>
            <a:off x="1" y="10"/>
            <a:ext cx="9669642" cy="6857990"/>
          </a:xfrm>
          <a:prstGeom prst="rect">
            <a:avLst/>
          </a:prstGeom>
          <a:noFill/>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531610" y="2434201"/>
            <a:ext cx="3822189" cy="3742762"/>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Playful RE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An ambitious recreation of a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lego</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church by some older pupils. Detail is invisible from this angle, but it’s all there.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Including Darth Vader.</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 children said “Well. God forgives everyone you know Mr Blaylock”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il_fi" descr="http://biblebeltbalabusta.files.wordpress.com/2010/12/legomenorahsmall.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0"/>
            <a:ext cx="9669642" cy="6857990"/>
          </a:xfrm>
          <a:prstGeom prst="rect">
            <a:avLst/>
          </a:prstGeom>
          <a:noFill/>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531610" y="2434201"/>
            <a:ext cx="3822189" cy="3742762"/>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Playful RE: After touch and feel sessions with Jewish artefacts, why not get your pupils to make some artefacts from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lego</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Here’s a lovely Jewish menorah, complete with seven lightbulbs.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a:picLocks noChangeAspect="1"/>
          </p:cNvPicPr>
          <p:nvPr/>
        </p:nvPicPr>
        <p:blipFill>
          <a:blip r:embed="rId2"/>
          <a:stretch>
            <a:fillRect/>
          </a:stretch>
        </p:blipFill>
        <p:spPr>
          <a:xfrm>
            <a:off x="0" y="-931977"/>
            <a:ext cx="12192000" cy="9001007"/>
          </a:xfrm>
          <a:prstGeom prst="rect">
            <a:avLst/>
          </a:prstGeom>
        </p:spPr>
      </p:pic>
      <p:sp>
        <p:nvSpPr>
          <p:cNvPr id="5" name="TextBox 4">
            <a:extLst>
              <a:ext uri="{FF2B5EF4-FFF2-40B4-BE49-F238E27FC236}">
                <a16:creationId xmlns:a16="http://schemas.microsoft.com/office/drawing/2014/main" id="{CF988740-58E9-43FE-BEC5-4399FEF4EA0B}"/>
              </a:ext>
            </a:extLst>
          </p:cNvPr>
          <p:cNvSpPr txBox="1"/>
          <p:nvPr/>
        </p:nvSpPr>
        <p:spPr>
          <a:xfrm>
            <a:off x="603682" y="3195961"/>
            <a:ext cx="2689934" cy="1754326"/>
          </a:xfrm>
          <a:prstGeom prst="rect">
            <a:avLst/>
          </a:prstGeom>
          <a:solidFill>
            <a:schemeClr val="bg2"/>
          </a:solidFill>
        </p:spPr>
        <p:txBody>
          <a:bodyPr wrap="square" rtlCol="0">
            <a:spAutoFit/>
          </a:bodyPr>
          <a:lstStyle/>
          <a:p>
            <a:r>
              <a:rPr lang="en-GB" b="1" dirty="0"/>
              <a:t>“Everybody came to say a prayer for Jesus when he was on the cross. We put an angel at the top. We could not make a cross so we did a tower.”</a:t>
            </a:r>
          </a:p>
        </p:txBody>
      </p:sp>
    </p:spTree>
    <p:extLst>
      <p:ext uri="{BB962C8B-B14F-4D97-AF65-F5344CB8AC3E}">
        <p14:creationId xmlns:p14="http://schemas.microsoft.com/office/powerpoint/2010/main" val="383698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2"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290" name="Picture 1" descr="18 P1020312.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bwMode="auto">
          <a:xfrm>
            <a:off x="2522356" y="10"/>
            <a:ext cx="9669642" cy="6857990"/>
          </a:xfrm>
          <a:prstGeom prst="rect">
            <a:avLst/>
          </a:prstGeom>
          <a:noFill/>
        </p:spPr>
      </p:pic>
      <p:sp>
        <p:nvSpPr>
          <p:cNvPr id="1229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838200" y="2434201"/>
            <a:ext cx="3822189" cy="3742762"/>
          </a:xfrm>
          <a:prstGeom prst="rect">
            <a:avLst/>
          </a:prstGeom>
        </p:spPr>
        <p:txBody>
          <a:bodyPr vert="horz" lIns="91440" tIns="45720" rIns="91440" bIns="45720" rtlCol="0">
            <a:normAutofit lnSpcReduction="1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School twinning – pupils sent their own written prayers and reflections for each other to each other from Durham to Tanzania. RE has a local and a global aim and focus. Knowledge and understanding of the world! No less!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They are never too young to be learning that we live in a world and that we may need to share the love all over the world</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14 15 Playing around with the nativity story is a great way to use imagination in RE.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a:xfrm>
            <a:off x="2522356" y="10"/>
            <a:ext cx="9669642" cy="6857990"/>
          </a:xfrm>
          <a:prstGeom prst="rect">
            <a:avLst/>
          </a:prstGeom>
          <a:noFill/>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571500" y="811530"/>
            <a:ext cx="4423410" cy="5365433"/>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The Small World Nativity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Donna Nagy works at Canon Evans CE Infant School, in Warwickshire. She has been playing around as well...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“Children did a ‘Small World’ play session in a builder's tray, to make the Nativity. Over the years we've used a variety of things for the characters. One year we had Duplo figures for the characters in the story, another time we made dolly pegs into Mary, Joseph, an Innkeeper, Shepherds and wise men, with the children choosing swatches of fabric for the clothes, and drawing faces with sharpie pens. We used sand, gravel and the stones that go in fish tanks for the terrain. The stable was easy to make from some boxes. The children chose to use lollypop sticks for sheep pens!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regularly do small world for other aspects of the life of Jesus. We have had gospel small world versions of Jesus in the wilderness, Palm Sunday, Good Friday and rising from the dead.”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914" name="Picture 1" descr="14 15 Little people like to play with little peoaple, say reception teacher Donna Nagy.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bwMode="auto">
          <a:xfrm>
            <a:off x="1" y="10"/>
            <a:ext cx="9669642" cy="6857990"/>
          </a:xfrm>
          <a:prstGeom prst="rect">
            <a:avLst/>
          </a:prstGeom>
          <a:noFill/>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531610" y="2434201"/>
            <a:ext cx="3822189" cy="3742762"/>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Playful RE: Small world figures of different kinds are great for RE.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This small world church becomes a play area for all the children, and they like the cardboard stained glass removable windows.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938" name="Picture 1" descr="100_3055.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bwMode="auto">
          <a:xfrm>
            <a:off x="1" y="10"/>
            <a:ext cx="9669642" cy="6857990"/>
          </a:xfrm>
          <a:prstGeom prst="rect">
            <a:avLst/>
          </a:prstGeom>
          <a:noFill/>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935402" y="743447"/>
            <a:ext cx="3445765" cy="3692028"/>
          </a:xfrm>
          <a:prstGeom prst="rect">
            <a:avLst/>
          </a:prstGeom>
          <a:noFill/>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Light" panose="020F0302020204030204"/>
                <a:ea typeface="+mn-ea"/>
                <a:cs typeface="+mn-cs"/>
              </a:rPr>
              <a:t>Playful RE</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Light" panose="020F0302020204030204"/>
                <a:ea typeface="+mn-ea"/>
                <a:cs typeface="+mn-cs"/>
              </a:rPr>
              <a:t>Detail is remembered and incorporated into play.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62" name="Picture 1" descr="100_3056.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bwMode="auto">
          <a:xfrm>
            <a:off x="2522358" y="10"/>
            <a:ext cx="9669642" cy="6857990"/>
          </a:xfrm>
          <a:prstGeom prst="rect">
            <a:avLst/>
          </a:prstGeom>
          <a:noFill/>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952228" y="743447"/>
            <a:ext cx="3973385" cy="3692028"/>
          </a:xfrm>
          <a:prstGeom prst="rect">
            <a:avLst/>
          </a:prstGeom>
          <a:noFill/>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prstClr val="black"/>
                </a:solidFill>
                <a:effectLst/>
                <a:uLnTx/>
                <a:uFillTx/>
                <a:latin typeface="Calibri Light" panose="020F0302020204030204"/>
                <a:ea typeface="+mn-ea"/>
                <a:cs typeface="+mn-cs"/>
              </a:rPr>
              <a:t>Playful RE</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prstClr val="black"/>
                </a:solidFill>
                <a:effectLst/>
                <a:uLnTx/>
                <a:uFillTx/>
                <a:latin typeface="Calibri Light" panose="020F0302020204030204"/>
                <a:ea typeface="+mn-ea"/>
                <a:cs typeface="+mn-cs"/>
              </a:rPr>
              <a:t>Here comes the Priest to read the Bible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986" name="Picture 1" descr="100_3060.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bwMode="auto">
          <a:xfrm>
            <a:off x="2522358" y="10"/>
            <a:ext cx="9669642" cy="6857990"/>
          </a:xfrm>
          <a:prstGeom prst="rect">
            <a:avLst/>
          </a:prstGeom>
          <a:noFill/>
        </p:spPr>
      </p:pic>
      <p:sp>
        <p:nvSpPr>
          <p:cNvPr id="73" name="Rectangle 7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952228" y="743447"/>
            <a:ext cx="3973385" cy="3692028"/>
          </a:xfrm>
          <a:prstGeom prst="rect">
            <a:avLst/>
          </a:prstGeom>
          <a:noFill/>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Light" panose="020F0302020204030204"/>
                <a:ea typeface="+mn-ea"/>
                <a:cs typeface="+mn-cs"/>
              </a:rPr>
              <a:t>Playful RE</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Light" panose="020F0302020204030204"/>
                <a:ea typeface="+mn-ea"/>
                <a:cs typeface="+mn-cs"/>
              </a:rPr>
              <a:t>RE needs engagement – you can see it is getting it 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A54AF-BC4C-4268-91B5-5860AB49C23D}"/>
              </a:ext>
            </a:extLst>
          </p:cNvPr>
          <p:cNvSpPr>
            <a:spLocks noGrp="1"/>
          </p:cNvSpPr>
          <p:nvPr>
            <p:ph type="title"/>
          </p:nvPr>
        </p:nvSpPr>
        <p:spPr>
          <a:xfrm>
            <a:off x="6008914" y="457200"/>
            <a:ext cx="4176476" cy="1368614"/>
          </a:xfrm>
        </p:spPr>
        <p:txBody>
          <a:bodyPr vert="horz" lIns="91440" tIns="45720" rIns="91440" bIns="45720" rtlCol="0" anchor="ctr">
            <a:normAutofit/>
          </a:bodyPr>
          <a:lstStyle/>
          <a:p>
            <a:pPr eaLnBrk="1" hangingPunct="1">
              <a:lnSpc>
                <a:spcPct val="90000"/>
              </a:lnSpc>
            </a:pPr>
            <a:r>
              <a:rPr lang="en-US" dirty="0"/>
              <a:t>Which is your </a:t>
            </a:r>
            <a:r>
              <a:rPr lang="en-US" dirty="0" err="1"/>
              <a:t>favourite</a:t>
            </a:r>
            <a:r>
              <a:rPr lang="en-US" dirty="0"/>
              <a:t>? </a:t>
            </a:r>
          </a:p>
        </p:txBody>
      </p:sp>
      <p:pic>
        <p:nvPicPr>
          <p:cNvPr id="5" name="Content Placeholder 4" descr="A person wearing a garment&#10;&#10;Description automatically generated with low confidence">
            <a:extLst>
              <a:ext uri="{FF2B5EF4-FFF2-40B4-BE49-F238E27FC236}">
                <a16:creationId xmlns:a16="http://schemas.microsoft.com/office/drawing/2014/main" id="{9094687B-7E37-4FE9-BAD9-309D7AE03D0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97" y="3429000"/>
            <a:ext cx="4564250" cy="6065449"/>
          </a:xfrm>
          <a:prstGeom prst="rect">
            <a:avLst/>
          </a:prstGeom>
        </p:spPr>
      </p:pic>
      <p:pic>
        <p:nvPicPr>
          <p:cNvPr id="7" name="Picture 6" descr="A group of figurines&#10;&#10;Description automatically generated with medium confidence">
            <a:extLst>
              <a:ext uri="{FF2B5EF4-FFF2-40B4-BE49-F238E27FC236}">
                <a16:creationId xmlns:a16="http://schemas.microsoft.com/office/drawing/2014/main" id="{EB12A604-858E-4716-8358-DF8DEF8FCE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564251" cy="3685632"/>
          </a:xfrm>
          <a:prstGeom prst="rect">
            <a:avLst/>
          </a:prstGeom>
        </p:spPr>
      </p:pic>
      <p:sp>
        <p:nvSpPr>
          <p:cNvPr id="9" name="Speech Bubble: Oval 8">
            <a:extLst>
              <a:ext uri="{FF2B5EF4-FFF2-40B4-BE49-F238E27FC236}">
                <a16:creationId xmlns:a16="http://schemas.microsoft.com/office/drawing/2014/main" id="{2122E1FB-2984-4BF4-A19F-C07FE92B2099}"/>
              </a:ext>
            </a:extLst>
          </p:cNvPr>
          <p:cNvSpPr/>
          <p:nvPr/>
        </p:nvSpPr>
        <p:spPr>
          <a:xfrm>
            <a:off x="6572422" y="5347770"/>
            <a:ext cx="3941073" cy="1313750"/>
          </a:xfrm>
          <a:prstGeom prst="wedgeEllipseCallout">
            <a:avLst>
              <a:gd name="adj1" fmla="val -102252"/>
              <a:gd name="adj2" fmla="val -831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one means ‘Peace on Earth, goodwill to all people’</a:t>
            </a:r>
          </a:p>
        </p:txBody>
      </p:sp>
      <p:sp>
        <p:nvSpPr>
          <p:cNvPr id="18" name="Speech Bubble: Oval 17">
            <a:extLst>
              <a:ext uri="{FF2B5EF4-FFF2-40B4-BE49-F238E27FC236}">
                <a16:creationId xmlns:a16="http://schemas.microsoft.com/office/drawing/2014/main" id="{E3E244B2-6319-40FC-A99F-0D3030F411C9}"/>
              </a:ext>
            </a:extLst>
          </p:cNvPr>
          <p:cNvSpPr/>
          <p:nvPr/>
        </p:nvSpPr>
        <p:spPr>
          <a:xfrm>
            <a:off x="6420203" y="4264999"/>
            <a:ext cx="3941073" cy="1313750"/>
          </a:xfrm>
          <a:prstGeom prst="wedgeEllipseCallout">
            <a:avLst>
              <a:gd name="adj1" fmla="val -98181"/>
              <a:gd name="adj2" fmla="val -206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one is made from the wood of a tree from Bethlehem</a:t>
            </a:r>
          </a:p>
        </p:txBody>
      </p:sp>
      <p:sp>
        <p:nvSpPr>
          <p:cNvPr id="19" name="Speech Bubble: Oval 18">
            <a:extLst>
              <a:ext uri="{FF2B5EF4-FFF2-40B4-BE49-F238E27FC236}">
                <a16:creationId xmlns:a16="http://schemas.microsoft.com/office/drawing/2014/main" id="{9CBCFC33-9EE3-426E-9A63-622D13483005}"/>
              </a:ext>
            </a:extLst>
          </p:cNvPr>
          <p:cNvSpPr/>
          <p:nvPr/>
        </p:nvSpPr>
        <p:spPr>
          <a:xfrm>
            <a:off x="6408406" y="3161933"/>
            <a:ext cx="3941073" cy="1313750"/>
          </a:xfrm>
          <a:prstGeom prst="wedgeEllipseCallout">
            <a:avLst>
              <a:gd name="adj1" fmla="val -97825"/>
              <a:gd name="adj2" fmla="val 435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one has gold in it, but you can’t see it.</a:t>
            </a:r>
          </a:p>
        </p:txBody>
      </p:sp>
      <p:sp>
        <p:nvSpPr>
          <p:cNvPr id="20" name="Speech Bubble: Oval 19">
            <a:extLst>
              <a:ext uri="{FF2B5EF4-FFF2-40B4-BE49-F238E27FC236}">
                <a16:creationId xmlns:a16="http://schemas.microsoft.com/office/drawing/2014/main" id="{60366432-B83D-4ACE-8F29-DB0E5D619386}"/>
              </a:ext>
            </a:extLst>
          </p:cNvPr>
          <p:cNvSpPr/>
          <p:nvPr/>
        </p:nvSpPr>
        <p:spPr>
          <a:xfrm>
            <a:off x="6396609" y="2021371"/>
            <a:ext cx="3941073" cy="1313750"/>
          </a:xfrm>
          <a:prstGeom prst="wedgeEllipseCallout">
            <a:avLst>
              <a:gd name="adj1" fmla="val -97924"/>
              <a:gd name="adj2" fmla="val 1176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This one is cute because it would fit in a matchbox</a:t>
            </a:r>
          </a:p>
        </p:txBody>
      </p:sp>
    </p:spTree>
    <p:extLst>
      <p:ext uri="{BB962C8B-B14F-4D97-AF65-F5344CB8AC3E}">
        <p14:creationId xmlns:p14="http://schemas.microsoft.com/office/powerpoint/2010/main" val="316046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19"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St Andrews Pictures 014.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a:xfrm>
            <a:off x="2522358" y="10"/>
            <a:ext cx="9669642" cy="6857990"/>
          </a:xfrm>
          <a:prstGeom prst="rect">
            <a:avLst/>
          </a:prstGeom>
          <a:noFill/>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952228" y="743447"/>
            <a:ext cx="3973385" cy="3692028"/>
          </a:xfrm>
          <a:prstGeom prst="rect">
            <a:avLst/>
          </a:prstGeom>
          <a:noFill/>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Light" panose="020F0302020204030204"/>
                <a:ea typeface="+mn-ea"/>
                <a:cs typeface="+mn-cs"/>
              </a:rPr>
              <a:t>Playful RE</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Light" panose="020F0302020204030204"/>
                <a:ea typeface="+mn-ea"/>
                <a:cs typeface="+mn-cs"/>
              </a:rPr>
              <a:t>Modelling clay of many kinds has a hundred potential RE experiences in every packet. Get some of them out!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St Andrews Pictures 025.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a:xfrm>
            <a:off x="-3047" y="0"/>
            <a:ext cx="9669642" cy="6857990"/>
          </a:xfrm>
          <a:prstGeom prst="rect">
            <a:avLst/>
          </a:prstGeom>
          <a:noFill/>
        </p:spPr>
      </p:pic>
      <p:sp>
        <p:nvSpPr>
          <p:cNvPr id="10" name="Rectangle 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531610" y="2434201"/>
            <a:ext cx="3822189" cy="3742762"/>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Playful RE: Isla has made a lovely figure of Moses, looking nervous. He has to tell the Pharaoh a message from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C57C-A93A-4732-A72E-C24ACBC652B7}"/>
              </a:ext>
            </a:extLst>
          </p:cNvPr>
          <p:cNvSpPr>
            <a:spLocks noGrp="1"/>
          </p:cNvSpPr>
          <p:nvPr>
            <p:ph type="title"/>
          </p:nvPr>
        </p:nvSpPr>
        <p:spPr>
          <a:xfrm>
            <a:off x="698754" y="158889"/>
            <a:ext cx="6608425" cy="1325563"/>
          </a:xfrm>
        </p:spPr>
        <p:txBody>
          <a:bodyPr vert="horz" lIns="91440" tIns="45720" rIns="91440" bIns="45720" rtlCol="0" anchor="ctr">
            <a:noAutofit/>
          </a:bodyPr>
          <a:lstStyle/>
          <a:p>
            <a:r>
              <a:rPr lang="en-US" sz="2800" b="1" kern="1200" dirty="0">
                <a:solidFill>
                  <a:srgbClr val="FF0000"/>
                </a:solidFill>
                <a:latin typeface="+mj-lt"/>
                <a:ea typeface="+mj-ea"/>
                <a:cs typeface="+mj-cs"/>
              </a:rPr>
              <a:t>By the end of the Reception year, we want children to have had opportunities to…</a:t>
            </a:r>
          </a:p>
        </p:txBody>
      </p:sp>
      <p:graphicFrame>
        <p:nvGraphicFramePr>
          <p:cNvPr id="8" name="Content Placeholder 4">
            <a:extLst>
              <a:ext uri="{FF2B5EF4-FFF2-40B4-BE49-F238E27FC236}">
                <a16:creationId xmlns:a16="http://schemas.microsoft.com/office/drawing/2014/main" id="{9999D168-3D2F-46EA-A625-3398B4886D0D}"/>
              </a:ext>
            </a:extLst>
          </p:cNvPr>
          <p:cNvGraphicFramePr>
            <a:graphicFrameLocks noGrp="1"/>
          </p:cNvGraphicFramePr>
          <p:nvPr>
            <p:ph sz="half" idx="1"/>
          </p:nvPr>
        </p:nvGraphicFramePr>
        <p:xfrm>
          <a:off x="8743950" y="219493"/>
          <a:ext cx="2942475" cy="6275637"/>
        </p:xfrm>
        <a:graphic>
          <a:graphicData uri="http://schemas.openxmlformats.org/drawingml/2006/table">
            <a:tbl>
              <a:tblPr firstRow="1" firstCol="1" bandRow="1"/>
              <a:tblGrid>
                <a:gridCol w="2942475">
                  <a:extLst>
                    <a:ext uri="{9D8B030D-6E8A-4147-A177-3AD203B41FA5}">
                      <a16:colId xmlns:a16="http://schemas.microsoft.com/office/drawing/2014/main" val="1080851679"/>
                    </a:ext>
                  </a:extLst>
                </a:gridCol>
              </a:tblGrid>
              <a:tr h="598928">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Answer</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‘how’ and ‘why’ questions about their experiences and in response to religious stories or events.</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70337194"/>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Show</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sensitivity to others’ needs and feelings.</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68383880"/>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Talk</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about how they and others show feelings.</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01523303"/>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Confidently speak</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in a familiar group and talk about their ideas.</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1877991"/>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Express</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themselves effectively, showing awareness of listeners’ needs. </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6661092"/>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Give their attention</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to what others say and </a:t>
                      </a: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respond</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appropriately.</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30767505"/>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Talk</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about their own and others’ </a:t>
                      </a:r>
                      <a:r>
                        <a:rPr lang="en-US" sz="1400" b="0" i="0" u="none" strike="noStrike" dirty="0" err="1">
                          <a:effectLst/>
                          <a:latin typeface="Century Gothic" panose="020B0502020202020204" pitchFamily="34" charset="0"/>
                          <a:ea typeface="Calibri" panose="020F0502020204030204" pitchFamily="34" charset="0"/>
                          <a:cs typeface="Gisha" panose="020B0502040204020203" pitchFamily="34" charset="-79"/>
                        </a:rPr>
                        <a:t>behaviour</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and its consequences.</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04199225"/>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Talk</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about past and present events in their own lives and in the lives of family   members. </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62579473"/>
                  </a:ext>
                </a:extLst>
              </a:tr>
              <a:tr h="344797">
                <a:tc>
                  <a:txBody>
                    <a:bodyPr/>
                    <a:lstStyle/>
                    <a:p>
                      <a:pPr algn="l" fontAlgn="t">
                        <a:lnSpc>
                          <a:spcPct val="106000"/>
                        </a:lnSpc>
                        <a:spcBef>
                          <a:spcPts val="0"/>
                        </a:spcBef>
                        <a:spcAft>
                          <a:spcPts val="800"/>
                        </a:spcAft>
                      </a:pPr>
                      <a:r>
                        <a:rPr lang="en-US" sz="1400" b="0" i="0" u="none" strike="noStrike"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Know</a:t>
                      </a:r>
                      <a:r>
                        <a:rPr lang="en-US" sz="1400" b="0" i="0" u="none" strike="noStrike" dirty="0">
                          <a:effectLst/>
                          <a:latin typeface="Century Gothic" panose="020B0502020202020204" pitchFamily="34" charset="0"/>
                          <a:ea typeface="Calibri" panose="020F0502020204030204" pitchFamily="34" charset="0"/>
                          <a:cs typeface="Gisha" panose="020B0502040204020203" pitchFamily="34" charset="-79"/>
                        </a:rPr>
                        <a:t> that other children don’t always enjoy and share the same feelings and are sensitive to this.</a:t>
                      </a:r>
                      <a:endParaRPr lang="en-US" sz="3200" b="0" i="0" u="none" strike="noStrike" dirty="0">
                        <a:effectLst/>
                        <a:latin typeface="Arial" panose="020B0604020202020204" pitchFamily="34" charset="0"/>
                      </a:endParaRPr>
                    </a:p>
                  </a:txBody>
                  <a:tcPr marL="134871" marR="134871" marT="18732"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46306494"/>
                  </a:ext>
                </a:extLst>
              </a:tr>
            </a:tbl>
          </a:graphicData>
        </a:graphic>
      </p:graphicFrame>
      <p:graphicFrame>
        <p:nvGraphicFramePr>
          <p:cNvPr id="6" name="Table 5">
            <a:extLst>
              <a:ext uri="{FF2B5EF4-FFF2-40B4-BE49-F238E27FC236}">
                <a16:creationId xmlns:a16="http://schemas.microsoft.com/office/drawing/2014/main" id="{633004F4-3DE5-4316-8C6E-4752D3D9B26F}"/>
              </a:ext>
            </a:extLst>
          </p:cNvPr>
          <p:cNvGraphicFramePr>
            <a:graphicFrameLocks noGrp="1"/>
          </p:cNvGraphicFramePr>
          <p:nvPr/>
        </p:nvGraphicFramePr>
        <p:xfrm>
          <a:off x="562348" y="1283661"/>
          <a:ext cx="7981577" cy="5517988"/>
        </p:xfrm>
        <a:graphic>
          <a:graphicData uri="http://schemas.openxmlformats.org/drawingml/2006/table">
            <a:tbl>
              <a:tblPr firstRow="1" firstCol="1" bandRow="1"/>
              <a:tblGrid>
                <a:gridCol w="7981577">
                  <a:extLst>
                    <a:ext uri="{9D8B030D-6E8A-4147-A177-3AD203B41FA5}">
                      <a16:colId xmlns:a16="http://schemas.microsoft.com/office/drawing/2014/main" val="413203892"/>
                    </a:ext>
                  </a:extLst>
                </a:gridCol>
              </a:tblGrid>
              <a:tr h="205358">
                <a:tc>
                  <a:txBody>
                    <a:bodyPr/>
                    <a:lstStyle/>
                    <a:p>
                      <a:pPr>
                        <a:lnSpc>
                          <a:spcPct val="106000"/>
                        </a:lnSpc>
                        <a:spcAft>
                          <a:spcPts val="800"/>
                        </a:spcAft>
                      </a:pPr>
                      <a:r>
                        <a:rPr lang="en-US" sz="1600" b="1" dirty="0">
                          <a:solidFill>
                            <a:schemeClr val="accent1"/>
                          </a:solidFill>
                          <a:effectLst/>
                          <a:latin typeface="Century Gothic" panose="020B0502020202020204" pitchFamily="34" charset="0"/>
                          <a:ea typeface="Calibri" panose="020F0502020204030204" pitchFamily="34" charset="0"/>
                          <a:cs typeface="Gisha" panose="020B0502040204020203" pitchFamily="34" charset="-79"/>
                        </a:rPr>
                        <a:t>By the end of age phase pupils will be able to: </a:t>
                      </a:r>
                      <a:endParaRPr lang="en-GB" sz="1600" b="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6769375"/>
                  </a:ext>
                </a:extLst>
              </a:tr>
              <a:tr h="185830">
                <a:tc>
                  <a:txBody>
                    <a:bodyPr/>
                    <a:lstStyle/>
                    <a:p>
                      <a:pPr>
                        <a:lnSpc>
                          <a:spcPct val="106000"/>
                        </a:lnSpc>
                        <a:spcAft>
                          <a:spcPts val="800"/>
                        </a:spcAft>
                      </a:pPr>
                      <a:r>
                        <a:rPr lang="en-US" sz="1400"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Listen</a:t>
                      </a:r>
                      <a:r>
                        <a:rPr lang="en-US" sz="1400" dirty="0">
                          <a:effectLst/>
                          <a:latin typeface="Century Gothic" panose="020B0502020202020204" pitchFamily="34" charset="0"/>
                          <a:ea typeface="Calibri" panose="020F0502020204030204" pitchFamily="34" charset="0"/>
                          <a:cs typeface="Gisha" panose="020B0502040204020203" pitchFamily="34" charset="-79"/>
                        </a:rPr>
                        <a:t> to and </a:t>
                      </a:r>
                      <a:r>
                        <a:rPr lang="en-US" sz="1400"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talk</a:t>
                      </a:r>
                      <a:r>
                        <a:rPr lang="en-US" sz="1400" dirty="0">
                          <a:effectLst/>
                          <a:latin typeface="Century Gothic" panose="020B0502020202020204" pitchFamily="34" charset="0"/>
                          <a:ea typeface="Calibri" panose="020F0502020204030204" pitchFamily="34" charset="0"/>
                          <a:cs typeface="Gisha" panose="020B0502040204020203" pitchFamily="34" charset="-79"/>
                        </a:rPr>
                        <a:t> about religious stories and respond to what they hear with </a:t>
                      </a:r>
                      <a:r>
                        <a:rPr lang="en-US" sz="1400"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relevant comments</a:t>
                      </a:r>
                      <a:r>
                        <a:rPr lang="en-US" sz="1400" dirty="0">
                          <a:effectLst/>
                          <a:latin typeface="Century Gothic" panose="020B0502020202020204" pitchFamily="34" charset="0"/>
                          <a:ea typeface="Calibri" panose="020F0502020204030204" pitchFamily="34" charset="0"/>
                          <a:cs typeface="Gisha" panose="020B0502040204020203" pitchFamily="34" charset="-79"/>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12543816"/>
                  </a:ext>
                </a:extLst>
              </a:tr>
              <a:tr h="185830">
                <a:tc>
                  <a:txBody>
                    <a:bodyPr/>
                    <a:lstStyle/>
                    <a:p>
                      <a:pPr>
                        <a:lnSpc>
                          <a:spcPct val="106000"/>
                        </a:lnSpc>
                        <a:spcAft>
                          <a:spcPts val="800"/>
                        </a:spcAft>
                      </a:pPr>
                      <a:r>
                        <a:rPr lang="en-US" sz="1400">
                          <a:effectLst/>
                          <a:latin typeface="Century Gothic" panose="020B0502020202020204" pitchFamily="34" charset="0"/>
                          <a:ea typeface="Calibri" panose="020F0502020204030204" pitchFamily="34" charset="0"/>
                          <a:cs typeface="Gisha" panose="020B0502040204020203" pitchFamily="34" charset="-79"/>
                        </a:rPr>
                        <a:t>Sing songs, make music and dance to express religious stories.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6334528"/>
                  </a:ext>
                </a:extLst>
              </a:tr>
              <a:tr h="374586">
                <a:tc>
                  <a:txBody>
                    <a:bodyPr/>
                    <a:lstStyle/>
                    <a:p>
                      <a:pPr>
                        <a:lnSpc>
                          <a:spcPct val="106000"/>
                        </a:lnSpc>
                        <a:spcAft>
                          <a:spcPts val="800"/>
                        </a:spcAft>
                      </a:pPr>
                      <a:r>
                        <a:rPr lang="en-US" sz="1400" dirty="0">
                          <a:effectLst/>
                          <a:latin typeface="Century Gothic" panose="020B0502020202020204" pitchFamily="34" charset="0"/>
                          <a:ea typeface="Calibri" panose="020F0502020204030204" pitchFamily="34" charset="0"/>
                          <a:cs typeface="Gisha" panose="020B0502040204020203" pitchFamily="34" charset="-79"/>
                        </a:rPr>
                        <a:t>Use a variety of materials, tools and techniques, experimenting with </a:t>
                      </a:r>
                      <a:r>
                        <a:rPr lang="en-US" sz="1400" dirty="0" err="1">
                          <a:effectLst/>
                          <a:latin typeface="Century Gothic" panose="020B0502020202020204" pitchFamily="34" charset="0"/>
                          <a:ea typeface="Calibri" panose="020F0502020204030204" pitchFamily="34" charset="0"/>
                          <a:cs typeface="Gisha" panose="020B0502040204020203" pitchFamily="34" charset="-79"/>
                        </a:rPr>
                        <a:t>colour</a:t>
                      </a:r>
                      <a:r>
                        <a:rPr lang="en-US" sz="1400" dirty="0">
                          <a:effectLst/>
                          <a:latin typeface="Century Gothic" panose="020B0502020202020204" pitchFamily="34" charset="0"/>
                          <a:ea typeface="Calibri" panose="020F0502020204030204" pitchFamily="34" charset="0"/>
                          <a:cs typeface="Gisha" panose="020B0502040204020203" pitchFamily="34" charset="-79"/>
                        </a:rPr>
                        <a:t>, design, texture, form and function to</a:t>
                      </a:r>
                      <a:r>
                        <a:rPr lang="en-US" sz="1400"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 express </a:t>
                      </a:r>
                      <a:r>
                        <a:rPr lang="en-US" sz="1400" dirty="0">
                          <a:effectLst/>
                          <a:latin typeface="Century Gothic" panose="020B0502020202020204" pitchFamily="34" charset="0"/>
                          <a:ea typeface="Calibri" panose="020F0502020204030204" pitchFamily="34" charset="0"/>
                          <a:cs typeface="Gisha" panose="020B0502040204020203" pitchFamily="34" charset="-79"/>
                        </a:rPr>
                        <a:t>religious stories.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6177579"/>
                  </a:ext>
                </a:extLst>
              </a:tr>
              <a:tr h="374586">
                <a:tc>
                  <a:txBody>
                    <a:bodyPr/>
                    <a:lstStyle/>
                    <a:p>
                      <a:pPr>
                        <a:lnSpc>
                          <a:spcPct val="106000"/>
                        </a:lnSpc>
                        <a:spcAft>
                          <a:spcPts val="800"/>
                        </a:spcAft>
                      </a:pP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Represent their own ideas,</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thoughts and feelings about religious stories through design and technology, art, music, dance and role play.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2669209"/>
                  </a:ext>
                </a:extLst>
              </a:tr>
              <a:tr h="374586">
                <a:tc>
                  <a:txBody>
                    <a:bodyPr/>
                    <a:lstStyle/>
                    <a:p>
                      <a:pPr>
                        <a:lnSpc>
                          <a:spcPct val="106000"/>
                        </a:lnSpc>
                        <a:spcAft>
                          <a:spcPts val="800"/>
                        </a:spcAft>
                      </a:pPr>
                      <a:r>
                        <a:rPr lang="en-US" sz="140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Develop</a:t>
                      </a:r>
                      <a:r>
                        <a:rPr lang="en-US" sz="1400">
                          <a:effectLst/>
                          <a:latin typeface="Century Gothic" panose="020B0502020202020204" pitchFamily="34" charset="0"/>
                          <a:ea typeface="Calibri" panose="020F0502020204030204" pitchFamily="34" charset="0"/>
                          <a:cs typeface="Times New Roman" panose="02020603050405020304" pitchFamily="18" charset="0"/>
                        </a:rPr>
                        <a:t> their own narratives and explanations of religious stories by connecting ideas or events to the scripture source used.</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63155461"/>
                  </a:ext>
                </a:extLst>
              </a:tr>
              <a:tr h="185830">
                <a:tc>
                  <a:txBody>
                    <a:bodyPr/>
                    <a:lstStyle/>
                    <a:p>
                      <a:pPr>
                        <a:lnSpc>
                          <a:spcPct val="106000"/>
                        </a:lnSpc>
                        <a:spcAft>
                          <a:spcPts val="800"/>
                        </a:spcAft>
                      </a:pP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Read</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and </a:t>
                      </a: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understand</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simple sentences from scripture or from their own religious stories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36057788"/>
                  </a:ext>
                </a:extLst>
              </a:tr>
              <a:tr h="182623">
                <a:tc>
                  <a:txBody>
                    <a:bodyPr/>
                    <a:lstStyle/>
                    <a:p>
                      <a:pPr>
                        <a:lnSpc>
                          <a:spcPct val="106000"/>
                        </a:lnSpc>
                        <a:spcAft>
                          <a:spcPts val="800"/>
                        </a:spcAft>
                      </a:pPr>
                      <a:r>
                        <a:rPr lang="en-US" sz="140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Share</a:t>
                      </a:r>
                      <a:r>
                        <a:rPr lang="en-US" sz="1400">
                          <a:effectLst/>
                          <a:latin typeface="Century Gothic" panose="020B0502020202020204" pitchFamily="34" charset="0"/>
                          <a:ea typeface="Calibri" panose="020F0502020204030204" pitchFamily="34" charset="0"/>
                          <a:cs typeface="Times New Roman" panose="02020603050405020304" pitchFamily="18" charset="0"/>
                        </a:rPr>
                        <a:t> religious stories they have heard and read with others.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3241498"/>
                  </a:ext>
                </a:extLst>
              </a:tr>
              <a:tr h="374586">
                <a:tc>
                  <a:txBody>
                    <a:bodyPr/>
                    <a:lstStyle/>
                    <a:p>
                      <a:pPr>
                        <a:lnSpc>
                          <a:spcPct val="106000"/>
                        </a:lnSpc>
                        <a:spcAft>
                          <a:spcPts val="800"/>
                        </a:spcAft>
                      </a:pP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Listen, talk</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about and </a:t>
                      </a: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role play</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similarities</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and </a:t>
                      </a: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difference</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s in relation to places they have read or heard about family, church communities and religious stories.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34431614"/>
                  </a:ext>
                </a:extLst>
              </a:tr>
              <a:tr h="266955">
                <a:tc>
                  <a:txBody>
                    <a:bodyPr/>
                    <a:lstStyle/>
                    <a:p>
                      <a:pPr>
                        <a:lnSpc>
                          <a:spcPct val="106000"/>
                        </a:lnSpc>
                        <a:spcAft>
                          <a:spcPts val="800"/>
                        </a:spcAft>
                      </a:pPr>
                      <a:r>
                        <a:rPr lang="en-US" sz="140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Write</a:t>
                      </a:r>
                      <a:r>
                        <a:rPr lang="en-US" sz="1400">
                          <a:effectLst/>
                          <a:latin typeface="Century Gothic" panose="020B0502020202020204" pitchFamily="34" charset="0"/>
                          <a:ea typeface="Calibri" panose="020F0502020204030204" pitchFamily="34" charset="0"/>
                          <a:cs typeface="Times New Roman" panose="02020603050405020304" pitchFamily="18" charset="0"/>
                        </a:rPr>
                        <a:t> simple sentences about religious stories using phrases or words which can be read by themselves and others.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57884871"/>
                  </a:ext>
                </a:extLst>
              </a:tr>
              <a:tr h="190547">
                <a:tc>
                  <a:txBody>
                    <a:bodyPr/>
                    <a:lstStyle/>
                    <a:p>
                      <a:pPr>
                        <a:lnSpc>
                          <a:spcPct val="106000"/>
                        </a:lnSpc>
                        <a:spcAft>
                          <a:spcPts val="800"/>
                        </a:spcAft>
                      </a:pPr>
                      <a:r>
                        <a:rPr lang="en-US" sz="140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Listen, talk about and role play</a:t>
                      </a:r>
                      <a:r>
                        <a:rPr lang="en-US" sz="1400">
                          <a:effectLst/>
                          <a:latin typeface="Century Gothic" panose="020B0502020202020204" pitchFamily="34" charset="0"/>
                          <a:ea typeface="Calibri" panose="020F0502020204030204" pitchFamily="34" charset="0"/>
                          <a:cs typeface="Gisha" panose="020B0502040204020203" pitchFamily="34" charset="-79"/>
                        </a:rPr>
                        <a:t> how people act in a particular way because of their beliefs.</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89781287"/>
                  </a:ext>
                </a:extLst>
              </a:tr>
              <a:tr h="182623">
                <a:tc>
                  <a:txBody>
                    <a:bodyPr/>
                    <a:lstStyle/>
                    <a:p>
                      <a:pPr>
                        <a:lnSpc>
                          <a:spcPct val="106000"/>
                        </a:lnSpc>
                        <a:spcAft>
                          <a:spcPts val="800"/>
                        </a:spcAft>
                      </a:pPr>
                      <a:r>
                        <a:rPr lang="en-US" sz="140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Listen</a:t>
                      </a:r>
                      <a:r>
                        <a:rPr lang="en-US" sz="1400">
                          <a:effectLst/>
                          <a:latin typeface="Century Gothic" panose="020B0502020202020204" pitchFamily="34" charset="0"/>
                          <a:ea typeface="Calibri" panose="020F0502020204030204" pitchFamily="34" charset="0"/>
                          <a:cs typeface="Times New Roman" panose="02020603050405020304" pitchFamily="18" charset="0"/>
                        </a:rPr>
                        <a:t> and </a:t>
                      </a:r>
                      <a:r>
                        <a:rPr lang="en-US" sz="140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talk</a:t>
                      </a:r>
                      <a:r>
                        <a:rPr lang="en-US" sz="1400">
                          <a:effectLst/>
                          <a:latin typeface="Century Gothic" panose="020B0502020202020204" pitchFamily="34" charset="0"/>
                          <a:ea typeface="Calibri" panose="020F0502020204030204" pitchFamily="34" charset="0"/>
                          <a:cs typeface="Times New Roman" panose="02020603050405020304" pitchFamily="18" charset="0"/>
                        </a:rPr>
                        <a:t> about key figures in the history of the People of God.</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59701281"/>
                  </a:ext>
                </a:extLst>
              </a:tr>
              <a:tr h="270729">
                <a:tc>
                  <a:txBody>
                    <a:bodyPr/>
                    <a:lstStyle/>
                    <a:p>
                      <a:pPr>
                        <a:lnSpc>
                          <a:spcPct val="106000"/>
                        </a:lnSpc>
                        <a:spcAft>
                          <a:spcPts val="800"/>
                        </a:spcAft>
                      </a:pP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Listen, talk about and role play</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how people behave in the local, national and universal church community.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17777294"/>
                  </a:ext>
                </a:extLst>
              </a:tr>
              <a:tr h="374586">
                <a:tc>
                  <a:txBody>
                    <a:bodyPr/>
                    <a:lstStyle/>
                    <a:p>
                      <a:pPr>
                        <a:lnSpc>
                          <a:spcPct val="106000"/>
                        </a:lnSpc>
                        <a:spcAft>
                          <a:spcPts val="800"/>
                        </a:spcAft>
                      </a:pP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Listen and talk about</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religious signs and symbols used in worship, including the celebration of the Sacraments. </a:t>
                      </a:r>
                      <a:r>
                        <a:rPr lang="en-US" sz="1400" dirty="0">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Use religious signs and symbols</a:t>
                      </a:r>
                      <a:r>
                        <a:rPr lang="en-US" sz="1400" dirty="0">
                          <a:effectLst/>
                          <a:latin typeface="Century Gothic" panose="020B0502020202020204" pitchFamily="34" charset="0"/>
                          <a:ea typeface="Calibri" panose="020F0502020204030204" pitchFamily="34" charset="0"/>
                          <a:cs typeface="Times New Roman" panose="02020603050405020304" pitchFamily="18" charset="0"/>
                        </a:rPr>
                        <a:t> in role play.</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76236485"/>
                  </a:ext>
                </a:extLst>
              </a:tr>
              <a:tr h="333929">
                <a:tc>
                  <a:txBody>
                    <a:bodyPr/>
                    <a:lstStyle/>
                    <a:p>
                      <a:pPr>
                        <a:lnSpc>
                          <a:spcPct val="106000"/>
                        </a:lnSpc>
                        <a:spcAft>
                          <a:spcPts val="800"/>
                        </a:spcAft>
                      </a:pPr>
                      <a:r>
                        <a:rPr lang="en-US" sz="1400">
                          <a:effectLst/>
                          <a:latin typeface="Century Gothic" panose="020B0502020202020204" pitchFamily="34" charset="0"/>
                          <a:ea typeface="Calibri" panose="020F0502020204030204" pitchFamily="34" charset="0"/>
                          <a:cs typeface="Gisha" panose="020B0502040204020203" pitchFamily="34" charset="-79"/>
                        </a:rPr>
                        <a:t>Decode key religious words appropriate to their age and stage of development.</a:t>
                      </a:r>
                      <a:endParaRPr lang="en-GB"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25198476"/>
                  </a:ext>
                </a:extLst>
              </a:tr>
              <a:tr h="333929">
                <a:tc>
                  <a:txBody>
                    <a:bodyPr/>
                    <a:lstStyle/>
                    <a:p>
                      <a:pPr>
                        <a:lnSpc>
                          <a:spcPct val="106000"/>
                        </a:lnSpc>
                        <a:spcAft>
                          <a:spcPts val="800"/>
                        </a:spcAft>
                      </a:pPr>
                      <a:r>
                        <a:rPr lang="en-US" sz="1400" dirty="0">
                          <a:effectLst/>
                          <a:highlight>
                            <a:srgbClr val="FFFF00"/>
                          </a:highlight>
                          <a:latin typeface="Century Gothic" panose="020B0502020202020204" pitchFamily="34" charset="0"/>
                          <a:ea typeface="Calibri" panose="020F0502020204030204" pitchFamily="34" charset="0"/>
                          <a:cs typeface="Gisha" panose="020B0502040204020203" pitchFamily="34" charset="-79"/>
                        </a:rPr>
                        <a:t>Use</a:t>
                      </a:r>
                      <a:r>
                        <a:rPr lang="en-US" sz="1400" dirty="0">
                          <a:effectLst/>
                          <a:latin typeface="Century Gothic" panose="020B0502020202020204" pitchFamily="34" charset="0"/>
                          <a:ea typeface="Calibri" panose="020F0502020204030204" pitchFamily="34" charset="0"/>
                          <a:cs typeface="Gisha" panose="020B0502040204020203" pitchFamily="34" charset="-79"/>
                        </a:rPr>
                        <a:t> key religious words appropriate to their age and stage of development.</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90238588"/>
                  </a:ext>
                </a:extLst>
              </a:tr>
            </a:tbl>
          </a:graphicData>
        </a:graphic>
      </p:graphicFrame>
    </p:spTree>
    <p:extLst>
      <p:ext uri="{BB962C8B-B14F-4D97-AF65-F5344CB8AC3E}">
        <p14:creationId xmlns:p14="http://schemas.microsoft.com/office/powerpoint/2010/main" val="2442787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2"/>
          <a:stretch>
            <a:fillRect/>
          </a:stretch>
        </p:blipFill>
        <p:spPr>
          <a:xfrm>
            <a:off x="983432" y="-99392"/>
            <a:ext cx="10603656" cy="7488832"/>
          </a:xfrm>
          <a:prstGeom prst="rect">
            <a:avLst/>
          </a:prstGeom>
        </p:spPr>
      </p:pic>
    </p:spTree>
    <p:extLst>
      <p:ext uri="{BB962C8B-B14F-4D97-AF65-F5344CB8AC3E}">
        <p14:creationId xmlns:p14="http://schemas.microsoft.com/office/powerpoint/2010/main" val="29423080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GB" altLang="en-US"/>
          </a:p>
        </p:txBody>
      </p:sp>
      <p:sp>
        <p:nvSpPr>
          <p:cNvPr id="25603" name="Content Placeholder 2"/>
          <p:cNvSpPr>
            <a:spLocks noGrp="1"/>
          </p:cNvSpPr>
          <p:nvPr>
            <p:ph idx="1"/>
          </p:nvPr>
        </p:nvSpPr>
        <p:spPr/>
        <p:txBody>
          <a:bodyPr/>
          <a:lstStyle/>
          <a:p>
            <a:endParaRPr lang="en-GB" altLang="en-US"/>
          </a:p>
        </p:txBody>
      </p:sp>
      <p:sp>
        <p:nvSpPr>
          <p:cNvPr id="25604" name="AutoShape 2" descr="data:image/jpg;base64,/9j/4AAQSkZJRgABAQAAAQABAAD/2wCEAAkGBhQSERQUExQWFRUWGRgXGBcYGBwcHBoYHRccGhoYHBgcHCYeGBwkHBwcHy8gJCcpLCwsGB4xNTAqNSYrLCkBCQoKDgwOGg8PGikkHyQsLCwsKSwsLCwsLCwsLCwsLCksLCwpLCwsLCwsLCwsLCwsKSwsLCwsLCwsLCwsLCwsLP/AABEIALsBDgMBIgACEQEDEQH/xAAcAAACAwEBAQEAAAAAAAAAAAADBAIFBgEHAAj/xAA7EAABAwIEAwYEBQMEAwEBAAABAAIRAyEEEjFBBVFhBiJxgZHwEzKhsQcUQsHRUuHxIzNikhUWgsJy/8QAGwEAAgMBAQEAAAAAAAAAAAAAAQIAAwQGBQf/xAAvEQACAgEEAQIFAwQDAQAAAAAAAQIRAwQSITEFQVETImGRoRQygRVx4fBCUrEG/9oADAMBAAIRAxEAPwDOAKUqIKlmXkn1eiNRy4H9V9WK4GIBDMKZphQYyAuZVBgziotKg2kugIMNBHFQJXTZclQlBGFTcUNgXXQoLRAojXIamwWQCyeZRC4FxECQQOUHG640LjlLJQUFcJUNOq3jOzNKpSYC2DlHfaYcTAvuD5hWY8bndGHWa3HpNrmnz7GDB1QHhXXGuz1TDmfnpmweLQeThfKfODsdlS1Cq2muGasWaGaO+DtA2iE5g8M6o8MYJcbD7kk8hqTyS7aRMBrSY5An7Le9keCGmzO8f6lTQf0sB06EkT4AJ8Ud8qMeu1sdLicvX0X1F3dlmig5jWgvLZznUvGkD9LZtHI3krE/EzAEb3+kr2VtGDe68WoXZ5u9Mxj6LTqoRilR5XhNTkyympu/U+L4QsXiS1lkUhK40S1ZEdHLorSS46pxlHIOp3Q8CyXeCZIkyo3zRXjgq3AW0tyvmVJ2UcdV/SFNlOAiL2wTwvlKoFEFMVNUWDWojVAm6I1IbTlTZDBuiOCGQoR8DYNlJplQpmy+aUBgsLgCk1CDrqMiJuXFxy6gQI1RqFfZkF7lGRIO0WXQVFpXGuKBCZcoPK+J6LhKlkoKouXZXBqoAkF6b2WxYrYVhPzNGR3iI+4g+a8yla78PqxJrNG4B877dR9gtOnntmeN5nCp6fd/1f8Ag1uLw4g6OBsQbgg6ghUrezlHOXCmwNsbj5TP1H3BWkoUwWAmCTOgt49fNDfSEObpII8T7hW6hJ9HF48soWotoUZwhrWusBlBs0DYzH0XzKZzC9gBBPKNT1VphahLJPzAFrtPmAv9IKRGpEfqeG32bE/vZVwW2SaFlJu7JGmZaLZTblqvGfh5HPaREPqW5d91vSF7NUflEmY3/leRcdxOfF4giI+JYARHdEzzM6lWaiW5I9vwM2szj7oSqCUtiB3UzOqXxbhCxo7F9CuBHzJime7KXwfyvU8U/LTR9RE6gL0G5nFx2sEw5fUG5QBy+6456Iq4QNcAUnoTXqCSLM3upNKRoOeDpZOU3g9DyQZpi7QQNUKrYupgEKThIQHo5RKI8Jdtjp797phtwoRHQ+yi0XUWmCpBAYm4KQ0Q6i6HKAJuKHTEldaCbASTsFb8J4CSZqG8zlEG3WySUkuzPn1OPArkyua2bAE+CL/4ut/QR1JA/ey3OE4XTaBoOgED6LtXBs/T9bquWRo8OfmZX8kfuYgcDq8h/wBh/KkeBVgJyg+BH0W2yNi7RK7TYDqLbXNknxSv+r5vZf7/ACYR2BqCZY63RDbTd/SfRehU+Hh2kW2O6CODOOgFvU+abfL2HXmn6xRhfyT/AOh3otR2Da6nUJIgOEX6f5TFSgQSC0g8jsrDh9GInT36IY873mfWeQlnwuDS5NMMWCYAM9B7slcQ9hztFRgfs1zg05heLwp0mhhBFp168kXEYSnVcHPptc8aHRw/+mr0k218xzL4fAethmky5sOIEzoSN+pEpfHvDAxwbmdncGME95zmyZIBIbvIB2X1BuQ/CFmN+SdmwO7fYGYXznFtZhJn5oHK0E+is3LtIWmV+KoVDh3nEBpqEE5WiQwRoPfJeT4qjnxFfKHPII7obeQxs3396lem9qMeGtfJhoEuvrGgkXj+Vh+y+DzfEqOdnc50mB0JgeVh/wDylcHJ8no6HO9OpZV6L8sz4eDv7GoI5qu4hW2Cte12F+E41WGbw8Rr/S//APJ8B1WVpcRDnDNYW1VfwWuTpMHlsWaCUnUmW+HpQzxMoeKdLmt5XPkm8widlV0qsvzHefRVI9WclSihsGCvn81CVFtaLFEVsmSogXXHWK+NQSoSyxlfOaD49EL4vNda9KaUyedzeo+vojU6oKE14K++CJtY+9eaA5Ny7TMFBfULfmiOY/hTDwVCWhiq3dQBspMfZR3UCSDpBTPD8G6q7KzbUnQJfD4Vz3gNuT9ua1nDcH8MZGjxO5O6rnPaedrtYsEKX7n/ALYxwzhTWiB5u5qxe9rbNA8V1wy05SVGpJ2VEuP7nJSnLLJyk7H8NRLuniiOwxaddPT1hCoVYBgn39lz80CIVbSF5JDDydcvU8lZs4X3e6ZVdh8VePZ81YYevkdInLuOSaG3/kiud+gPCPyPM2lO4jEZXNI09yg8SpAjONDySOaYkp5TeNbPsxVFT+Yd4mwOaD4oWFo26/dSmWka2kIWHrX9+aWbTnfuGPEaLjDYiwke+iZp4mm24Mc/4/5eUqsN/lN7eyOfTT7LrqWb+ef9un+FuhncVyrMssaZc1qbajLOA3Dhf97qrp4hrC+pUN2gsEG19TbyjdKVKBF4M82+7+aG0lzu+8ujRpAAB5wBda8eoxydVTK3CUU12ik43h3V6VVzgQ28AmLAd2QNIF/Poslg+IGjRlpDjmJIMd0kRJ3J096+ocUwc4cgC7oaPM3K8qHZtzq7QfjOcM4AcSCHAHIIFi3NF9SAb6Iq3yTe1Hb6GZ7T459Quc5znQYtoDcgW08Oqz0j1A+0+i9g7O9lDiX1GVZbUpFj++wAhzmuaM7QAXZYzN5+ELMdr/w/+A/I09zbq1jRFtXvcTYCYDSd7XK8bplV7+TKcLwVWqCKbhl0hzgBOw5+itP/AFbGC4yGBMSRaOZAH1THZKnkqS6YcDtuCLX0OqtO3faFrKfwWfORDz/SCPlBtBI6aeNkaUuTVDVZocKT+5j6XGCDDgD1anaeLY+wKon0oaDz+yiKhbMFGWCL6N+n8zmg6yfMvyaH4uzjpoVBuIA+USksBiWuHeJkJ9lRmwWKS2ujqMOVZoKcWqY9TrMfoQifl+qQ+AP6PoB9dVOmx40Prf8AZLwbYylXK+wz8Aroe4bIBxFQf0/VddjXiLC5jdCh96XuM/FBHI8tJQi3+mB/9fsEP8y8iZb6EqTKx3LvIQhQ29MZw1ebGx5FMZUm3IdSfOVd9nsNnqd67W38TtPu6WTrkGTMsUHOXoWvAOGH5ognc7BaSixrbN18P3UcNSygmJkH39lGnSJfbXYLLu5s4vUZpZ5uchXHVC4wbIQbe2X10V1jWkjvM8TCqmUBrbVJkVMog7RGlUyu72m8FdrOpm7XZVaUuGU6g+XTdDq9my35TITKLrqxXNX3QtgKjSIzH0EJ6lLdbt3I26qNLB5TcDw0T1MtGjVI8skmM4aqwEtzAtO20pHHYbKT9E9QDdwwA9P5Q+M0GilnnSLDlP7clpyYd8LXoZ4z2y5O4KnNMFAfQyOMWII9CnuF/wC2BvCr+JPIqf8Az9lXlilBMaMrm0O4a5MJtxG4gqmpVIGoKZpYhx0v4quGVJUGUH2MmtGl+i5XpteCYghI4jHOabtCYpYgvNx4LVp5KTplOSLSsuGgOc1vITH0QMTh8jg7ZFwTgXF3K3vzTWIe11rXXppmRmXxWMf8VxYWhxLZytu4aS53MaX2FlkO2/BWtd8apVdVD3SW5BmFyWsa6e40AxMHQHWF6O7g4LpDj+6U4p2dpvblMuzWM7/RMt0emNJxlSo8HYa9Nzn5ZA78mIBP6CW3cYjrZZ/HuLmSSSXVD5ybr0r8Q+FUsHSZSpjKAC82mTO5mSSbLzTEEZzEyxoggR3tSTyhRAYKs9ogASGi5I93StOtqNPJSeNrHckGZ8Np6pkUJA7oY07n+SnFoBh6uV4Iur4Vz/SqB4gjLNvdloGVpWXOuUzqPCyeyUb6LCq8BBlztE1+TkyTJU3UoCyHW7W+xehhSOU9bpkYSYm6OG2ldcUoyikgJw4Gyl8EKQKk42UGIiiCFe9kMF33XMWETodz4qmbYLR9k6c6n9Unw/f35V5OjzfKOtO/4NdVZAAi39vfRdpNymdRv73RW1ZzQLTAnkFWce4sylT7t3xppPNJGDlL5TjHKlyK9oOPOJDWEgN16nl4AfdT4LNYAjzK8/GKqEze5vK0XBuOVKEAABp2I397L0s2mjkil7GWGVxbPRGsaxsadV9TaWkEHMOnKVWYPjIxLMzYsbjkVyrj20muJBtOnuy82V7tqXRelxdljjWOc0wy6B/4twbc+P2WGxf4iVi+GltKkDqdY8Tv0VHxP8VXOMNcSBa243jlKu/TbuXdi/ErhHpLa1IRHePVfYXjralf4DA3uDNVOsDQME6ukgnkBzK8QrdsqxccryM3L9I5D6XWo/Devmq1WB5L30iR0JcC7rNh6laMWmcHbK8mRPhHp1FpOV1My24iZ+q452Z4LrEHflcFIdjeM061IMjK5o338p+iexDX5nC29/26qrNjSSbHg23wU3FONspOAaZuPCeXomeBdoTWEBsEzFteSyvHw5rnuLRYNDZO518Dol8N2srYPIAAXEAEASYOgAjUiEdPjxexMrkjbcSo1gQ4tJ6NEnokW9r2h2QNcNpgRO/e0Pl6o3Bu3HxGvNZga0bbkesR/CJS7Q4PEOyw1pO5ifUbLZDBjtuHZmlkl1ItOz/FBUBGbQ6e9Ve1KLagiSOrTB9QvO+0FJuHOek5zjB+WPQnYeCe7G9tvjNyvjOLFsiVFjcVyCTUnaNxh+40AvLjzd/ZQxOIuCSFT4jizgcsgnlb90pjMJVfJGZvJzLxbdpBH2SrJ72R4zO/iZhBVYxwu5jwY5tnSN9NOqyeC7JMbRNRxa6o4l2U312iRJjTqj9pODYtpNSnXdUbcvGWCANbSba6aLPu47iGtgBrhvJ9OSZ10nRohpss47oxtfQVxWDNOSXxOv8Apxv0t76JCvW7om5G82HKI/dBxeMrOcJBn1RmYN5beGydByVm5Jdhx6TLN1GLF6Tc7vdlZtbCjRwzWBTp05KzTluZ0+h0r02On2zRlQqiymdVGpAF7BZqOik1FWz6iZC+qlDbXAmJPKymwuO0enPkr44ZM8rUeX0+LhO39CdNlvfooOemKTwNx5qFVzI3+1070z9zBHz8L+aLoVNR142Wr7FH/TqE7G3kAf3WXZUF42ty8oWk4BxKmGuabZhEiZB6gBJ+mb4M+v8ALY8+LZFFliuP/DkbrJYvHPqlxc4kiP35feEbipgmDebfffTwWfrYombi15+/irsWJY1Rz08m7ksPz2+n39wpniMDn9Z3VQ0EmTYQFGqzqYWgqLnAV8RmLsOKl/mLAY84t6omO7T1adP4T3nO79JufPl4Jrsn2mqYcGm5uam8xJ+YD5TBOw1i191ku0PC6lPFOzOE/E+caa2eOYiCllCL5CpNFXxHEPfmkkixF7cil6GFJkjZzQekm09FacQwD2vcCHHvOhwbq1wzTaY5+qFw8h2em92VtQAZiNHD5b8jz/sgmBhMNw0/mHNeMnecOYBmNRK2XDOAvosOIzOb8Mgd0EH6RaYv/C+4dghXYyo+H1WO+HUgHNmbaQIgktgxaRB1XqnBOy5dSLashpGUt/qG0+CMXboRmd/D7hTK5fW7odmkgCLEWHht5Kyx/D3GrAMmTzsE/wAC4H+UxpDP9uoz6g789VrDg25s0XjVZNRpvi0lxyX4s+xtnmWJ4K9rCXMJa4zcxboNQszgeFF9OviXTNQuyiZhoEA2vJhe443BCowtIWKr8DyYR7WsMszADmekaqQ0/wAPhAlm39mT4VRDsC6o6mZIOgGY+ZF+UxHKVmfj1GQ1lMCo/S8w3mSBtpMrfjB/lsG1pBmznXiTrG6o8fgnYhjCzutmXOImANBfUn0VsYbbEcrKHFivGR1QPJ/TFvQCD4pClQLHgklr9QWwIPirOvhX0HOqVqjiX2ZSYJceQ6IdahUAlzHNndxki3MW+0Kzloi4Np2O7V/mP9KrPxB+q0HxjT7LVgGREjr06rxzgGIFDE56r3Ma2TI1IF4G99LrZcB/EhpdkxIDAR3Xta4wBoHC58xvsqpRquTVi0+TMpSgrSNoSDIdfx/hYLtz2Oa4Or4doblBNRgEAxq5oAiYuRvFlrv/AGfBxP5mnHiZ9IkrGdo+3jalB9Kk1wLnEF5gQyToJJki0mIk+UlXqadHg1McqeOLXvfCr6nnb2LoemKtJAFNUdnWU4OjtO6NTAlL0zcxpp/Kao07boMsj0WNfFNYP458kuyoXm+nJSFQPFv1XRGsDbfb3K14saSs5vymvyTm8V0l+SbawFuXQCVE4sSbweg9ylTQMyLDxUauHa4kzHh9loPBYxUrbZvU/sh1a1tSCEsaA56KFRk6n+yADr8TYRIuusrkEEa729+KCWCDeVCTf3vzUJZYVcfnN5O39re9UGuC4F0wwQNp3Ee+aDRAkz59OVh79VOoQQ0Dz8efokfZEOYPDNDczvAW63MakomIDbXMRtMaehKa4bgHVC0NbnAiRzO4tt16o/F+DFtXKwEAiWzqG/8ALlGhPQoxYWhbgdF9WoGMk84GoHP6LRYzgtPFg0W5TWpgfK4XA23uOn0VRgSb0MOD3h33al/SP0t6dbkTC1fY/hzcMXOd8xMeAG3LU3VUs0U6bLFjlVlHxLss6jRpYt1UNYwCm9jjYiS220335rFYvs+WmpAlrI1/pMFj+kE5T4FfoXi3BqWJwrw5rS3KSO6DG8gc15FVw1JtJuZzzT+E9reYzbvjUAD6b6p6SZSI8I7QkOFUMOZrmitSkkmA4NrNP9bSDcdBcL3Hsdx781QD8zHDYt+zhpPh6BeJ0+FPw76dWmc9Mts6bmwIBOkh2h3HnN/+HuPxH5h5Zh3Mzf7lUECnA0cRFj6+SkXToWS4s9c4hSOZjh+kp+m6QsNx78UcPQJY0Gs6BoQAfOD9lUYL8WACC5oa0/pzS4X20B8E/QKPUkOpSBBEKm4V2to1oglpOzoB+hIVjicYA0mbIOQKMb2n4YTIc4kOeIEaAeAj1WL41iXGowUQSym2WMaJzONs5tENEnxPRbPtBxVhplvxGgvkAE36rO8Pwxa97gRJAp02zo0bm6q5ZYdzMAEMzPDdwTB+pk9VVf8AhC0GpULZcc0xtymbei23A+zQa0mqJcZk/wCFS9osUC40wDa1t+htrvKfrkC5PP8AizO8Rct5O08iolsZfCE/xJkQ06299EpiKcD0WXK7dHXeFwyjjlN+pAlQe1GFJfVAG6lU0e++RZ1GNUpUJOlhz3Ph/KbqAu102H8oTgmRVKPACkwackzlOyXJgpymVGTGk1QHCVotGn7p6qJHT36KtpuIc4j3dWVEz6e9dVtxy4o5DyWJxybgL2z0nx/lL1SBd3rH3KsaeGLibnxUa+Fy2mZ6K08miuqPPv8AkoNRto93T1PDgzb+4XPywJNvAe9FACuCpiHc/smcDgS9xHRF4dT74A3tpbcfsnKGCOaBLTfyP8QfugGivxHCTSN9JjX3uuUMLmPKE9WJNjLgBM620E/RcwtG0Fvn5/49Elj7TYdhcPTbUk1MrrCNJMbg6qy7VcLbWdDKhm2ZrTaI1PJU3BMEwQS6/wBZ2jmT0XpnCuEMZTEtGaLyAUsg3t5PPOBYBlMHTO/S893YDnvPVWVNzZg36Sqvtlw+nRxJbSaGiGmBYNMXAG3PzVG25km+t5n/ACvIyYm58nU6fxvxcSyKVWvb/J7Xw7Dg0Q2IERb7LA8d/D7EYn4jGOysfUEONyGA3M6kkz5AK77DdoQ9nw3at06jck+PottTeCF7UalFHLanDPBlcJFXw/szRZRZTdTY/K0AktBk89Ev2jwPwsFVGHDKRidIbyvBHhqr9cc0EQRIOxVhkPx/jcW/O7NFyfv1Ex4r7D8RYy5GZ2sr2f8AEjsAwipXa9lMSDcfLtAgab7QvI+IcMDGw2o10cr5jzHTTZAZMaw3aAsOdxLnuu1sfLyhavhXHKuQOr1yOTGugabk39Psh/h/+GBxg+NVuwaAki/iLjwgeK2XFPw1ytdPeB0iAB0AblAH/bzUUGRzRiMM51YucMpANgTe0kHpc7+MaL6riqgbnzlrhu0x1gXkjz/dPHhb8KxwLQ6TeLADq4lx9Fl8djXlzsrG9MpzDrvAPjyUaCmekcE7fTTy1jGgBiP3mVX8W4+yo05G94Ehrt4B1lYLC1HFpJm1zIdzkwJI+i0THyBFp3/hZc0nHg9/xOhx6m5yfXoBIMy655e/uumjOvomGUYQa1QrJZ2UYKKUV0BruAs3Xkl/g3umabI19lDrHooNQtVclnJlzZQ4RRVNWLPbZEw1T6WU3N6IOW9k7KenYXD07md05h2CIQ6LNUUWNkIzaYup0MM+NJ9+45Rbl13S+LYNrckSm4mxTVOkHNg2jqtkcqkchqfG5sD5Vr3RTubN+SbwTA50Hyj+ef8ACk6jBiLc1OjS9U+5GRYJt1TJNweV3SZnTvSPQfwrcNBl0gFzSI6/4JSWJxF/fL36oNN5vPkqZ50uj19L4bLkV5OF+Ro8Mptae+T0jpy96JSADpvuiZjCG5Z3mkz2cXhtPB3K2P8ADOImk7MwNzCYLhMeF1af+7YoaVD6N/hZ4BSCr3y9zatBp11BfYNiMUaji97iXOuSdyvqOGc8gNaXHaATMeC58AiJsHX12mJ6XBXtPBeGU6FJraYAETO5J1JTY8W/sy+Q8hHRQjtjbfXtweedmOy2Ic8vE04/qBE9PDqrbiHE8RgHMbUJc10gPAJAOoB+vjZb6AEnjaDKrXU6gDmuEQffmt0YqCpHH6rWz1c900v4MRwH8TMxqfF/TMiLhwBsOckGPJayn2qpPouqNcLNJ87263ELN4n8K6Mg0nua0GS03kgyDO8EDXqsn2x4Y9rvyzSQ2q6BGwbLyfM5R5FWWYqT6M1x3tdWxHxDLmtc4EydwLxfQG0bR6YZwl5a02nTrJ9+ZWl7QHIBTptNyQ2fT7zfmCksPww0u8/Q3uBzE6280E/cDR75+HGJbSwDGud3mzMkT67hKdpPxAptOQCQZE213EEQfDXovLqPaoiM2UtG8lonn/wM6tM6k23rOKcUdVcWuGU9SdNrzfmNR46q6/Yq2mx4k59en3XGJORwdJH/ABs7u+EeQWZB+Ge/Dn6EuJnx+yP2Ux7mvy5jJ0gkT4iOms+uisOKA1sQ1pPekakD0NwT4RO2ZFqwJ0UXFcYCwzYi2v7K4wDg5jT0H7JXtjhPhgFwIPywYI8A4e/HVT4U7uN8AsOqVUdd/wDOt/Ov7DT36j3/AJQnDn79wpVxfT3+64T7CxnVoG8IebmjIL2IMZAXOUKjZ8dUcUlB2qZFUhUiVDJdM1KaCExTJe41TapFq+DoXRdIa/Y+zHquyURhRGqBasE2iSRKYZThRauveoxVFIgSiMaoNEorX8kBn9D6Oim1qHJKnMKCkiFIeiHnK6KtkAUFy9Fo+Edua1EQQKgiG5jGWNLgXCzGfoi0qJKaMnHoz58GLNHblVo0FftzinH/AHAByDQB/KQrdosQ4gmq+3X9gkTTUvhIuUn6lUdLp4ftgvsjQcP7d12MLScx2J5/wrbjXEKdfCmq5olgEkDSSJCxeVP8PxYg033Y75hz2Cvx5HdSPK13jcc4uWKNMy3D+Evr1qdSrZgl8G03cGjpoh8WwhqVmhslvyna4EuJHI6dFpO0eGrtcTT+XKSCLRG1uk/VVvBcC81PjVXaNLon/iCD6WWtI5GcWjN8S4Z8IxqDF940Bj0ny6pN9FzGgObIOn9jtfb6LSYgCo4uDvlMi1j4T5g+h6Rx2EziB3HMsQbCOXh/bkrEVsquE0Ze28bgzcG1wd/DVWXGKnw3atLuYm4nlJ+nXVVtV4GbvXmZjXkYFvZHJIYzFlwiZ96eEfYJ7F2jfFOJuqMDSAQLzv56acwFd8Fafhtm1gqTgdEVHwLgjvtdoOoPvzWvZQDQAIWLUtOkdb4HFKEZZH0+EIVWjMpx5qdemuMbbyWM6eyBahubKKWoLilLEQexCeOWyO/mhEdLp0VS7BOahQOSPUcg5ZP8WREfRMFEaoBqLTaEhdfAQtC4f7KThr4L7LbyUGs4VxrZKIG/f+FMhQh8Gwvgugfuuxf3zQJZJrJRfhImHpi3ipNCaipy5BCiiClZTj7/ALKVRShHJg4hTBXHhfBt0QdnS5DL5KkR+y4Rf0ShVEwvgvgLeQXS2yYUs6HFoBZVEi4PPSI+/qg4zBUHhsOLYAv9DIHO/wD2KrH6ev3XYsroZpRPN1Hi8OZ7un9BDi7qdM5WHui4MWJkfQj1nYqvxnHwTP6gADvp97aeauXtBFxPj6odTDNEjKPRWfqfoef/AEBX+/8ABk8XXc9w+GwmbEgW8Z8L+7F4dwJzz/qWA2Gvmdh/ZaWtTEQAAOltkTAMGUeASPNJmvD4bBjacuf/AAng8G2m2GtA8AmZUanv1RGi48FUeskkuAFVtku1se+vv0TdT+Psl3D7pWWRYKoUINUn6++S+aL++qVFm4iR/hAd/P8AhMVW/YoDh9/2TldgHFQ8gpvb79UFyiElI//Z"/>
          <p:cNvSpPr>
            <a:spLocks noChangeAspect="1" noChangeArrowheads="1"/>
          </p:cNvSpPr>
          <p:nvPr/>
        </p:nvSpPr>
        <p:spPr bwMode="auto">
          <a:xfrm>
            <a:off x="1600200" y="-852488"/>
            <a:ext cx="2571750" cy="178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GB" altLang="en-US">
              <a:solidFill>
                <a:prstClr val="black"/>
              </a:solidFill>
            </a:endParaRPr>
          </a:p>
        </p:txBody>
      </p:sp>
      <p:sp>
        <p:nvSpPr>
          <p:cNvPr id="25605" name="AutoShape 4" descr="data:image/jpg;base64,/9j/4AAQSkZJRgABAQAAAQABAAD/2wCEAAkGBhQSERQUExQWFRUWGRgXGBcYGBwcHBoYHRccGhoYHBgcHCYeGBwkHBwcHy8gJCcpLCwsGB4xNTAqNSYrLCkBCQoKDgwOGg8PGikkHyQsLCwsKSwsLCwsLCwsLCwsLCksLCwpLCwsLCwsLCwsLCwsKSwsLCwsLCwsLCwsLCwsLP/AABEIALsBDgMBIgACEQEDEQH/xAAcAAACAwEBAQEAAAAAAAAAAAADBAIFBgEHAAj/xAA7EAABAwIEAwYEBQMEAwEBAAABAAIRAyEEEjFBBVFhBiJxgZHwEzKhsQcUQsHRUuHxIzNikhUWgsJy/8QAGwEAAgMBAQEAAAAAAAAAAAAAAQIAAwQGBQf/xAAvEQACAgEEAQIFAwQDAQAAAAAAAQIRAwQSITEFQVETImGRoRQygRVx4fBCUrEG/9oADAMBAAIRAxEAPwDOAKUqIKlmXkn1eiNRy4H9V9WK4GIBDMKZphQYyAuZVBgziotKg2kugIMNBHFQJXTZclQlBGFTcUNgXXQoLRAojXIamwWQCyeZRC4FxECQQOUHG640LjlLJQUFcJUNOq3jOzNKpSYC2DlHfaYcTAvuD5hWY8bndGHWa3HpNrmnz7GDB1QHhXXGuz1TDmfnpmweLQeThfKfODsdlS1Cq2muGasWaGaO+DtA2iE5g8M6o8MYJcbD7kk8hqTyS7aRMBrSY5An7Le9keCGmzO8f6lTQf0sB06EkT4AJ8Ud8qMeu1sdLicvX0X1F3dlmig5jWgvLZznUvGkD9LZtHI3krE/EzAEb3+kr2VtGDe68WoXZ5u9Mxj6LTqoRilR5XhNTkyympu/U+L4QsXiS1lkUhK40S1ZEdHLorSS46pxlHIOp3Q8CyXeCZIkyo3zRXjgq3AW0tyvmVJ2UcdV/SFNlOAiL2wTwvlKoFEFMVNUWDWojVAm6I1IbTlTZDBuiOCGQoR8DYNlJplQpmy+aUBgsLgCk1CDrqMiJuXFxy6gQI1RqFfZkF7lGRIO0WXQVFpXGuKBCZcoPK+J6LhKlkoKouXZXBqoAkF6b2WxYrYVhPzNGR3iI+4g+a8yla78PqxJrNG4B877dR9gtOnntmeN5nCp6fd/1f8Ag1uLw4g6OBsQbgg6ghUrezlHOXCmwNsbj5TP1H3BWkoUwWAmCTOgt49fNDfSEObpII8T7hW6hJ9HF48soWotoUZwhrWusBlBs0DYzH0XzKZzC9gBBPKNT1VphahLJPzAFrtPmAv9IKRGpEfqeG32bE/vZVwW2SaFlJu7JGmZaLZTblqvGfh5HPaREPqW5d91vSF7NUflEmY3/leRcdxOfF4giI+JYARHdEzzM6lWaiW5I9vwM2szj7oSqCUtiB3UzOqXxbhCxo7F9CuBHzJime7KXwfyvU8U/LTR9RE6gL0G5nFx2sEw5fUG5QBy+6456Iq4QNcAUnoTXqCSLM3upNKRoOeDpZOU3g9DyQZpi7QQNUKrYupgEKThIQHo5RKI8Jdtjp797phtwoRHQ+yi0XUWmCpBAYm4KQ0Q6i6HKAJuKHTEldaCbASTsFb8J4CSZqG8zlEG3WySUkuzPn1OPArkyua2bAE+CL/4ut/QR1JA/ey3OE4XTaBoOgED6LtXBs/T9bquWRo8OfmZX8kfuYgcDq8h/wBh/KkeBVgJyg+BH0W2yNi7RK7TYDqLbXNknxSv+r5vZf7/ACYR2BqCZY63RDbTd/SfRehU+Hh2kW2O6CODOOgFvU+abfL2HXmn6xRhfyT/AOh3otR2Da6nUJIgOEX6f5TFSgQSC0g8jsrDh9GInT36IY873mfWeQlnwuDS5NMMWCYAM9B7slcQ9hztFRgfs1zg05heLwp0mhhBFp168kXEYSnVcHPptc8aHRw/+mr0k218xzL4fAethmky5sOIEzoSN+pEpfHvDAxwbmdncGME95zmyZIBIbvIB2X1BuQ/CFmN+SdmwO7fYGYXznFtZhJn5oHK0E+is3LtIWmV+KoVDh3nEBpqEE5WiQwRoPfJeT4qjnxFfKHPII7obeQxs3396lem9qMeGtfJhoEuvrGgkXj+Vh+y+DzfEqOdnc50mB0JgeVh/wDylcHJ8no6HO9OpZV6L8sz4eDv7GoI5qu4hW2Cte12F+E41WGbw8Rr/S//APJ8B1WVpcRDnDNYW1VfwWuTpMHlsWaCUnUmW+HpQzxMoeKdLmt5XPkm8widlV0qsvzHefRVI9WclSihsGCvn81CVFtaLFEVsmSogXXHWK+NQSoSyxlfOaD49EL4vNda9KaUyedzeo+vojU6oKE14K++CJtY+9eaA5Ny7TMFBfULfmiOY/hTDwVCWhiq3dQBspMfZR3UCSDpBTPD8G6q7KzbUnQJfD4Vz3gNuT9ua1nDcH8MZGjxO5O6rnPaedrtYsEKX7n/ALYxwzhTWiB5u5qxe9rbNA8V1wy05SVGpJ2VEuP7nJSnLLJyk7H8NRLuniiOwxaddPT1hCoVYBgn39lz80CIVbSF5JDDydcvU8lZs4X3e6ZVdh8VePZ81YYevkdInLuOSaG3/kiud+gPCPyPM2lO4jEZXNI09yg8SpAjONDySOaYkp5TeNbPsxVFT+Yd4mwOaD4oWFo26/dSmWka2kIWHrX9+aWbTnfuGPEaLjDYiwke+iZp4mm24Mc/4/5eUqsN/lN7eyOfTT7LrqWb+ef9un+FuhncVyrMssaZc1qbajLOA3Dhf97qrp4hrC+pUN2gsEG19TbyjdKVKBF4M82+7+aG0lzu+8ujRpAAB5wBda8eoxydVTK3CUU12ik43h3V6VVzgQ28AmLAd2QNIF/Poslg+IGjRlpDjmJIMd0kRJ3J096+ocUwc4cgC7oaPM3K8qHZtzq7QfjOcM4AcSCHAHIIFi3NF9SAb6Iq3yTe1Hb6GZ7T459Quc5znQYtoDcgW08Oqz0j1A+0+i9g7O9lDiX1GVZbUpFj++wAhzmuaM7QAXZYzN5+ELMdr/w/+A/I09zbq1jRFtXvcTYCYDSd7XK8bplV7+TKcLwVWqCKbhl0hzgBOw5+itP/AFbGC4yGBMSRaOZAH1THZKnkqS6YcDtuCLX0OqtO3faFrKfwWfORDz/SCPlBtBI6aeNkaUuTVDVZocKT+5j6XGCDDgD1anaeLY+wKon0oaDz+yiKhbMFGWCL6N+n8zmg6yfMvyaH4uzjpoVBuIA+USksBiWuHeJkJ9lRmwWKS2ujqMOVZoKcWqY9TrMfoQifl+qQ+AP6PoB9dVOmx40Prf8AZLwbYylXK+wz8Aroe4bIBxFQf0/VddjXiLC5jdCh96XuM/FBHI8tJQi3+mB/9fsEP8y8iZb6EqTKx3LvIQhQ29MZw1ebGx5FMZUm3IdSfOVd9nsNnqd67W38TtPu6WTrkGTMsUHOXoWvAOGH5ognc7BaSixrbN18P3UcNSygmJkH39lGnSJfbXYLLu5s4vUZpZ5uchXHVC4wbIQbe2X10V1jWkjvM8TCqmUBrbVJkVMog7RGlUyu72m8FdrOpm7XZVaUuGU6g+XTdDq9my35TITKLrqxXNX3QtgKjSIzH0EJ6lLdbt3I26qNLB5TcDw0T1MtGjVI8skmM4aqwEtzAtO20pHHYbKT9E9QDdwwA9P5Q+M0GilnnSLDlP7clpyYd8LXoZ4z2y5O4KnNMFAfQyOMWII9CnuF/wC2BvCr+JPIqf8Az9lXlilBMaMrm0O4a5MJtxG4gqmpVIGoKZpYhx0v4quGVJUGUH2MmtGl+i5XpteCYghI4jHOabtCYpYgvNx4LVp5KTplOSLSsuGgOc1vITH0QMTh8jg7ZFwTgXF3K3vzTWIe11rXXppmRmXxWMf8VxYWhxLZytu4aS53MaX2FlkO2/BWtd8apVdVD3SW5BmFyWsa6e40AxMHQHWF6O7g4LpDj+6U4p2dpvblMuzWM7/RMt0emNJxlSo8HYa9Nzn5ZA78mIBP6CW3cYjrZZ/HuLmSSSXVD5ybr0r8Q+FUsHSZSpjKAC82mTO5mSSbLzTEEZzEyxoggR3tSTyhRAYKs9ogASGi5I93StOtqNPJSeNrHckGZ8Np6pkUJA7oY07n+SnFoBh6uV4Iur4Vz/SqB4gjLNvdloGVpWXOuUzqPCyeyUb6LCq8BBlztE1+TkyTJU3UoCyHW7W+xehhSOU9bpkYSYm6OG2ldcUoyikgJw4Gyl8EKQKk42UGIiiCFe9kMF33XMWETodz4qmbYLR9k6c6n9Unw/f35V5OjzfKOtO/4NdVZAAi39vfRdpNymdRv73RW1ZzQLTAnkFWce4sylT7t3xppPNJGDlL5TjHKlyK9oOPOJDWEgN16nl4AfdT4LNYAjzK8/GKqEze5vK0XBuOVKEAABp2I397L0s2mjkil7GWGVxbPRGsaxsadV9TaWkEHMOnKVWYPjIxLMzYsbjkVyrj20muJBtOnuy82V7tqXRelxdljjWOc0wy6B/4twbc+P2WGxf4iVi+GltKkDqdY8Tv0VHxP8VXOMNcSBa243jlKu/TbuXdi/ErhHpLa1IRHePVfYXjralf4DA3uDNVOsDQME6ukgnkBzK8QrdsqxccryM3L9I5D6XWo/Devmq1WB5L30iR0JcC7rNh6laMWmcHbK8mRPhHp1FpOV1My24iZ+q452Z4LrEHflcFIdjeM061IMjK5o338p+iexDX5nC29/26qrNjSSbHg23wU3FONspOAaZuPCeXomeBdoTWEBsEzFteSyvHw5rnuLRYNDZO518Dol8N2srYPIAAXEAEASYOgAjUiEdPjxexMrkjbcSo1gQ4tJ6NEnokW9r2h2QNcNpgRO/e0Pl6o3Bu3HxGvNZga0bbkesR/CJS7Q4PEOyw1pO5ifUbLZDBjtuHZmlkl1ItOz/FBUBGbQ6e9Ve1KLagiSOrTB9QvO+0FJuHOek5zjB+WPQnYeCe7G9tvjNyvjOLFsiVFjcVyCTUnaNxh+40AvLjzd/ZQxOIuCSFT4jizgcsgnlb90pjMJVfJGZvJzLxbdpBH2SrJ72R4zO/iZhBVYxwu5jwY5tnSN9NOqyeC7JMbRNRxa6o4l2U312iRJjTqj9pODYtpNSnXdUbcvGWCANbSba6aLPu47iGtgBrhvJ9OSZ10nRohpss47oxtfQVxWDNOSXxOv8Apxv0t76JCvW7om5G82HKI/dBxeMrOcJBn1RmYN5beGydByVm5Jdhx6TLN1GLF6Tc7vdlZtbCjRwzWBTp05KzTluZ0+h0r02On2zRlQqiymdVGpAF7BZqOik1FWz6iZC+qlDbXAmJPKymwuO0enPkr44ZM8rUeX0+LhO39CdNlvfooOemKTwNx5qFVzI3+1070z9zBHz8L+aLoVNR142Wr7FH/TqE7G3kAf3WXZUF42ty8oWk4BxKmGuabZhEiZB6gBJ+mb4M+v8ALY8+LZFFliuP/DkbrJYvHPqlxc4kiP35feEbipgmDebfffTwWfrYombi15+/irsWJY1Rz08m7ksPz2+n39wpniMDn9Z3VQ0EmTYQFGqzqYWgqLnAV8RmLsOKl/mLAY84t6omO7T1adP4T3nO79JufPl4Jrsn2mqYcGm5uam8xJ+YD5TBOw1i191ku0PC6lPFOzOE/E+caa2eOYiCllCL5CpNFXxHEPfmkkixF7cil6GFJkjZzQekm09FacQwD2vcCHHvOhwbq1wzTaY5+qFw8h2em92VtQAZiNHD5b8jz/sgmBhMNw0/mHNeMnecOYBmNRK2XDOAvosOIzOb8Mgd0EH6RaYv/C+4dghXYyo+H1WO+HUgHNmbaQIgktgxaRB1XqnBOy5dSLashpGUt/qG0+CMXboRmd/D7hTK5fW7odmkgCLEWHht5Kyx/D3GrAMmTzsE/wAC4H+UxpDP9uoz6g789VrDg25s0XjVZNRpvi0lxyX4s+xtnmWJ4K9rCXMJa4zcxboNQszgeFF9OviXTNQuyiZhoEA2vJhe443BCowtIWKr8DyYR7WsMszADmekaqQ0/wAPhAlm39mT4VRDsC6o6mZIOgGY+ZF+UxHKVmfj1GQ1lMCo/S8w3mSBtpMrfjB/lsG1pBmznXiTrG6o8fgnYhjCzutmXOImANBfUn0VsYbbEcrKHFivGR1QPJ/TFvQCD4pClQLHgklr9QWwIPirOvhX0HOqVqjiX2ZSYJceQ6IdahUAlzHNndxki3MW+0Kzloi4Np2O7V/mP9KrPxB+q0HxjT7LVgGREjr06rxzgGIFDE56r3Ma2TI1IF4G99LrZcB/EhpdkxIDAR3Xta4wBoHC58xvsqpRquTVi0+TMpSgrSNoSDIdfx/hYLtz2Oa4Or4doblBNRgEAxq5oAiYuRvFlrv/AGfBxP5mnHiZ9IkrGdo+3jalB9Kk1wLnEF5gQyToJJki0mIk+UlXqadHg1McqeOLXvfCr6nnb2LoemKtJAFNUdnWU4OjtO6NTAlL0zcxpp/Kao07boMsj0WNfFNYP458kuyoXm+nJSFQPFv1XRGsDbfb3K14saSs5vymvyTm8V0l+SbawFuXQCVE4sSbweg9ylTQMyLDxUauHa4kzHh9loPBYxUrbZvU/sh1a1tSCEsaA56KFRk6n+yADr8TYRIuusrkEEa729+KCWCDeVCTf3vzUJZYVcfnN5O39re9UGuC4F0wwQNp3Ee+aDRAkz59OVh79VOoQQ0Dz8efokfZEOYPDNDczvAW63MakomIDbXMRtMaehKa4bgHVC0NbnAiRzO4tt16o/F+DFtXKwEAiWzqG/8ALlGhPQoxYWhbgdF9WoGMk84GoHP6LRYzgtPFg0W5TWpgfK4XA23uOn0VRgSb0MOD3h33al/SP0t6dbkTC1fY/hzcMXOd8xMeAG3LU3VUs0U6bLFjlVlHxLss6jRpYt1UNYwCm9jjYiS220335rFYvs+WmpAlrI1/pMFj+kE5T4FfoXi3BqWJwrw5rS3KSO6DG8gc15FVw1JtJuZzzT+E9reYzbvjUAD6b6p6SZSI8I7QkOFUMOZrmitSkkmA4NrNP9bSDcdBcL3Hsdx781QD8zHDYt+zhpPh6BeJ0+FPw76dWmc9Mts6bmwIBOkh2h3HnN/+HuPxH5h5Zh3Mzf7lUECnA0cRFj6+SkXToWS4s9c4hSOZjh+kp+m6QsNx78UcPQJY0Gs6BoQAfOD9lUYL8WACC5oa0/pzS4X20B8E/QKPUkOpSBBEKm4V2to1oglpOzoB+hIVjicYA0mbIOQKMb2n4YTIc4kOeIEaAeAj1WL41iXGowUQSym2WMaJzONs5tENEnxPRbPtBxVhplvxGgvkAE36rO8Pwxa97gRJAp02zo0bm6q5ZYdzMAEMzPDdwTB+pk9VVf8AhC0GpULZcc0xtymbei23A+zQa0mqJcZk/wCFS9osUC40wDa1t+htrvKfrkC5PP8AizO8Rct5O08iolsZfCE/xJkQ06299EpiKcD0WXK7dHXeFwyjjlN+pAlQe1GFJfVAG6lU0e++RZ1GNUpUJOlhz3Ph/KbqAu102H8oTgmRVKPACkwackzlOyXJgpymVGTGk1QHCVotGn7p6qJHT36KtpuIc4j3dWVEz6e9dVtxy4o5DyWJxybgL2z0nx/lL1SBd3rH3KsaeGLibnxUa+Fy2mZ6K08miuqPPv8AkoNRto93T1PDgzb+4XPywJNvAe9FACuCpiHc/smcDgS9xHRF4dT74A3tpbcfsnKGCOaBLTfyP8QfugGivxHCTSN9JjX3uuUMLmPKE9WJNjLgBM620E/RcwtG0Fvn5/49Elj7TYdhcPTbUk1MrrCNJMbg6qy7VcLbWdDKhm2ZrTaI1PJU3BMEwQS6/wBZ2jmT0XpnCuEMZTEtGaLyAUsg3t5PPOBYBlMHTO/S893YDnvPVWVNzZg36Sqvtlw+nRxJbSaGiGmBYNMXAG3PzVG25km+t5n/ACvIyYm58nU6fxvxcSyKVWvb/J7Xw7Dg0Q2IERb7LA8d/D7EYn4jGOysfUEONyGA3M6kkz5AK77DdoQ9nw3at06jck+PottTeCF7UalFHLanDPBlcJFXw/szRZRZTdTY/K0AktBk89Ev2jwPwsFVGHDKRidIbyvBHhqr9cc0EQRIOxVhkPx/jcW/O7NFyfv1Ex4r7D8RYy5GZ2sr2f8AEjsAwipXa9lMSDcfLtAgab7QvI+IcMDGw2o10cr5jzHTTZAZMaw3aAsOdxLnuu1sfLyhavhXHKuQOr1yOTGugabk39Psh/h/+GBxg+NVuwaAki/iLjwgeK2XFPw1ytdPeB0iAB0AblAH/bzUUGRzRiMM51YucMpANgTe0kHpc7+MaL6riqgbnzlrhu0x1gXkjz/dPHhb8KxwLQ6TeLADq4lx9Fl8djXlzsrG9MpzDrvAPjyUaCmekcE7fTTy1jGgBiP3mVX8W4+yo05G94Ehrt4B1lYLC1HFpJm1zIdzkwJI+i0THyBFp3/hZc0nHg9/xOhx6m5yfXoBIMy655e/uumjOvomGUYQa1QrJZ2UYKKUV0BruAs3Xkl/g3umabI19lDrHooNQtVclnJlzZQ4RRVNWLPbZEw1T6WU3N6IOW9k7KenYXD07md05h2CIQ6LNUUWNkIzaYup0MM+NJ9+45Rbl13S+LYNrckSm4mxTVOkHNg2jqtkcqkchqfG5sD5Vr3RTubN+SbwTA50Hyj+ef8ACk6jBiLc1OjS9U+5GRYJt1TJNweV3SZnTvSPQfwrcNBl0gFzSI6/4JSWJxF/fL36oNN5vPkqZ50uj19L4bLkV5OF+Ro8Mptae+T0jpy96JSADpvuiZjCG5Z3mkz2cXhtPB3K2P8ADOImk7MwNzCYLhMeF1af+7YoaVD6N/hZ4BSCr3y9zatBp11BfYNiMUaji97iXOuSdyvqOGc8gNaXHaATMeC58AiJsHX12mJ6XBXtPBeGU6FJraYAETO5J1JTY8W/sy+Q8hHRQjtjbfXtweedmOy2Ic8vE04/qBE9PDqrbiHE8RgHMbUJc10gPAJAOoB+vjZb6AEnjaDKrXU6gDmuEQffmt0YqCpHH6rWz1c900v4MRwH8TMxqfF/TMiLhwBsOckGPJayn2qpPouqNcLNJ87263ELN4n8K6Mg0nua0GS03kgyDO8EDXqsn2x4Y9rvyzSQ2q6BGwbLyfM5R5FWWYqT6M1x3tdWxHxDLmtc4EydwLxfQG0bR6YZwl5a02nTrJ9+ZWl7QHIBTptNyQ2fT7zfmCksPww0u8/Q3uBzE6280E/cDR75+HGJbSwDGud3mzMkT67hKdpPxAptOQCQZE213EEQfDXovLqPaoiM2UtG8lonn/wM6tM6k23rOKcUdVcWuGU9SdNrzfmNR46q6/Yq2mx4k59en3XGJORwdJH/ABs7u+EeQWZB+Ge/Dn6EuJnx+yP2Ux7mvy5jJ0gkT4iOms+uisOKA1sQ1pPekakD0NwT4RO2ZFqwJ0UXFcYCwzYi2v7K4wDg5jT0H7JXtjhPhgFwIPywYI8A4e/HVT4U7uN8AsOqVUdd/wDOt/Ov7DT36j3/AJQnDn79wpVxfT3+64T7CxnVoG8IebmjIL2IMZAXOUKjZ8dUcUlB2qZFUhUiVDJdM1KaCExTJe41TapFq+DoXRdIa/Y+zHquyURhRGqBasE2iSRKYZThRauveoxVFIgSiMaoNEorX8kBn9D6Oim1qHJKnMKCkiFIeiHnK6KtkAUFy9Fo+Edua1EQQKgiG5jGWNLgXCzGfoi0qJKaMnHoz58GLNHblVo0FftzinH/AHAByDQB/KQrdosQ4gmq+3X9gkTTUvhIuUn6lUdLp4ftgvsjQcP7d12MLScx2J5/wrbjXEKdfCmq5olgEkDSSJCxeVP8PxYg033Y75hz2Cvx5HdSPK13jcc4uWKNMy3D+Evr1qdSrZgl8G03cGjpoh8WwhqVmhslvyna4EuJHI6dFpO0eGrtcTT+XKSCLRG1uk/VVvBcC81PjVXaNLon/iCD6WWtI5GcWjN8S4Z8IxqDF940Bj0ny6pN9FzGgObIOn9jtfb6LSYgCo4uDvlMi1j4T5g+h6Rx2EziB3HMsQbCOXh/bkrEVsquE0Ze28bgzcG1wd/DVWXGKnw3atLuYm4nlJ+nXVVtV4GbvXmZjXkYFvZHJIYzFlwiZ96eEfYJ7F2jfFOJuqMDSAQLzv56acwFd8Fafhtm1gqTgdEVHwLgjvtdoOoPvzWvZQDQAIWLUtOkdb4HFKEZZH0+EIVWjMpx5qdemuMbbyWM6eyBahubKKWoLilLEQexCeOWyO/mhEdLp0VS7BOahQOSPUcg5ZP8WREfRMFEaoBqLTaEhdfAQtC4f7KThr4L7LbyUGs4VxrZKIG/f+FMhQh8Gwvgugfuuxf3zQJZJrJRfhImHpi3ipNCaipy5BCiiClZTj7/ALKVRShHJg4hTBXHhfBt0QdnS5DL5KkR+y4Rf0ShVEwvgvgLeQXS2yYUs6HFoBZVEi4PPSI+/qg4zBUHhsOLYAv9DIHO/wD2KrH6ev3XYsroZpRPN1Hi8OZ7un9BDi7qdM5WHui4MWJkfQj1nYqvxnHwTP6gADvp97aeauXtBFxPj6odTDNEjKPRWfqfoef/AEBX+/8ABk8XXc9w+GwmbEgW8Z8L+7F4dwJzz/qWA2Gvmdh/ZaWtTEQAAOltkTAMGUeASPNJmvD4bBjacuf/AAng8G2m2GtA8AmZUanv1RGi48FUeskkuAFVtku1se+vv0TdT+Psl3D7pWWRYKoUINUn6++S+aL++qVFm4iR/hAd/P8AhMVW/YoDh9/2TldgHFQ8gpvb79UFyiElI//Z"/>
          <p:cNvSpPr>
            <a:spLocks noChangeAspect="1" noChangeArrowheads="1"/>
          </p:cNvSpPr>
          <p:nvPr/>
        </p:nvSpPr>
        <p:spPr bwMode="auto">
          <a:xfrm>
            <a:off x="1600200" y="-852488"/>
            <a:ext cx="2571750" cy="178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GB" altLang="en-US">
              <a:solidFill>
                <a:prstClr val="black"/>
              </a:solidFill>
            </a:endParaRPr>
          </a:p>
        </p:txBody>
      </p:sp>
      <p:pic>
        <p:nvPicPr>
          <p:cNvPr id="25606" name="Picture 6" descr="http://www.mooseyscountrygarden.com/cats-dogs/ginger-cat-kitte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8" y="-26988"/>
            <a:ext cx="10356851" cy="717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981201" y="549276"/>
            <a:ext cx="2962275" cy="830263"/>
          </a:xfrm>
          <a:prstGeom prst="rect">
            <a:avLst/>
          </a:prstGeom>
          <a:noFill/>
        </p:spPr>
        <p:txBody>
          <a:bodyPr wrap="square">
            <a:spAutoFit/>
          </a:bodyPr>
          <a:lstStyle/>
          <a:p>
            <a:pPr eaLnBrk="0" hangingPunct="0">
              <a:defRPr/>
            </a:pPr>
            <a:r>
              <a:rPr lang="en-GB" sz="2400" b="1" dirty="0">
                <a:solidFill>
                  <a:srgbClr val="F79646">
                    <a:lumMod val="40000"/>
                    <a:lumOff val="60000"/>
                  </a:srgbClr>
                </a:solidFill>
                <a:latin typeface="Calibri"/>
              </a:rPr>
              <a:t>What matters most? Creatures or clothes?</a:t>
            </a:r>
          </a:p>
        </p:txBody>
      </p:sp>
    </p:spTree>
    <p:extLst>
      <p:ext uri="{BB962C8B-B14F-4D97-AF65-F5344CB8AC3E}">
        <p14:creationId xmlns:p14="http://schemas.microsoft.com/office/powerpoint/2010/main" val="3513819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pPr>
            <a:r>
              <a:rPr lang="en-GB" b="1" dirty="0"/>
              <a:t>“Believe in God…and out of love for Him, for your relations, for orphans, for the needy, for the traveller, for those who ask… keep on praying, give regularly to charity, keep the promises you have made: be patient in time of suffering and difficulty. Such are the people of the truth, the God fearing.” </a:t>
            </a:r>
            <a:endParaRPr lang="en-GB" dirty="0"/>
          </a:p>
          <a:p>
            <a:pPr marL="0" indent="0" algn="r">
              <a:buNone/>
            </a:pPr>
            <a:r>
              <a:rPr lang="en-GB" b="1" dirty="0"/>
              <a:t>Al-Qur’an 2.177 </a:t>
            </a:r>
            <a:endParaRPr lang="en-GB" dirty="0"/>
          </a:p>
        </p:txBody>
      </p:sp>
    </p:spTree>
    <p:extLst>
      <p:ext uri="{BB962C8B-B14F-4D97-AF65-F5344CB8AC3E}">
        <p14:creationId xmlns:p14="http://schemas.microsoft.com/office/powerpoint/2010/main" val="304815994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16028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496291" y="0"/>
            <a:ext cx="9144000" cy="6858000"/>
          </a:xfrm>
          <a:prstGeom prst="rect">
            <a:avLst/>
          </a:prstGeom>
          <a:noFill/>
          <a:ln>
            <a:noFill/>
          </a:ln>
        </p:spPr>
      </p:pic>
    </p:spTree>
    <p:extLst>
      <p:ext uri="{BB962C8B-B14F-4D97-AF65-F5344CB8AC3E}">
        <p14:creationId xmlns:p14="http://schemas.microsoft.com/office/powerpoint/2010/main" val="2907663045"/>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16028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4667250" y="857250"/>
            <a:ext cx="6858000" cy="5143500"/>
          </a:xfrm>
          <a:prstGeom prst="rect">
            <a:avLst/>
          </a:prstGeom>
          <a:noFill/>
          <a:ln>
            <a:noFill/>
          </a:ln>
        </p:spPr>
      </p:pic>
      <p:sp>
        <p:nvSpPr>
          <p:cNvPr id="3" name="TextBox 2"/>
          <p:cNvSpPr txBox="1"/>
          <p:nvPr/>
        </p:nvSpPr>
        <p:spPr>
          <a:xfrm>
            <a:off x="2063552" y="3284984"/>
            <a:ext cx="3096344" cy="2308324"/>
          </a:xfrm>
          <a:prstGeom prst="rect">
            <a:avLst/>
          </a:prstGeom>
          <a:noFill/>
        </p:spPr>
        <p:txBody>
          <a:bodyPr wrap="square" rtlCol="0">
            <a:spAutoFit/>
          </a:bodyPr>
          <a:lstStyle/>
          <a:p>
            <a:r>
              <a:rPr lang="en-GB" sz="2400" b="1" dirty="0">
                <a:solidFill>
                  <a:prstClr val="black"/>
                </a:solidFill>
                <a:latin typeface="Calibri"/>
              </a:rPr>
              <a:t>What sort of person was the Prophet?</a:t>
            </a:r>
          </a:p>
          <a:p>
            <a:endParaRPr lang="en-GB" sz="2400" b="1" dirty="0">
              <a:solidFill>
                <a:prstClr val="black"/>
              </a:solidFill>
              <a:latin typeface="Calibri"/>
            </a:endParaRPr>
          </a:p>
          <a:p>
            <a:r>
              <a:rPr lang="en-GB" sz="2400" b="1" dirty="0">
                <a:solidFill>
                  <a:prstClr val="black"/>
                </a:solidFill>
                <a:latin typeface="Calibri"/>
              </a:rPr>
              <a:t>“Muhammad cares about wildlife and never kills them.”</a:t>
            </a:r>
          </a:p>
        </p:txBody>
      </p:sp>
    </p:spTree>
    <p:extLst>
      <p:ext uri="{BB962C8B-B14F-4D97-AF65-F5344CB8AC3E}">
        <p14:creationId xmlns:p14="http://schemas.microsoft.com/office/powerpoint/2010/main" val="91778387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16028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666750" y="857250"/>
            <a:ext cx="6858000" cy="5143500"/>
          </a:xfrm>
          <a:prstGeom prst="rect">
            <a:avLst/>
          </a:prstGeom>
          <a:noFill/>
          <a:ln>
            <a:noFill/>
          </a:ln>
        </p:spPr>
      </p:pic>
      <p:sp>
        <p:nvSpPr>
          <p:cNvPr id="3" name="TextBox 2"/>
          <p:cNvSpPr txBox="1"/>
          <p:nvPr/>
        </p:nvSpPr>
        <p:spPr>
          <a:xfrm>
            <a:off x="7176120" y="1268760"/>
            <a:ext cx="3096344" cy="1938992"/>
          </a:xfrm>
          <a:prstGeom prst="rect">
            <a:avLst/>
          </a:prstGeom>
          <a:noFill/>
        </p:spPr>
        <p:txBody>
          <a:bodyPr wrap="square" rtlCol="0">
            <a:spAutoFit/>
          </a:bodyPr>
          <a:lstStyle/>
          <a:p>
            <a:r>
              <a:rPr lang="en-GB" sz="2400" b="1" dirty="0">
                <a:solidFill>
                  <a:prstClr val="black"/>
                </a:solidFill>
                <a:latin typeface="Calibri"/>
              </a:rPr>
              <a:t>What kind of leader was the Prophet?</a:t>
            </a:r>
          </a:p>
          <a:p>
            <a:endParaRPr lang="en-GB" sz="2400" b="1" dirty="0">
              <a:solidFill>
                <a:prstClr val="black"/>
              </a:solidFill>
              <a:latin typeface="Calibri"/>
            </a:endParaRPr>
          </a:p>
          <a:p>
            <a:r>
              <a:rPr lang="en-GB" sz="2400" b="1" dirty="0">
                <a:solidFill>
                  <a:prstClr val="black"/>
                </a:solidFill>
                <a:latin typeface="Calibri"/>
              </a:rPr>
              <a:t>“A strong, kind, lovely leader.’</a:t>
            </a:r>
          </a:p>
        </p:txBody>
      </p:sp>
    </p:spTree>
    <p:extLst>
      <p:ext uri="{BB962C8B-B14F-4D97-AF65-F5344CB8AC3E}">
        <p14:creationId xmlns:p14="http://schemas.microsoft.com/office/powerpoint/2010/main" val="94536069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16028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4658510" y="857250"/>
            <a:ext cx="6858000" cy="5143500"/>
          </a:xfrm>
          <a:prstGeom prst="rect">
            <a:avLst/>
          </a:prstGeom>
          <a:noFill/>
          <a:ln>
            <a:noFill/>
          </a:ln>
        </p:spPr>
      </p:pic>
      <p:sp>
        <p:nvSpPr>
          <p:cNvPr id="3" name="TextBox 2"/>
          <p:cNvSpPr txBox="1"/>
          <p:nvPr/>
        </p:nvSpPr>
        <p:spPr>
          <a:xfrm>
            <a:off x="2063552" y="3284984"/>
            <a:ext cx="3096344" cy="1938992"/>
          </a:xfrm>
          <a:prstGeom prst="rect">
            <a:avLst/>
          </a:prstGeom>
          <a:noFill/>
        </p:spPr>
        <p:txBody>
          <a:bodyPr wrap="square" rtlCol="0">
            <a:spAutoFit/>
          </a:bodyPr>
          <a:lstStyle/>
          <a:p>
            <a:r>
              <a:rPr lang="en-GB" sz="2400" b="1" dirty="0">
                <a:solidFill>
                  <a:prstClr val="black"/>
                </a:solidFill>
                <a:latin typeface="Calibri"/>
              </a:rPr>
              <a:t>What sort of leader  was the Prophet?</a:t>
            </a:r>
          </a:p>
          <a:p>
            <a:endParaRPr lang="en-GB" sz="2400" b="1" dirty="0">
              <a:solidFill>
                <a:prstClr val="black"/>
              </a:solidFill>
              <a:latin typeface="Calibri"/>
            </a:endParaRPr>
          </a:p>
          <a:p>
            <a:r>
              <a:rPr lang="en-GB" sz="2400" b="1" dirty="0">
                <a:solidFill>
                  <a:prstClr val="black"/>
                </a:solidFill>
                <a:latin typeface="Calibri"/>
              </a:rPr>
              <a:t>“Muhammad is kind, thoughtful leader.”</a:t>
            </a:r>
          </a:p>
        </p:txBody>
      </p:sp>
    </p:spTree>
    <p:extLst>
      <p:ext uri="{BB962C8B-B14F-4D97-AF65-F5344CB8AC3E}">
        <p14:creationId xmlns:p14="http://schemas.microsoft.com/office/powerpoint/2010/main" val="309535749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7798A-5130-48DF-B5EB-6D801E163D7A}"/>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sz="4400" dirty="0"/>
              <a:t>Persona dolls </a:t>
            </a:r>
            <a:br>
              <a:rPr lang="en-US" sz="4400" dirty="0"/>
            </a:br>
            <a:r>
              <a:rPr lang="en-US" sz="4400" dirty="0"/>
              <a:t>– a key method in EY RE?</a:t>
            </a:r>
          </a:p>
        </p:txBody>
      </p:sp>
      <p:sp>
        <p:nvSpPr>
          <p:cNvPr id="4" name="Text Placeholder 3">
            <a:extLst>
              <a:ext uri="{FF2B5EF4-FFF2-40B4-BE49-F238E27FC236}">
                <a16:creationId xmlns:a16="http://schemas.microsoft.com/office/drawing/2014/main" id="{2F9281E2-5B28-4D85-89FD-3555A227D0FE}"/>
              </a:ext>
            </a:extLst>
          </p:cNvPr>
          <p:cNvSpPr>
            <a:spLocks noGrp="1"/>
          </p:cNvSpPr>
          <p:nvPr>
            <p:ph type="body" sz="half" idx="2"/>
          </p:nvPr>
        </p:nvSpPr>
        <p:spPr>
          <a:xfrm>
            <a:off x="4965431" y="2438400"/>
            <a:ext cx="6586489" cy="3785419"/>
          </a:xfrm>
        </p:spPr>
        <p:txBody>
          <a:bodyPr vert="horz" lIns="91440" tIns="45720" rIns="91440" bIns="45720" rtlCol="0">
            <a:normAutofit fontScale="92500" lnSpcReduction="10000"/>
          </a:bodyPr>
          <a:lstStyle/>
          <a:p>
            <a:r>
              <a:rPr lang="en-US" sz="2800" b="1" dirty="0">
                <a:solidFill>
                  <a:srgbClr val="7030A0"/>
                </a:solidFill>
              </a:rPr>
              <a:t>Joanna: </a:t>
            </a:r>
          </a:p>
          <a:p>
            <a:pPr indent="-228600">
              <a:buFont typeface="Arial" panose="020B0604020202020204" pitchFamily="34" charset="0"/>
              <a:buChar char="•"/>
            </a:pPr>
            <a:r>
              <a:rPr lang="en-US" sz="2800" b="1" dirty="0">
                <a:solidFill>
                  <a:srgbClr val="7030A0"/>
                </a:solidFill>
              </a:rPr>
              <a:t>brings things to show the class, </a:t>
            </a:r>
          </a:p>
          <a:p>
            <a:pPr indent="-228600">
              <a:buFont typeface="Arial" panose="020B0604020202020204" pitchFamily="34" charset="0"/>
              <a:buChar char="•"/>
            </a:pPr>
            <a:r>
              <a:rPr lang="en-US" sz="2800" b="1" dirty="0">
                <a:solidFill>
                  <a:srgbClr val="7030A0"/>
                </a:solidFill>
              </a:rPr>
              <a:t>can share a video </a:t>
            </a:r>
          </a:p>
          <a:p>
            <a:pPr indent="-228600">
              <a:buFont typeface="Arial" panose="020B0604020202020204" pitchFamily="34" charset="0"/>
              <a:buChar char="•"/>
            </a:pPr>
            <a:r>
              <a:rPr lang="en-US" sz="2800" b="1" dirty="0">
                <a:solidFill>
                  <a:srgbClr val="7030A0"/>
                </a:solidFill>
              </a:rPr>
              <a:t>can join in singing a song</a:t>
            </a:r>
          </a:p>
          <a:p>
            <a:pPr indent="-228600">
              <a:buFont typeface="Arial" panose="020B0604020202020204" pitchFamily="34" charset="0"/>
              <a:buChar char="•"/>
            </a:pPr>
            <a:r>
              <a:rPr lang="en-US" sz="2800" b="1" dirty="0">
                <a:solidFill>
                  <a:srgbClr val="7030A0"/>
                </a:solidFill>
              </a:rPr>
              <a:t>shares food</a:t>
            </a:r>
          </a:p>
          <a:p>
            <a:pPr indent="-228600">
              <a:buFont typeface="Arial" panose="020B0604020202020204" pitchFamily="34" charset="0"/>
              <a:buChar char="•"/>
            </a:pPr>
            <a:r>
              <a:rPr lang="en-US" sz="2800" b="1" dirty="0">
                <a:solidFill>
                  <a:srgbClr val="7030A0"/>
                </a:solidFill>
              </a:rPr>
              <a:t>tells children what she thinks about a story, an act of worship or an idea  </a:t>
            </a:r>
          </a:p>
          <a:p>
            <a:r>
              <a:rPr lang="en-US" sz="2800" i="1" dirty="0">
                <a:solidFill>
                  <a:srgbClr val="7030A0"/>
                </a:solidFill>
              </a:rPr>
              <a:t>Persona dolls from TTS Religion in Evidence, about £20 (but maybe any doll will do!)</a:t>
            </a:r>
          </a:p>
        </p:txBody>
      </p:sp>
      <p:pic>
        <p:nvPicPr>
          <p:cNvPr id="6" name="Picture Placeholder 5">
            <a:extLst>
              <a:ext uri="{FF2B5EF4-FFF2-40B4-BE49-F238E27FC236}">
                <a16:creationId xmlns:a16="http://schemas.microsoft.com/office/drawing/2014/main" id="{7079961C-CAAB-489F-87CE-187F5CDD2375}"/>
              </a:ext>
            </a:extLst>
          </p:cNvPr>
          <p:cNvPicPr>
            <a:picLocks noGrp="1" noChangeAspect="1"/>
          </p:cNvPicPr>
          <p:nvPr>
            <p:ph type="pic" idx="1"/>
          </p:nvPr>
        </p:nvPicPr>
        <p:blipFill rotWithShape="1">
          <a:blip r:embed="rId2"/>
          <a:srcRect l="379" r="9496"/>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AB0B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4011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16027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524000" y="0"/>
            <a:ext cx="9144000" cy="6858000"/>
          </a:xfrm>
          <a:prstGeom prst="rect">
            <a:avLst/>
          </a:prstGeom>
          <a:noFill/>
          <a:ln>
            <a:noFill/>
          </a:ln>
        </p:spPr>
      </p:pic>
      <p:sp>
        <p:nvSpPr>
          <p:cNvPr id="3" name="TextBox 2"/>
          <p:cNvSpPr txBox="1"/>
          <p:nvPr/>
        </p:nvSpPr>
        <p:spPr>
          <a:xfrm>
            <a:off x="1703512" y="260648"/>
            <a:ext cx="2736304" cy="2677656"/>
          </a:xfrm>
          <a:prstGeom prst="rect">
            <a:avLst/>
          </a:prstGeom>
          <a:solidFill>
            <a:schemeClr val="tx2">
              <a:lumMod val="20000"/>
              <a:lumOff val="80000"/>
            </a:schemeClr>
          </a:solidFill>
        </p:spPr>
        <p:txBody>
          <a:bodyPr wrap="square" rtlCol="0">
            <a:spAutoFit/>
          </a:bodyPr>
          <a:lstStyle/>
          <a:p>
            <a:r>
              <a:rPr lang="en-GB" sz="2400" b="1" dirty="0">
                <a:solidFill>
                  <a:prstClr val="black"/>
                </a:solidFill>
                <a:latin typeface="Calibri"/>
              </a:rPr>
              <a:t>What do you think makes a person a  good leader?</a:t>
            </a:r>
          </a:p>
          <a:p>
            <a:endParaRPr lang="en-GB" sz="2400" b="1" dirty="0">
              <a:solidFill>
                <a:prstClr val="black"/>
              </a:solidFill>
              <a:latin typeface="Calibri"/>
            </a:endParaRPr>
          </a:p>
          <a:p>
            <a:r>
              <a:rPr lang="en-GB" sz="2400" b="1" dirty="0">
                <a:solidFill>
                  <a:prstClr val="black"/>
                </a:solidFill>
                <a:latin typeface="Calibri"/>
              </a:rPr>
              <a:t>“Kind, caring, generous, nice, let people talk.”</a:t>
            </a:r>
          </a:p>
        </p:txBody>
      </p:sp>
    </p:spTree>
    <p:extLst>
      <p:ext uri="{BB962C8B-B14F-4D97-AF65-F5344CB8AC3E}">
        <p14:creationId xmlns:p14="http://schemas.microsoft.com/office/powerpoint/2010/main" val="84267123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B193ED-210C-452B-AE88-1EC5B3483255}"/>
              </a:ext>
            </a:extLst>
          </p:cNvPr>
          <p:cNvSpPr>
            <a:spLocks noGrp="1"/>
          </p:cNvSpPr>
          <p:nvPr>
            <p:ph type="ctrTitle"/>
          </p:nvPr>
        </p:nvSpPr>
        <p:spPr>
          <a:xfrm>
            <a:off x="3315031" y="1380754"/>
            <a:ext cx="5561938" cy="2513516"/>
          </a:xfrm>
        </p:spPr>
        <p:txBody>
          <a:bodyPr>
            <a:normAutofit/>
          </a:bodyPr>
          <a:lstStyle/>
          <a:p>
            <a:r>
              <a:rPr lang="en-GB" sz="5600"/>
              <a:t>EYFS RE and language / literacy</a:t>
            </a:r>
          </a:p>
        </p:txBody>
      </p:sp>
      <p:sp>
        <p:nvSpPr>
          <p:cNvPr id="3" name="Subtitle 2">
            <a:extLst>
              <a:ext uri="{FF2B5EF4-FFF2-40B4-BE49-F238E27FC236}">
                <a16:creationId xmlns:a16="http://schemas.microsoft.com/office/drawing/2014/main" id="{10658F8A-13E3-49C8-9A89-3734EF665EA0}"/>
              </a:ext>
            </a:extLst>
          </p:cNvPr>
          <p:cNvSpPr>
            <a:spLocks noGrp="1"/>
          </p:cNvSpPr>
          <p:nvPr>
            <p:ph type="subTitle" idx="1"/>
          </p:nvPr>
        </p:nvSpPr>
        <p:spPr>
          <a:xfrm>
            <a:off x="3315031" y="4076802"/>
            <a:ext cx="5561938" cy="2080158"/>
          </a:xfrm>
        </p:spPr>
        <p:txBody>
          <a:bodyPr>
            <a:normAutofit/>
          </a:bodyPr>
          <a:lstStyle/>
          <a:p>
            <a:r>
              <a:rPr lang="en-GB" dirty="0"/>
              <a:t>Riverside Primary School expects to use RE stories to develop Reception pupils’ writing and practice their literacy. Stories with animals work well.</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16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DC999-40F2-4BAB-BD29-A27EFCA5C2FA}"/>
              </a:ext>
            </a:extLst>
          </p:cNvPr>
          <p:cNvSpPr>
            <a:spLocks noGrp="1"/>
          </p:cNvSpPr>
          <p:nvPr>
            <p:ph type="title"/>
          </p:nvPr>
        </p:nvSpPr>
        <p:spPr/>
        <p:txBody>
          <a:bodyPr>
            <a:normAutofit/>
          </a:bodyPr>
          <a:lstStyle/>
          <a:p>
            <a:r>
              <a:rPr lang="en-GB" sz="2000" dirty="0"/>
              <a:t>Adam is 4. In this RE Focus lesson he is sorting pictures from Jesus’ Story of the Lost Sheep (BBC TV has a simple </a:t>
            </a:r>
            <a:r>
              <a:rPr lang="en-GB" sz="2000" dirty="0" err="1"/>
              <a:t>octonaut</a:t>
            </a:r>
            <a:r>
              <a:rPr lang="en-GB" sz="2000" dirty="0"/>
              <a:t> style animation). Literacy and RE happen together.</a:t>
            </a:r>
          </a:p>
        </p:txBody>
      </p:sp>
      <p:pic>
        <p:nvPicPr>
          <p:cNvPr id="5" name="Content Placeholder 4">
            <a:extLst>
              <a:ext uri="{FF2B5EF4-FFF2-40B4-BE49-F238E27FC236}">
                <a16:creationId xmlns:a16="http://schemas.microsoft.com/office/drawing/2014/main" id="{1F5CC15F-3EAE-49D3-9A00-D693F4B86ED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199" y="1471061"/>
            <a:ext cx="7859781" cy="5021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8293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1FCCA-7C3F-4770-B6AF-6F888A8AB436}"/>
              </a:ext>
            </a:extLst>
          </p:cNvPr>
          <p:cNvSpPr>
            <a:spLocks noGrp="1"/>
          </p:cNvSpPr>
          <p:nvPr>
            <p:ph type="title"/>
          </p:nvPr>
        </p:nvSpPr>
        <p:spPr/>
        <p:txBody>
          <a:bodyPr>
            <a:normAutofit fontScale="90000"/>
          </a:bodyPr>
          <a:lstStyle/>
          <a:p>
            <a:r>
              <a:rPr lang="en-GB" sz="3200" dirty="0"/>
              <a:t>Beth is 4. From the Story of Muhammad and the Kittens she is thinking about kind and unkind ways to play and to treat animals. Literacy and RE both together.</a:t>
            </a:r>
          </a:p>
        </p:txBody>
      </p:sp>
      <p:pic>
        <p:nvPicPr>
          <p:cNvPr id="5" name="Content Placeholder 4">
            <a:extLst>
              <a:ext uri="{FF2B5EF4-FFF2-40B4-BE49-F238E27FC236}">
                <a16:creationId xmlns:a16="http://schemas.microsoft.com/office/drawing/2014/main" id="{0E4DBB7E-4D1B-4BF3-AA53-AF89254AD01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1825625"/>
            <a:ext cx="7409336" cy="47711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8599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CE2B-51F5-4E27-8C2E-4B5CEF0438EA}"/>
              </a:ext>
            </a:extLst>
          </p:cNvPr>
          <p:cNvSpPr>
            <a:spLocks noGrp="1"/>
          </p:cNvSpPr>
          <p:nvPr>
            <p:ph type="title"/>
          </p:nvPr>
        </p:nvSpPr>
        <p:spPr/>
        <p:txBody>
          <a:bodyPr>
            <a:noAutofit/>
          </a:bodyPr>
          <a:lstStyle/>
          <a:p>
            <a:r>
              <a:rPr lang="en-GB" sz="2400" dirty="0"/>
              <a:t>Cam is 4. He has been thinking about the kindness of Prophet Muhammad in a story about 7 kittens. He has two sentences to give examples of times when he is kind.</a:t>
            </a:r>
          </a:p>
        </p:txBody>
      </p:sp>
      <p:pic>
        <p:nvPicPr>
          <p:cNvPr id="5" name="Content Placeholder 4">
            <a:extLst>
              <a:ext uri="{FF2B5EF4-FFF2-40B4-BE49-F238E27FC236}">
                <a16:creationId xmlns:a16="http://schemas.microsoft.com/office/drawing/2014/main" id="{B433DA56-5A7E-4367-9DF1-45D36A534D56}"/>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1518103"/>
            <a:ext cx="8030884" cy="4974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1379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39E4F-D525-442C-AA61-E5F49B9ADD60}"/>
              </a:ext>
            </a:extLst>
          </p:cNvPr>
          <p:cNvSpPr>
            <a:spLocks noGrp="1"/>
          </p:cNvSpPr>
          <p:nvPr>
            <p:ph type="title"/>
          </p:nvPr>
        </p:nvSpPr>
        <p:spPr/>
        <p:txBody>
          <a:bodyPr>
            <a:normAutofit/>
          </a:bodyPr>
          <a:lstStyle/>
          <a:p>
            <a:r>
              <a:rPr lang="en-GB" sz="2800" dirty="0"/>
              <a:t>Daisy is 4. She has been thinking about looking after her friends and she has three examples to share in her sentences. Literacy and RE together.</a:t>
            </a:r>
          </a:p>
        </p:txBody>
      </p:sp>
      <p:pic>
        <p:nvPicPr>
          <p:cNvPr id="5" name="Content Placeholder 4">
            <a:extLst>
              <a:ext uri="{FF2B5EF4-FFF2-40B4-BE49-F238E27FC236}">
                <a16:creationId xmlns:a16="http://schemas.microsoft.com/office/drawing/2014/main" id="{F3B7E6D9-DCAB-4A6B-878A-D85CBFC67712}"/>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199" y="1545705"/>
            <a:ext cx="8867799" cy="49471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8776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FBC4-D89F-4CC4-BB04-45CFD714D418}"/>
              </a:ext>
            </a:extLst>
          </p:cNvPr>
          <p:cNvSpPr>
            <a:spLocks noGrp="1"/>
          </p:cNvSpPr>
          <p:nvPr>
            <p:ph type="title"/>
          </p:nvPr>
        </p:nvSpPr>
        <p:spPr/>
        <p:txBody>
          <a:bodyPr/>
          <a:lstStyle/>
          <a:p>
            <a:r>
              <a:rPr lang="en-GB" dirty="0"/>
              <a:t>The theme of worship</a:t>
            </a:r>
          </a:p>
        </p:txBody>
      </p:sp>
      <p:sp>
        <p:nvSpPr>
          <p:cNvPr id="3" name="Content Placeholder 2">
            <a:extLst>
              <a:ext uri="{FF2B5EF4-FFF2-40B4-BE49-F238E27FC236}">
                <a16:creationId xmlns:a16="http://schemas.microsoft.com/office/drawing/2014/main" id="{46489C5F-2EF2-4A0D-9252-0758D3B5BB02}"/>
              </a:ext>
            </a:extLst>
          </p:cNvPr>
          <p:cNvSpPr>
            <a:spLocks noGrp="1"/>
          </p:cNvSpPr>
          <p:nvPr>
            <p:ph idx="1"/>
          </p:nvPr>
        </p:nvSpPr>
        <p:spPr/>
        <p:txBody>
          <a:bodyPr>
            <a:normAutofit lnSpcReduction="10000"/>
          </a:bodyPr>
          <a:lstStyle/>
          <a:p>
            <a:r>
              <a:rPr lang="en-GB" b="1" dirty="0">
                <a:solidFill>
                  <a:schemeClr val="accent5">
                    <a:lumMod val="75000"/>
                  </a:schemeClr>
                </a:solidFill>
              </a:rPr>
              <a:t>What does worship mean?</a:t>
            </a:r>
          </a:p>
          <a:p>
            <a:r>
              <a:rPr lang="en-GB" b="1" dirty="0">
                <a:solidFill>
                  <a:schemeClr val="accent5">
                    <a:lumMod val="75000"/>
                  </a:schemeClr>
                </a:solidFill>
              </a:rPr>
              <a:t>Worship means singing or praying to God to say ‘thank you’</a:t>
            </a:r>
          </a:p>
          <a:p>
            <a:r>
              <a:rPr lang="en-GB" b="1" dirty="0">
                <a:solidFill>
                  <a:schemeClr val="accent5">
                    <a:lumMod val="75000"/>
                  </a:schemeClr>
                </a:solidFill>
              </a:rPr>
              <a:t>How do Christians worship?</a:t>
            </a:r>
          </a:p>
          <a:p>
            <a:r>
              <a:rPr lang="en-GB" b="1" dirty="0">
                <a:solidFill>
                  <a:schemeClr val="accent5">
                    <a:lumMod val="75000"/>
                  </a:schemeClr>
                </a:solidFill>
              </a:rPr>
              <a:t>Where?</a:t>
            </a:r>
          </a:p>
          <a:p>
            <a:pPr lvl="1"/>
            <a:r>
              <a:rPr lang="en-GB" b="1" dirty="0">
                <a:solidFill>
                  <a:schemeClr val="accent5">
                    <a:lumMod val="75000"/>
                  </a:schemeClr>
                </a:solidFill>
              </a:rPr>
              <a:t>At church, at home, and everywhere they want to.</a:t>
            </a:r>
          </a:p>
          <a:p>
            <a:r>
              <a:rPr lang="en-GB" b="1" dirty="0">
                <a:solidFill>
                  <a:schemeClr val="accent5">
                    <a:lumMod val="75000"/>
                  </a:schemeClr>
                </a:solidFill>
              </a:rPr>
              <a:t>How? </a:t>
            </a:r>
          </a:p>
          <a:p>
            <a:pPr lvl="1"/>
            <a:r>
              <a:rPr lang="en-GB" b="1" dirty="0">
                <a:solidFill>
                  <a:schemeClr val="accent5">
                    <a:lumMod val="75000"/>
                  </a:schemeClr>
                </a:solidFill>
              </a:rPr>
              <a:t>Singing, drawing, praying, at Mass – with bread and wine, at Easter or at Christmas</a:t>
            </a:r>
          </a:p>
          <a:p>
            <a:r>
              <a:rPr lang="en-GB" b="1" dirty="0">
                <a:solidFill>
                  <a:schemeClr val="accent6">
                    <a:lumMod val="75000"/>
                  </a:schemeClr>
                </a:solidFill>
              </a:rPr>
              <a:t>What ideas about worship show us how our 3-5s are thinking about the theme?</a:t>
            </a:r>
          </a:p>
        </p:txBody>
      </p:sp>
    </p:spTree>
    <p:extLst>
      <p:ext uri="{BB962C8B-B14F-4D97-AF65-F5344CB8AC3E}">
        <p14:creationId xmlns:p14="http://schemas.microsoft.com/office/powerpoint/2010/main" val="1993470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1F44-1B5C-4EF4-92E2-87839CF99D44}"/>
              </a:ext>
            </a:extLst>
          </p:cNvPr>
          <p:cNvSpPr>
            <a:spLocks noGrp="1"/>
          </p:cNvSpPr>
          <p:nvPr>
            <p:ph type="title"/>
          </p:nvPr>
        </p:nvSpPr>
        <p:spPr/>
        <p:txBody>
          <a:bodyPr/>
          <a:lstStyle/>
          <a:p>
            <a:endParaRPr lang="en-GB"/>
          </a:p>
        </p:txBody>
      </p:sp>
      <p:pic>
        <p:nvPicPr>
          <p:cNvPr id="81922" name="Picture 2" descr="Elspeth Aitken">
            <a:extLst>
              <a:ext uri="{FF2B5EF4-FFF2-40B4-BE49-F238E27FC236}">
                <a16:creationId xmlns:a16="http://schemas.microsoft.com/office/drawing/2014/main" id="{506A7714-5FCB-4CF5-AC57-091692301415}"/>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828967" y="365124"/>
            <a:ext cx="7572654" cy="5361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4EBE6A-AD15-4E95-8BA3-A78002A5E1A8}"/>
              </a:ext>
            </a:extLst>
          </p:cNvPr>
          <p:cNvSpPr txBox="1"/>
          <p:nvPr/>
        </p:nvSpPr>
        <p:spPr>
          <a:xfrm>
            <a:off x="838200" y="2366486"/>
            <a:ext cx="2184855" cy="2585323"/>
          </a:xfrm>
          <a:prstGeom prst="rect">
            <a:avLst/>
          </a:prstGeom>
          <a:noFill/>
        </p:spPr>
        <p:txBody>
          <a:bodyPr wrap="square">
            <a:spAutoFit/>
          </a:bodyPr>
          <a:lstStyle/>
          <a:p>
            <a:pPr algn="l" fontAlgn="base"/>
            <a:r>
              <a:rPr lang="en-GB" b="1" i="0" dirty="0">
                <a:solidFill>
                  <a:srgbClr val="4D4D4D"/>
                </a:solidFill>
                <a:effectLst/>
                <a:latin typeface="proxima-nova"/>
              </a:rPr>
              <a:t>Worship</a:t>
            </a:r>
          </a:p>
          <a:p>
            <a:pPr algn="l" fontAlgn="base"/>
            <a:r>
              <a:rPr lang="en-GB" b="1" dirty="0">
                <a:solidFill>
                  <a:srgbClr val="4D4D4D"/>
                </a:solidFill>
                <a:latin typeface="proxima-nova"/>
              </a:rPr>
              <a:t>Where is God?</a:t>
            </a:r>
            <a:endParaRPr lang="en-GB" b="0" i="0" dirty="0">
              <a:solidFill>
                <a:srgbClr val="4D4D4D"/>
              </a:solidFill>
              <a:effectLst/>
              <a:latin typeface="proxima-nova"/>
            </a:endParaRPr>
          </a:p>
          <a:p>
            <a:pPr algn="l" fontAlgn="base"/>
            <a:r>
              <a:rPr lang="en-GB" b="0" i="0" dirty="0">
                <a:solidFill>
                  <a:srgbClr val="4D4D4D"/>
                </a:solidFill>
                <a:effectLst/>
                <a:latin typeface="proxima-nova"/>
              </a:rPr>
              <a:t>Elspeth Aitken (5)</a:t>
            </a:r>
          </a:p>
          <a:p>
            <a:pPr algn="l" fontAlgn="base"/>
            <a:r>
              <a:rPr lang="en-GB" b="0" i="0" dirty="0">
                <a:solidFill>
                  <a:srgbClr val="4D4D4D"/>
                </a:solidFill>
                <a:effectLst/>
                <a:latin typeface="proxima-nova"/>
              </a:rPr>
              <a:t>“He’s at the beach and there’s light in the sky to show he’s dancing for God.</a:t>
            </a:r>
          </a:p>
          <a:p>
            <a:pPr algn="l" fontAlgn="base"/>
            <a:r>
              <a:rPr lang="en-GB" b="0" i="0" dirty="0">
                <a:solidFill>
                  <a:srgbClr val="4D4D4D"/>
                </a:solidFill>
                <a:effectLst/>
                <a:latin typeface="proxima-nova"/>
              </a:rPr>
              <a:t>He’s dancing to be happy!”</a:t>
            </a:r>
          </a:p>
        </p:txBody>
      </p:sp>
    </p:spTree>
    <p:extLst>
      <p:ext uri="{BB962C8B-B14F-4D97-AF65-F5344CB8AC3E}">
        <p14:creationId xmlns:p14="http://schemas.microsoft.com/office/powerpoint/2010/main" val="34483531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EEAAA-852C-4998-A805-83CBC9F2C243}"/>
              </a:ext>
            </a:extLst>
          </p:cNvPr>
          <p:cNvSpPr>
            <a:spLocks noGrp="1"/>
          </p:cNvSpPr>
          <p:nvPr>
            <p:ph type="title"/>
          </p:nvPr>
        </p:nvSpPr>
        <p:spPr/>
        <p:txBody>
          <a:bodyPr/>
          <a:lstStyle/>
          <a:p>
            <a:endParaRPr lang="en-GB"/>
          </a:p>
        </p:txBody>
      </p:sp>
      <p:pic>
        <p:nvPicPr>
          <p:cNvPr id="82946" name="Picture 2">
            <a:extLst>
              <a:ext uri="{FF2B5EF4-FFF2-40B4-BE49-F238E27FC236}">
                <a16:creationId xmlns:a16="http://schemas.microsoft.com/office/drawing/2014/main" id="{069793BE-BAB6-4DF0-9894-9E87DB815D62}"/>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857741" y="365125"/>
            <a:ext cx="7982406" cy="5645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53842A-8FD4-44EA-BDAE-07ABABA6AE86}"/>
              </a:ext>
            </a:extLst>
          </p:cNvPr>
          <p:cNvSpPr txBox="1"/>
          <p:nvPr/>
        </p:nvSpPr>
        <p:spPr>
          <a:xfrm>
            <a:off x="809741" y="2505670"/>
            <a:ext cx="2666884" cy="2031325"/>
          </a:xfrm>
          <a:prstGeom prst="rect">
            <a:avLst/>
          </a:prstGeom>
          <a:noFill/>
        </p:spPr>
        <p:txBody>
          <a:bodyPr wrap="square">
            <a:spAutoFit/>
          </a:bodyPr>
          <a:lstStyle/>
          <a:p>
            <a:pPr algn="l" fontAlgn="base"/>
            <a:r>
              <a:rPr lang="en-GB" b="1" i="0" dirty="0">
                <a:solidFill>
                  <a:srgbClr val="4D4D4D"/>
                </a:solidFill>
                <a:effectLst/>
                <a:latin typeface="proxima-nova"/>
              </a:rPr>
              <a:t>Worship</a:t>
            </a:r>
          </a:p>
          <a:p>
            <a:pPr algn="l" fontAlgn="base"/>
            <a:r>
              <a:rPr lang="en-GB" b="1" dirty="0">
                <a:solidFill>
                  <a:srgbClr val="4D4D4D"/>
                </a:solidFill>
                <a:latin typeface="proxima-nova"/>
              </a:rPr>
              <a:t>What do people do at church?</a:t>
            </a:r>
            <a:endParaRPr lang="en-GB" b="0" i="0" dirty="0">
              <a:solidFill>
                <a:srgbClr val="4D4D4D"/>
              </a:solidFill>
              <a:effectLst/>
              <a:latin typeface="proxima-nova"/>
            </a:endParaRPr>
          </a:p>
          <a:p>
            <a:pPr algn="l" fontAlgn="base"/>
            <a:r>
              <a:rPr lang="en-GB" b="0" i="0" dirty="0">
                <a:solidFill>
                  <a:srgbClr val="4D4D4D"/>
                </a:solidFill>
                <a:effectLst/>
                <a:latin typeface="proxima-nova"/>
              </a:rPr>
              <a:t>Toby Knight (5)</a:t>
            </a:r>
          </a:p>
          <a:p>
            <a:pPr algn="l" fontAlgn="base"/>
            <a:r>
              <a:rPr lang="en-GB" b="0" i="0" dirty="0">
                <a:solidFill>
                  <a:srgbClr val="4D4D4D"/>
                </a:solidFill>
                <a:effectLst/>
                <a:latin typeface="proxima-nova"/>
              </a:rPr>
              <a:t>“they’re having a rock band and they’re worshipping God!”</a:t>
            </a:r>
          </a:p>
        </p:txBody>
      </p:sp>
    </p:spTree>
    <p:extLst>
      <p:ext uri="{BB962C8B-B14F-4D97-AF65-F5344CB8AC3E}">
        <p14:creationId xmlns:p14="http://schemas.microsoft.com/office/powerpoint/2010/main" val="42660261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2978D-D33B-40FC-BF67-9C51271AA95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1613D3A3-753E-47CD-9460-F90D0B2D12F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410075" y="365124"/>
            <a:ext cx="7943725" cy="5710211"/>
          </a:xfrm>
          <a:prstGeom prst="rect">
            <a:avLst/>
          </a:prstGeom>
        </p:spPr>
      </p:pic>
      <p:sp>
        <p:nvSpPr>
          <p:cNvPr id="6" name="TextBox 5">
            <a:extLst>
              <a:ext uri="{FF2B5EF4-FFF2-40B4-BE49-F238E27FC236}">
                <a16:creationId xmlns:a16="http://schemas.microsoft.com/office/drawing/2014/main" id="{127420EC-7972-400E-8157-DAB180490359}"/>
              </a:ext>
            </a:extLst>
          </p:cNvPr>
          <p:cNvSpPr txBox="1"/>
          <p:nvPr/>
        </p:nvSpPr>
        <p:spPr>
          <a:xfrm>
            <a:off x="769749" y="1822431"/>
            <a:ext cx="2381250" cy="2585323"/>
          </a:xfrm>
          <a:prstGeom prst="rect">
            <a:avLst/>
          </a:prstGeom>
          <a:noFill/>
        </p:spPr>
        <p:txBody>
          <a:bodyPr wrap="square">
            <a:spAutoFit/>
          </a:bodyPr>
          <a:lstStyle/>
          <a:p>
            <a:pPr algn="l" fontAlgn="base"/>
            <a:r>
              <a:rPr lang="en-GB" b="1" i="0" dirty="0">
                <a:solidFill>
                  <a:srgbClr val="4D4D4D"/>
                </a:solidFill>
                <a:effectLst/>
                <a:latin typeface="proxima-nova"/>
              </a:rPr>
              <a:t>Worship</a:t>
            </a:r>
            <a:endParaRPr lang="en-GB" b="0" i="0" dirty="0">
              <a:solidFill>
                <a:srgbClr val="4D4D4D"/>
              </a:solidFill>
              <a:effectLst/>
              <a:latin typeface="proxima-nova"/>
            </a:endParaRPr>
          </a:p>
          <a:p>
            <a:pPr algn="l" fontAlgn="base"/>
            <a:r>
              <a:rPr lang="en-GB" b="0" i="0" dirty="0">
                <a:solidFill>
                  <a:srgbClr val="4D4D4D"/>
                </a:solidFill>
                <a:effectLst/>
                <a:latin typeface="proxima-nova"/>
              </a:rPr>
              <a:t>Genevieve Coulson (5)</a:t>
            </a:r>
          </a:p>
          <a:p>
            <a:pPr algn="l" fontAlgn="base"/>
            <a:r>
              <a:rPr lang="en-GB" b="0" i="0" dirty="0">
                <a:solidFill>
                  <a:srgbClr val="4D4D4D"/>
                </a:solidFill>
                <a:effectLst/>
                <a:latin typeface="proxima-nova"/>
              </a:rPr>
              <a:t>“I did the grass and Jesus alive. I used a toothbrush to make all the planets and I put lots of colours on like all the planets and stars that God made.”</a:t>
            </a:r>
          </a:p>
        </p:txBody>
      </p:sp>
    </p:spTree>
    <p:extLst>
      <p:ext uri="{BB962C8B-B14F-4D97-AF65-F5344CB8AC3E}">
        <p14:creationId xmlns:p14="http://schemas.microsoft.com/office/powerpoint/2010/main" val="673830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EC27B-5F97-4D6C-BEF9-004A5ACEB7D1}"/>
              </a:ext>
            </a:extLst>
          </p:cNvPr>
          <p:cNvSpPr>
            <a:spLocks noGrp="1"/>
          </p:cNvSpPr>
          <p:nvPr>
            <p:ph type="title"/>
          </p:nvPr>
        </p:nvSpPr>
        <p:spPr>
          <a:xfrm rot="19771225">
            <a:off x="-345233" y="1503459"/>
            <a:ext cx="7266992" cy="1325563"/>
          </a:xfrm>
          <a:solidFill>
            <a:srgbClr val="FFC000"/>
          </a:solidFill>
        </p:spPr>
        <p:txBody>
          <a:bodyPr>
            <a:normAutofit/>
          </a:bodyPr>
          <a:lstStyle/>
          <a:p>
            <a:pPr algn="ctr"/>
            <a:r>
              <a:rPr lang="en-GB" sz="4800" b="1" i="1" dirty="0"/>
              <a:t>This RE might seek to be…</a:t>
            </a:r>
          </a:p>
        </p:txBody>
      </p:sp>
      <p:sp>
        <p:nvSpPr>
          <p:cNvPr id="3" name="Content Placeholder 2">
            <a:extLst>
              <a:ext uri="{FF2B5EF4-FFF2-40B4-BE49-F238E27FC236}">
                <a16:creationId xmlns:a16="http://schemas.microsoft.com/office/drawing/2014/main" id="{7F042612-7D2C-4343-8270-E9D5C4968871}"/>
              </a:ext>
            </a:extLst>
          </p:cNvPr>
          <p:cNvSpPr>
            <a:spLocks noGrp="1"/>
          </p:cNvSpPr>
          <p:nvPr>
            <p:ph idx="1"/>
          </p:nvPr>
        </p:nvSpPr>
        <p:spPr>
          <a:xfrm>
            <a:off x="6755830" y="457199"/>
            <a:ext cx="4704184" cy="5579804"/>
          </a:xfrm>
        </p:spPr>
        <p:txBody>
          <a:bodyPr>
            <a:normAutofit fontScale="92500" lnSpcReduction="10000"/>
          </a:bodyPr>
          <a:lstStyle/>
          <a:p>
            <a:r>
              <a:rPr lang="en-GB" sz="4800" b="1" dirty="0">
                <a:ln w="22225">
                  <a:solidFill>
                    <a:schemeClr val="accent2"/>
                  </a:solidFill>
                  <a:prstDash val="solid"/>
                </a:ln>
                <a:solidFill>
                  <a:schemeClr val="accent2">
                    <a:lumMod val="40000"/>
                    <a:lumOff val="60000"/>
                  </a:schemeClr>
                </a:solidFill>
              </a:rPr>
              <a:t>Playful</a:t>
            </a:r>
          </a:p>
          <a:p>
            <a:r>
              <a:rPr lang="en-GB" sz="4800" b="1" dirty="0">
                <a:ln w="22225">
                  <a:solidFill>
                    <a:schemeClr val="accent2"/>
                  </a:solidFill>
                  <a:prstDash val="solid"/>
                </a:ln>
                <a:solidFill>
                  <a:schemeClr val="accent2">
                    <a:lumMod val="40000"/>
                    <a:lumOff val="60000"/>
                  </a:schemeClr>
                </a:solidFill>
              </a:rPr>
              <a:t>Deep</a:t>
            </a:r>
          </a:p>
          <a:p>
            <a:r>
              <a:rPr lang="en-GB" sz="4800" b="1" dirty="0">
                <a:ln w="22225">
                  <a:solidFill>
                    <a:schemeClr val="accent2"/>
                  </a:solidFill>
                  <a:prstDash val="solid"/>
                </a:ln>
                <a:solidFill>
                  <a:schemeClr val="accent2">
                    <a:lumMod val="40000"/>
                    <a:lumOff val="60000"/>
                  </a:schemeClr>
                </a:solidFill>
              </a:rPr>
              <a:t>Story based</a:t>
            </a:r>
          </a:p>
          <a:p>
            <a:r>
              <a:rPr lang="en-GB" sz="4800" b="1" dirty="0">
                <a:ln w="22225">
                  <a:solidFill>
                    <a:schemeClr val="accent2"/>
                  </a:solidFill>
                  <a:prstDash val="solid"/>
                </a:ln>
                <a:solidFill>
                  <a:schemeClr val="accent2">
                    <a:lumMod val="40000"/>
                    <a:lumOff val="60000"/>
                  </a:schemeClr>
                </a:solidFill>
              </a:rPr>
              <a:t>Active</a:t>
            </a:r>
          </a:p>
          <a:p>
            <a:r>
              <a:rPr lang="en-GB" sz="4800" b="1" dirty="0">
                <a:ln w="22225">
                  <a:solidFill>
                    <a:schemeClr val="accent2"/>
                  </a:solidFill>
                  <a:prstDash val="solid"/>
                </a:ln>
                <a:solidFill>
                  <a:schemeClr val="accent2">
                    <a:lumMod val="40000"/>
                    <a:lumOff val="60000"/>
                  </a:schemeClr>
                </a:solidFill>
              </a:rPr>
              <a:t>Child-initiated</a:t>
            </a:r>
          </a:p>
          <a:p>
            <a:r>
              <a:rPr lang="en-GB" sz="4800" b="1" dirty="0">
                <a:ln w="22225">
                  <a:solidFill>
                    <a:schemeClr val="accent2"/>
                  </a:solidFill>
                  <a:prstDash val="solid"/>
                </a:ln>
                <a:solidFill>
                  <a:schemeClr val="accent2">
                    <a:lumMod val="40000"/>
                    <a:lumOff val="60000"/>
                  </a:schemeClr>
                </a:solidFill>
              </a:rPr>
              <a:t>Creative</a:t>
            </a:r>
          </a:p>
          <a:p>
            <a:r>
              <a:rPr lang="en-GB" sz="4800" b="1" dirty="0">
                <a:ln w="22225">
                  <a:solidFill>
                    <a:schemeClr val="accent2"/>
                  </a:solidFill>
                  <a:prstDash val="solid"/>
                </a:ln>
                <a:solidFill>
                  <a:schemeClr val="accent2">
                    <a:lumMod val="40000"/>
                    <a:lumOff val="60000"/>
                  </a:schemeClr>
                </a:solidFill>
              </a:rPr>
              <a:t>Varied</a:t>
            </a:r>
          </a:p>
          <a:p>
            <a:r>
              <a:rPr lang="en-GB" sz="4800" b="1" dirty="0">
                <a:ln w="22225">
                  <a:solidFill>
                    <a:schemeClr val="accent2"/>
                  </a:solidFill>
                  <a:prstDash val="solid"/>
                </a:ln>
                <a:solidFill>
                  <a:schemeClr val="accent2">
                    <a:lumMod val="40000"/>
                    <a:lumOff val="60000"/>
                  </a:schemeClr>
                </a:solidFill>
              </a:rPr>
              <a:t>Thoughtful</a:t>
            </a:r>
          </a:p>
        </p:txBody>
      </p:sp>
    </p:spTree>
    <p:extLst>
      <p:ext uri="{BB962C8B-B14F-4D97-AF65-F5344CB8AC3E}">
        <p14:creationId xmlns:p14="http://schemas.microsoft.com/office/powerpoint/2010/main" val="10225498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D0E8D-EA2D-48E7-9A21-D5FE77523B11}"/>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7ADB3556-6B96-4E09-A629-B470B2C45E70}"/>
              </a:ext>
            </a:extLst>
          </p:cNvPr>
          <p:cNvPicPr>
            <a:picLocks noGrp="1" noChangeAspect="1"/>
          </p:cNvPicPr>
          <p:nvPr>
            <p:ph idx="1"/>
          </p:nvPr>
        </p:nvPicPr>
        <p:blipFill>
          <a:blip r:embed="rId2"/>
          <a:stretch>
            <a:fillRect/>
          </a:stretch>
        </p:blipFill>
        <p:spPr>
          <a:xfrm rot="5400000">
            <a:off x="6111038" y="1290318"/>
            <a:ext cx="6167956" cy="4317569"/>
          </a:xfrm>
          <a:prstGeom prst="rect">
            <a:avLst/>
          </a:prstGeom>
        </p:spPr>
      </p:pic>
      <p:sp>
        <p:nvSpPr>
          <p:cNvPr id="6" name="TextBox 5">
            <a:extLst>
              <a:ext uri="{FF2B5EF4-FFF2-40B4-BE49-F238E27FC236}">
                <a16:creationId xmlns:a16="http://schemas.microsoft.com/office/drawing/2014/main" id="{51D1266D-B329-4D9F-8708-FC14B47A46D4}"/>
              </a:ext>
            </a:extLst>
          </p:cNvPr>
          <p:cNvSpPr txBox="1"/>
          <p:nvPr/>
        </p:nvSpPr>
        <p:spPr>
          <a:xfrm>
            <a:off x="3187484" y="1816652"/>
            <a:ext cx="2616631" cy="2862322"/>
          </a:xfrm>
          <a:prstGeom prst="rect">
            <a:avLst/>
          </a:prstGeom>
          <a:noFill/>
        </p:spPr>
        <p:txBody>
          <a:bodyPr wrap="square">
            <a:spAutoFit/>
          </a:bodyPr>
          <a:lstStyle/>
          <a:p>
            <a:pPr algn="l" fontAlgn="base"/>
            <a:r>
              <a:rPr lang="en-GB" b="1" i="0" dirty="0">
                <a:solidFill>
                  <a:srgbClr val="4D4D4D"/>
                </a:solidFill>
                <a:effectLst/>
                <a:latin typeface="proxima-nova"/>
              </a:rPr>
              <a:t>Easter and Jesus</a:t>
            </a:r>
            <a:br>
              <a:rPr lang="en-GB" b="0" i="0" dirty="0">
                <a:solidFill>
                  <a:srgbClr val="4D4D4D"/>
                </a:solidFill>
                <a:effectLst/>
                <a:latin typeface="proxima-nova"/>
              </a:rPr>
            </a:br>
            <a:r>
              <a:rPr lang="en-GB" b="0" i="0" dirty="0">
                <a:solidFill>
                  <a:srgbClr val="4D4D4D"/>
                </a:solidFill>
                <a:effectLst/>
                <a:latin typeface="proxima-nova"/>
              </a:rPr>
              <a:t>Libby, Yorkshire</a:t>
            </a:r>
            <a:br>
              <a:rPr lang="en-GB" b="0" i="0" dirty="0">
                <a:solidFill>
                  <a:srgbClr val="4D4D4D"/>
                </a:solidFill>
                <a:effectLst/>
                <a:latin typeface="proxima-nova"/>
              </a:rPr>
            </a:br>
            <a:r>
              <a:rPr lang="en-GB" b="0" i="0" dirty="0">
                <a:solidFill>
                  <a:srgbClr val="4D4D4D"/>
                </a:solidFill>
                <a:effectLst/>
                <a:latin typeface="proxima-nova"/>
              </a:rPr>
              <a:t>Age 5</a:t>
            </a:r>
          </a:p>
          <a:p>
            <a:pPr algn="l" fontAlgn="base"/>
            <a:br>
              <a:rPr lang="en-GB" b="0" i="0" dirty="0">
                <a:solidFill>
                  <a:srgbClr val="4D4D4D"/>
                </a:solidFill>
                <a:effectLst/>
                <a:latin typeface="proxima-nova"/>
              </a:rPr>
            </a:br>
            <a:r>
              <a:rPr lang="en-GB" b="0" i="0" dirty="0">
                <a:solidFill>
                  <a:srgbClr val="4D4D4D"/>
                </a:solidFill>
                <a:effectLst/>
                <a:latin typeface="proxima-nova"/>
              </a:rPr>
              <a:t>“Easter is the time when baby animals are born. There are big celebrations about Jesus. He was crucified on a cross and he came back to life!”</a:t>
            </a:r>
          </a:p>
        </p:txBody>
      </p:sp>
    </p:spTree>
    <p:extLst>
      <p:ext uri="{BB962C8B-B14F-4D97-AF65-F5344CB8AC3E}">
        <p14:creationId xmlns:p14="http://schemas.microsoft.com/office/powerpoint/2010/main" val="33695469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E69278-AD3B-4425-9E63-7A9F9F1AC4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4426094" y="-1150140"/>
            <a:ext cx="6063070" cy="8573866"/>
          </a:xfrm>
          <a:prstGeom prst="rect">
            <a:avLst/>
          </a:prstGeom>
        </p:spPr>
      </p:pic>
      <p:sp>
        <p:nvSpPr>
          <p:cNvPr id="4" name="TextBox 3">
            <a:extLst>
              <a:ext uri="{FF2B5EF4-FFF2-40B4-BE49-F238E27FC236}">
                <a16:creationId xmlns:a16="http://schemas.microsoft.com/office/drawing/2014/main" id="{47C8A86B-A15A-446D-9134-5A4AF5455DFA}"/>
              </a:ext>
            </a:extLst>
          </p:cNvPr>
          <p:cNvSpPr txBox="1"/>
          <p:nvPr/>
        </p:nvSpPr>
        <p:spPr>
          <a:xfrm>
            <a:off x="447437" y="2209888"/>
            <a:ext cx="2476737" cy="2308324"/>
          </a:xfrm>
          <a:prstGeom prst="rect">
            <a:avLst/>
          </a:prstGeom>
          <a:noFill/>
        </p:spPr>
        <p:txBody>
          <a:bodyPr wrap="square">
            <a:spAutoFit/>
          </a:bodyPr>
          <a:lstStyle/>
          <a:p>
            <a:pPr algn="l" fontAlgn="base"/>
            <a:r>
              <a:rPr lang="en-GB" b="0" i="0" dirty="0">
                <a:solidFill>
                  <a:srgbClr val="4D4D4D"/>
                </a:solidFill>
                <a:effectLst/>
                <a:latin typeface="proxima-nova"/>
              </a:rPr>
              <a:t>Laura (4)</a:t>
            </a:r>
          </a:p>
          <a:p>
            <a:pPr algn="l" fontAlgn="base"/>
            <a:r>
              <a:rPr lang="en-GB" b="0" i="0" dirty="0">
                <a:solidFill>
                  <a:srgbClr val="4D4D4D"/>
                </a:solidFill>
                <a:effectLst/>
                <a:latin typeface="proxima-nova"/>
              </a:rPr>
              <a:t>Balderstone St Leonard’s School</a:t>
            </a:r>
          </a:p>
          <a:p>
            <a:pPr algn="l" fontAlgn="base"/>
            <a:r>
              <a:rPr lang="en-GB" b="1" i="0" dirty="0">
                <a:solidFill>
                  <a:srgbClr val="4D4D4D"/>
                </a:solidFill>
                <a:effectLst/>
                <a:latin typeface="proxima-nova"/>
              </a:rPr>
              <a:t>Beautiful garden</a:t>
            </a:r>
            <a:endParaRPr lang="en-GB" b="0" i="0" dirty="0">
              <a:solidFill>
                <a:srgbClr val="4D4D4D"/>
              </a:solidFill>
              <a:effectLst/>
              <a:latin typeface="proxima-nova"/>
            </a:endParaRPr>
          </a:p>
          <a:p>
            <a:pPr algn="l" fontAlgn="base"/>
            <a:r>
              <a:rPr lang="en-GB" b="0" i="0" dirty="0">
                <a:solidFill>
                  <a:srgbClr val="4D4D4D"/>
                </a:solidFill>
                <a:effectLst/>
                <a:latin typeface="proxima-nova"/>
              </a:rPr>
              <a:t>My holy space is in a beautiful garden. There is a rainbow in the garden</a:t>
            </a:r>
          </a:p>
        </p:txBody>
      </p:sp>
    </p:spTree>
    <p:extLst>
      <p:ext uri="{BB962C8B-B14F-4D97-AF65-F5344CB8AC3E}">
        <p14:creationId xmlns:p14="http://schemas.microsoft.com/office/powerpoint/2010/main" val="4035808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DE10-0080-43A9-9492-F30ABB5B1355}"/>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4E6EBB3B-F9F8-4AD3-A502-4BA49540261B}"/>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1738" y="523766"/>
            <a:ext cx="7071587" cy="5183521"/>
          </a:xfrm>
          <a:prstGeom prst="rect">
            <a:avLst/>
          </a:prstGeom>
        </p:spPr>
      </p:pic>
      <p:sp>
        <p:nvSpPr>
          <p:cNvPr id="14" name="TextBox 13">
            <a:extLst>
              <a:ext uri="{FF2B5EF4-FFF2-40B4-BE49-F238E27FC236}">
                <a16:creationId xmlns:a16="http://schemas.microsoft.com/office/drawing/2014/main" id="{D3FF0402-917D-4E9B-B87A-463BE628F6B6}"/>
              </a:ext>
            </a:extLst>
          </p:cNvPr>
          <p:cNvSpPr txBox="1"/>
          <p:nvPr/>
        </p:nvSpPr>
        <p:spPr>
          <a:xfrm>
            <a:off x="7718156" y="1690688"/>
            <a:ext cx="3800474" cy="2862322"/>
          </a:xfrm>
          <a:prstGeom prst="rect">
            <a:avLst/>
          </a:prstGeom>
          <a:noFill/>
        </p:spPr>
        <p:txBody>
          <a:bodyPr wrap="square">
            <a:spAutoFit/>
          </a:bodyPr>
          <a:lstStyle/>
          <a:p>
            <a:pPr algn="l" fontAlgn="base"/>
            <a:r>
              <a:rPr lang="en-GB" b="1" i="0" dirty="0">
                <a:solidFill>
                  <a:srgbClr val="4D4D4D"/>
                </a:solidFill>
                <a:effectLst/>
                <a:latin typeface="proxima-nova"/>
              </a:rPr>
              <a:t>Oliver</a:t>
            </a:r>
            <a:r>
              <a:rPr lang="en-GB" dirty="0">
                <a:solidFill>
                  <a:srgbClr val="4D4D4D"/>
                </a:solidFill>
                <a:latin typeface="proxima-nova"/>
              </a:rPr>
              <a:t>, </a:t>
            </a:r>
            <a:r>
              <a:rPr lang="en-GB" b="1" i="0" dirty="0">
                <a:solidFill>
                  <a:srgbClr val="4D4D4D"/>
                </a:solidFill>
                <a:effectLst/>
                <a:latin typeface="proxima-nova"/>
              </a:rPr>
              <a:t>5</a:t>
            </a:r>
            <a:endParaRPr lang="en-GB" b="0" i="0" dirty="0">
              <a:solidFill>
                <a:srgbClr val="4D4D4D"/>
              </a:solidFill>
              <a:effectLst/>
              <a:latin typeface="proxima-nova"/>
            </a:endParaRPr>
          </a:p>
          <a:p>
            <a:pPr algn="l" fontAlgn="base"/>
            <a:r>
              <a:rPr lang="en-GB" b="1" i="0" dirty="0">
                <a:solidFill>
                  <a:srgbClr val="4D4D4D"/>
                </a:solidFill>
                <a:effectLst/>
                <a:latin typeface="proxima-nova"/>
              </a:rPr>
              <a:t>St. John the Evangelist Church School</a:t>
            </a:r>
            <a:endParaRPr lang="en-GB" b="0" i="0" dirty="0">
              <a:solidFill>
                <a:srgbClr val="4D4D4D"/>
              </a:solidFill>
              <a:effectLst/>
              <a:latin typeface="proxima-nova"/>
            </a:endParaRPr>
          </a:p>
          <a:p>
            <a:pPr algn="l" fontAlgn="base"/>
            <a:r>
              <a:rPr lang="en-GB" b="1" i="0" dirty="0">
                <a:solidFill>
                  <a:srgbClr val="4D4D4D"/>
                </a:solidFill>
                <a:effectLst/>
                <a:latin typeface="proxima-nova"/>
              </a:rPr>
              <a:t>Planet Earth</a:t>
            </a:r>
            <a:endParaRPr lang="en-GB" b="0" i="0" dirty="0">
              <a:solidFill>
                <a:srgbClr val="4D4D4D"/>
              </a:solidFill>
              <a:effectLst/>
              <a:latin typeface="proxima-nova"/>
            </a:endParaRPr>
          </a:p>
          <a:p>
            <a:pPr algn="l" fontAlgn="base"/>
            <a:r>
              <a:rPr lang="en-GB" b="0" i="0" dirty="0">
                <a:solidFill>
                  <a:srgbClr val="4D4D4D"/>
                </a:solidFill>
                <a:effectLst/>
                <a:latin typeface="proxima-nova"/>
              </a:rPr>
              <a:t>The title of my picture is called ‘Planet Earth’ because we know about God on earth. Jesus died on the cross and God is in heaven and the clouds – and there are lots of people in heaven. My Granny is meeting God and I will be able to meet her one day.</a:t>
            </a:r>
          </a:p>
        </p:txBody>
      </p:sp>
    </p:spTree>
    <p:extLst>
      <p:ext uri="{BB962C8B-B14F-4D97-AF65-F5344CB8AC3E}">
        <p14:creationId xmlns:p14="http://schemas.microsoft.com/office/powerpoint/2010/main" val="22556313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6004908" y="925065"/>
            <a:ext cx="6621080" cy="5002776"/>
          </a:xfrm>
          <a:prstGeom prst="rect">
            <a:avLst/>
          </a:prstGeom>
        </p:spPr>
      </p:pic>
      <p:pic>
        <p:nvPicPr>
          <p:cNvPr id="3" name="Picture 2"/>
          <p:cNvPicPr>
            <a:picLocks noChangeAspect="1"/>
          </p:cNvPicPr>
          <p:nvPr/>
        </p:nvPicPr>
        <p:blipFill>
          <a:blip r:embed="rId3"/>
          <a:stretch>
            <a:fillRect/>
          </a:stretch>
        </p:blipFill>
        <p:spPr>
          <a:xfrm>
            <a:off x="1015821" y="654678"/>
            <a:ext cx="4648200" cy="5543550"/>
          </a:xfrm>
          <a:prstGeom prst="rect">
            <a:avLst/>
          </a:prstGeom>
        </p:spPr>
      </p:pic>
    </p:spTree>
    <p:extLst>
      <p:ext uri="{BB962C8B-B14F-4D97-AF65-F5344CB8AC3E}">
        <p14:creationId xmlns:p14="http://schemas.microsoft.com/office/powerpoint/2010/main" val="41432511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6434-8B08-4324-9954-F5685508073A}"/>
              </a:ext>
            </a:extLst>
          </p:cNvPr>
          <p:cNvSpPr>
            <a:spLocks noGrp="1"/>
          </p:cNvSpPr>
          <p:nvPr>
            <p:ph type="title"/>
          </p:nvPr>
        </p:nvSpPr>
        <p:spPr/>
        <p:txBody>
          <a:bodyPr>
            <a:normAutofit/>
          </a:bodyPr>
          <a:lstStyle/>
          <a:p>
            <a:r>
              <a:rPr lang="en-GB" sz="3200" b="1" dirty="0">
                <a:solidFill>
                  <a:schemeClr val="accent5">
                    <a:lumMod val="75000"/>
                  </a:schemeClr>
                </a:solidFill>
                <a:latin typeface="Aharoni" panose="02010803020104030203" pitchFamily="2" charset="-79"/>
                <a:cs typeface="Aharoni" panose="02010803020104030203" pitchFamily="2" charset="-79"/>
              </a:rPr>
              <a:t>Can you make a picture about worshipping God?</a:t>
            </a:r>
          </a:p>
        </p:txBody>
      </p:sp>
      <p:sp>
        <p:nvSpPr>
          <p:cNvPr id="3" name="Content Placeholder 2">
            <a:extLst>
              <a:ext uri="{FF2B5EF4-FFF2-40B4-BE49-F238E27FC236}">
                <a16:creationId xmlns:a16="http://schemas.microsoft.com/office/drawing/2014/main" id="{DB6E82DE-AD30-4B4B-8CF0-20BCC41804A7}"/>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7608403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striped, candelabrum&#10;&#10;Description automatically generated">
            <a:extLst>
              <a:ext uri="{FF2B5EF4-FFF2-40B4-BE49-F238E27FC236}">
                <a16:creationId xmlns:a16="http://schemas.microsoft.com/office/drawing/2014/main" id="{268BD0F0-8CC1-4CB3-B6CC-E7774472578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327" r="-2" b="21369"/>
          <a:stretch/>
        </p:blipFill>
        <p:spPr>
          <a:xfrm>
            <a:off x="2619448"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88229706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60649"/>
            <a:ext cx="7772400" cy="3339802"/>
          </a:xfrm>
        </p:spPr>
        <p:txBody>
          <a:bodyPr>
            <a:normAutofit/>
          </a:bodyPr>
          <a:lstStyle/>
          <a:p>
            <a:r>
              <a:rPr lang="en-GB" sz="5400" b="1" dirty="0">
                <a:solidFill>
                  <a:schemeClr val="tx2"/>
                </a:solidFill>
              </a:rPr>
              <a:t>Cutaway pictures</a:t>
            </a:r>
            <a:br>
              <a:rPr lang="en-GB" sz="5400" b="1" dirty="0">
                <a:solidFill>
                  <a:schemeClr val="tx2"/>
                </a:solidFill>
              </a:rPr>
            </a:br>
            <a:r>
              <a:rPr lang="en-GB" sz="5400" b="1" dirty="0">
                <a:solidFill>
                  <a:schemeClr val="tx2"/>
                </a:solidFill>
              </a:rPr>
              <a:t>Enquiry learning with visual resources</a:t>
            </a:r>
          </a:p>
        </p:txBody>
      </p:sp>
      <p:sp>
        <p:nvSpPr>
          <p:cNvPr id="3" name="Subtitle 2"/>
          <p:cNvSpPr>
            <a:spLocks noGrp="1"/>
          </p:cNvSpPr>
          <p:nvPr>
            <p:ph type="subTitle" idx="1"/>
          </p:nvPr>
        </p:nvSpPr>
        <p:spPr/>
        <p:txBody>
          <a:bodyPr>
            <a:normAutofit fontScale="92500" lnSpcReduction="20000"/>
          </a:bodyPr>
          <a:lstStyle/>
          <a:p>
            <a:r>
              <a:rPr lang="en-GB" b="1" dirty="0">
                <a:solidFill>
                  <a:schemeClr val="accent6">
                    <a:lumMod val="75000"/>
                  </a:schemeClr>
                </a:solidFill>
              </a:rPr>
              <a:t>Thanks to Sophie Hartley, for the rather good cutaways – available as digital and picture cards, ‘What Happens In…?’ </a:t>
            </a:r>
          </a:p>
          <a:p>
            <a:r>
              <a:rPr lang="en-GB" b="1" dirty="0">
                <a:solidFill>
                  <a:schemeClr val="accent6">
                    <a:lumMod val="75000"/>
                  </a:schemeClr>
                </a:solidFill>
              </a:rPr>
              <a:t>20% off £27.50 = £22 from RE Today </a:t>
            </a:r>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1524000" y="116632"/>
            <a:ext cx="9252520" cy="67413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sz="3600" b="1" dirty="0">
                <a:solidFill>
                  <a:srgbClr val="C00000"/>
                </a:solidFill>
              </a:rPr>
              <a:t>What could you do with this?</a:t>
            </a:r>
          </a:p>
        </p:txBody>
      </p:sp>
      <p:sp>
        <p:nvSpPr>
          <p:cNvPr id="3" name="Content Placeholder 2"/>
          <p:cNvSpPr>
            <a:spLocks noGrp="1"/>
          </p:cNvSpPr>
          <p:nvPr>
            <p:ph sz="half" idx="1"/>
          </p:nvPr>
        </p:nvSpPr>
        <p:spPr/>
        <p:txBody>
          <a:bodyPr>
            <a:normAutofit/>
          </a:bodyPr>
          <a:lstStyle/>
          <a:p>
            <a:r>
              <a:rPr lang="en-GB" sz="2200" b="1" dirty="0">
                <a:solidFill>
                  <a:srgbClr val="002060"/>
                </a:solidFill>
              </a:rPr>
              <a:t>Count the people (etc)</a:t>
            </a:r>
          </a:p>
          <a:p>
            <a:r>
              <a:rPr lang="en-GB" sz="2200" b="1" dirty="0">
                <a:solidFill>
                  <a:srgbClr val="002060"/>
                </a:solidFill>
              </a:rPr>
              <a:t>Point out:</a:t>
            </a:r>
          </a:p>
          <a:p>
            <a:r>
              <a:rPr lang="en-GB" sz="2200" b="1" dirty="0">
                <a:solidFill>
                  <a:srgbClr val="002060"/>
                </a:solidFill>
              </a:rPr>
              <a:t>Can you see a lamp / scroll / six-point star / reading desk?</a:t>
            </a:r>
          </a:p>
          <a:p>
            <a:r>
              <a:rPr lang="en-GB" sz="2200" b="1" dirty="0">
                <a:solidFill>
                  <a:srgbClr val="002060"/>
                </a:solidFill>
              </a:rPr>
              <a:t>Who is oldest / youngest / proud / praying / thinking / peaceful / happy / friendly / kind? Use the strategy called ‘picture from memory’</a:t>
            </a:r>
          </a:p>
          <a:p>
            <a:endParaRPr lang="en-GB" sz="2200" b="1" dirty="0">
              <a:solidFill>
                <a:srgbClr val="002060"/>
              </a:solidFill>
            </a:endParaRPr>
          </a:p>
        </p:txBody>
      </p:sp>
      <p:sp>
        <p:nvSpPr>
          <p:cNvPr id="4" name="Content Placeholder 3"/>
          <p:cNvSpPr>
            <a:spLocks noGrp="1"/>
          </p:cNvSpPr>
          <p:nvPr>
            <p:ph sz="half" idx="2"/>
          </p:nvPr>
        </p:nvSpPr>
        <p:spPr/>
        <p:txBody>
          <a:bodyPr>
            <a:normAutofit/>
          </a:bodyPr>
          <a:lstStyle/>
          <a:p>
            <a:r>
              <a:rPr lang="en-GB" sz="2400" b="1" dirty="0">
                <a:solidFill>
                  <a:srgbClr val="002060"/>
                </a:solidFill>
              </a:rPr>
              <a:t>Religions are many – even if God is one</a:t>
            </a:r>
          </a:p>
          <a:p>
            <a:r>
              <a:rPr lang="en-GB" sz="2400" b="1" dirty="0">
                <a:solidFill>
                  <a:srgbClr val="002060"/>
                </a:solidFill>
              </a:rPr>
              <a:t>Jesus was Jewish. Our faith, the Christian faith, came from his Jewish faith</a:t>
            </a:r>
          </a:p>
          <a:p>
            <a:r>
              <a:rPr lang="en-GB" sz="2400" b="1" dirty="0">
                <a:solidFill>
                  <a:srgbClr val="002060"/>
                </a:solidFill>
              </a:rPr>
              <a:t>‘The church rejects nothing which is good and true in other religions’ </a:t>
            </a:r>
          </a:p>
          <a:p>
            <a:r>
              <a:rPr lang="en-GB" sz="2400" b="1" dirty="0">
                <a:solidFill>
                  <a:srgbClr val="002060"/>
                </a:solidFill>
              </a:rPr>
              <a:t>What are the people thinking?</a:t>
            </a:r>
          </a:p>
          <a:p>
            <a:endParaRPr lang="en-GB" sz="2400" b="1" dirty="0">
              <a:solidFill>
                <a:srgbClr val="C00000"/>
              </a:solidFill>
            </a:endParaRPr>
          </a:p>
        </p:txBody>
      </p:sp>
    </p:spTree>
    <p:extLst>
      <p:ext uri="{BB962C8B-B14F-4D97-AF65-F5344CB8AC3E}">
        <p14:creationId xmlns:p14="http://schemas.microsoft.com/office/powerpoint/2010/main" val="97686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20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20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fade">
                                      <p:cBhvr>
                                        <p:cTn id="37"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16200000">
            <a:off x="2090074" y="-216018"/>
            <a:ext cx="8299885" cy="11535297"/>
          </a:xfrm>
          <a:prstGeom prst="rect">
            <a:avLst/>
          </a:prstGeom>
        </p:spPr>
      </p:pic>
      <p:sp>
        <p:nvSpPr>
          <p:cNvPr id="2" name="Cloud Callout 1"/>
          <p:cNvSpPr/>
          <p:nvPr/>
        </p:nvSpPr>
        <p:spPr>
          <a:xfrm>
            <a:off x="7500156" y="-511470"/>
            <a:ext cx="3312368" cy="3580429"/>
          </a:xfrm>
          <a:prstGeom prst="cloudCallout">
            <a:avLst>
              <a:gd name="adj1" fmla="val 7539"/>
              <a:gd name="adj2" fmla="val 7596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rPr>
              <a:t>I like being a Rabbi. I can help the young people to learn about God</a:t>
            </a:r>
          </a:p>
        </p:txBody>
      </p:sp>
      <p:sp>
        <p:nvSpPr>
          <p:cNvPr id="4" name="Cloud Callout 3"/>
          <p:cNvSpPr/>
          <p:nvPr/>
        </p:nvSpPr>
        <p:spPr>
          <a:xfrm>
            <a:off x="1524000" y="-747464"/>
            <a:ext cx="6372200" cy="2848254"/>
          </a:xfrm>
          <a:prstGeom prst="cloudCallout">
            <a:avLst>
              <a:gd name="adj1" fmla="val 25929"/>
              <a:gd name="adj2" fmla="val 6046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accent6">
                  <a:lumMod val="75000"/>
                </a:schemeClr>
              </a:solidFill>
            </a:endParaRPr>
          </a:p>
          <a:p>
            <a:pPr algn="ctr"/>
            <a:r>
              <a:rPr lang="en-GB" sz="2400" b="1" dirty="0">
                <a:solidFill>
                  <a:schemeClr val="accent6">
                    <a:lumMod val="75000"/>
                  </a:schemeClr>
                </a:solidFill>
              </a:rPr>
              <a:t>That is my big brother, learning to read out the Jewish holy scroll.</a:t>
            </a:r>
          </a:p>
        </p:txBody>
      </p:sp>
      <p:sp>
        <p:nvSpPr>
          <p:cNvPr id="5" name="Cloud Callout 4"/>
          <p:cNvSpPr/>
          <p:nvPr/>
        </p:nvSpPr>
        <p:spPr>
          <a:xfrm>
            <a:off x="1524000" y="2100790"/>
            <a:ext cx="3851920" cy="3848490"/>
          </a:xfrm>
          <a:prstGeom prst="cloudCallout">
            <a:avLst>
              <a:gd name="adj1" fmla="val 75390"/>
              <a:gd name="adj2" fmla="val 614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6">
                    <a:lumMod val="75000"/>
                  </a:schemeClr>
                </a:solidFill>
              </a:rPr>
              <a:t>I am very proud that my boy is growing up in the Jewish faith</a:t>
            </a:r>
          </a:p>
        </p:txBody>
      </p:sp>
    </p:spTree>
    <p:extLst>
      <p:ext uri="{BB962C8B-B14F-4D97-AF65-F5344CB8AC3E}">
        <p14:creationId xmlns:p14="http://schemas.microsoft.com/office/powerpoint/2010/main" val="330684975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fade">
                                      <p:cBhvr>
                                        <p:cTn id="3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B7DB4F1-79ED-4F12-B451-C11035D08076}"/>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876550" y="365124"/>
            <a:ext cx="8477250" cy="58504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F2F372D-93CB-4C32-948F-DC6E808F1194}"/>
              </a:ext>
            </a:extLst>
          </p:cNvPr>
          <p:cNvSpPr txBox="1"/>
          <p:nvPr/>
        </p:nvSpPr>
        <p:spPr>
          <a:xfrm>
            <a:off x="271220" y="365124"/>
            <a:ext cx="2407047" cy="5355312"/>
          </a:xfrm>
          <a:prstGeom prst="rect">
            <a:avLst/>
          </a:prstGeom>
          <a:noFill/>
        </p:spPr>
        <p:txBody>
          <a:bodyPr wrap="square">
            <a:spAutoFit/>
          </a:bodyPr>
          <a:lstStyle/>
          <a:p>
            <a:pPr algn="l" fontAlgn="base"/>
            <a:r>
              <a:rPr lang="en-GB" b="1" i="0" dirty="0">
                <a:solidFill>
                  <a:srgbClr val="4D4D4D"/>
                </a:solidFill>
                <a:effectLst/>
                <a:latin typeface="proxima-nova"/>
              </a:rPr>
              <a:t>Nursery Class</a:t>
            </a:r>
            <a:endParaRPr lang="en-GB" b="0" i="0" dirty="0">
              <a:solidFill>
                <a:srgbClr val="4D4D4D"/>
              </a:solidFill>
              <a:effectLst/>
              <a:latin typeface="proxima-nova"/>
            </a:endParaRPr>
          </a:p>
          <a:p>
            <a:pPr algn="l" fontAlgn="base"/>
            <a:r>
              <a:rPr lang="en-GB" b="1" i="0" dirty="0">
                <a:solidFill>
                  <a:srgbClr val="4D4D4D"/>
                </a:solidFill>
                <a:effectLst/>
                <a:latin typeface="proxima-nova"/>
              </a:rPr>
              <a:t>3-4</a:t>
            </a:r>
            <a:endParaRPr lang="en-GB" b="0" i="0" dirty="0">
              <a:solidFill>
                <a:srgbClr val="4D4D4D"/>
              </a:solidFill>
              <a:effectLst/>
              <a:latin typeface="proxima-nova"/>
            </a:endParaRPr>
          </a:p>
          <a:p>
            <a:pPr algn="l" fontAlgn="base"/>
            <a:r>
              <a:rPr lang="en-GB" b="1" i="0" dirty="0">
                <a:solidFill>
                  <a:srgbClr val="4D4D4D"/>
                </a:solidFill>
                <a:effectLst/>
                <a:latin typeface="proxima-nova"/>
              </a:rPr>
              <a:t>Underhill School</a:t>
            </a:r>
            <a:endParaRPr lang="en-GB" b="0" i="0" dirty="0">
              <a:solidFill>
                <a:srgbClr val="4D4D4D"/>
              </a:solidFill>
              <a:effectLst/>
              <a:latin typeface="proxima-nova"/>
            </a:endParaRPr>
          </a:p>
          <a:p>
            <a:pPr algn="l" fontAlgn="base"/>
            <a:r>
              <a:rPr lang="en-GB" b="1" i="0" dirty="0">
                <a:solidFill>
                  <a:srgbClr val="4D4D4D"/>
                </a:solidFill>
                <a:effectLst/>
                <a:latin typeface="proxima-nova"/>
              </a:rPr>
              <a:t>United earth, children of one world.</a:t>
            </a:r>
            <a:endParaRPr lang="en-GB" b="0" i="0" dirty="0">
              <a:solidFill>
                <a:srgbClr val="4D4D4D"/>
              </a:solidFill>
              <a:effectLst/>
              <a:latin typeface="proxima-nova"/>
            </a:endParaRPr>
          </a:p>
          <a:p>
            <a:pPr algn="l" fontAlgn="base"/>
            <a:r>
              <a:rPr lang="en-GB" b="0" i="0" dirty="0">
                <a:solidFill>
                  <a:srgbClr val="4D4D4D"/>
                </a:solidFill>
                <a:effectLst/>
                <a:latin typeface="proxima-nova"/>
              </a:rPr>
              <a:t>“Our class have joined together to create the Earth, which unites as one! The waters may divide us but we come together with love. Our kind and caring characters help us play in harmony. We may all be unique in our own special way but we create this class filled with joy and happiness!”</a:t>
            </a:r>
          </a:p>
        </p:txBody>
      </p:sp>
    </p:spTree>
    <p:extLst>
      <p:ext uri="{BB962C8B-B14F-4D97-AF65-F5344CB8AC3E}">
        <p14:creationId xmlns:p14="http://schemas.microsoft.com/office/powerpoint/2010/main" val="12496744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5481" y="0"/>
            <a:ext cx="10303485" cy="6858000"/>
          </a:xfrm>
          <a:prstGeom prst="rect">
            <a:avLst/>
          </a:prstGeom>
        </p:spPr>
      </p:pic>
      <p:sp>
        <p:nvSpPr>
          <p:cNvPr id="6" name="TextBox 5"/>
          <p:cNvSpPr txBox="1"/>
          <p:nvPr/>
        </p:nvSpPr>
        <p:spPr>
          <a:xfrm>
            <a:off x="7536160" y="3212976"/>
            <a:ext cx="2952328" cy="2862322"/>
          </a:xfrm>
          <a:prstGeom prst="rect">
            <a:avLst/>
          </a:prstGeom>
          <a:solidFill>
            <a:schemeClr val="accent1">
              <a:lumMod val="20000"/>
              <a:lumOff val="80000"/>
            </a:schemeClr>
          </a:solidFill>
        </p:spPr>
        <p:txBody>
          <a:bodyPr wrap="square" rtlCol="0">
            <a:spAutoFit/>
          </a:bodyPr>
          <a:lstStyle/>
          <a:p>
            <a:r>
              <a:rPr lang="en-GB" sz="2000" dirty="0">
                <a:solidFill>
                  <a:srgbClr val="0070C0"/>
                </a:solidFill>
              </a:rPr>
              <a:t>Hallsville School in Newham used similar ideas with the Reception class, creating a church in their classroom for children to play inside. </a:t>
            </a:r>
          </a:p>
          <a:p>
            <a:endParaRPr lang="en-GB" sz="2000" dirty="0">
              <a:solidFill>
                <a:srgbClr val="0070C0"/>
              </a:solidFill>
            </a:endParaRPr>
          </a:p>
          <a:p>
            <a:r>
              <a:rPr lang="en-GB" sz="2000" dirty="0">
                <a:solidFill>
                  <a:srgbClr val="0070C0"/>
                </a:solidFill>
              </a:rPr>
              <a:t>What do you think the inside looks like?</a:t>
            </a:r>
          </a:p>
        </p:txBody>
      </p:sp>
    </p:spTree>
    <p:extLst>
      <p:ext uri="{BB962C8B-B14F-4D97-AF65-F5344CB8AC3E}">
        <p14:creationId xmlns:p14="http://schemas.microsoft.com/office/powerpoint/2010/main" val="316869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5" descr="Hallsvil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030947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029058" y="592494"/>
            <a:ext cx="2952328" cy="5324535"/>
          </a:xfrm>
          <a:prstGeom prst="rect">
            <a:avLst/>
          </a:prstGeom>
          <a:solidFill>
            <a:schemeClr val="accent1">
              <a:lumMod val="20000"/>
              <a:lumOff val="80000"/>
            </a:schemeClr>
          </a:solidFill>
        </p:spPr>
        <p:txBody>
          <a:bodyPr wrap="square" rtlCol="0">
            <a:spAutoFit/>
          </a:bodyPr>
          <a:lstStyle/>
          <a:p>
            <a:r>
              <a:rPr lang="en-GB" sz="2000" dirty="0">
                <a:solidFill>
                  <a:srgbClr val="0070C0"/>
                </a:solidFill>
              </a:rPr>
              <a:t>Lots of work for the TA here, but lots of experiential and fun learning for the 4-5 year olds.</a:t>
            </a:r>
          </a:p>
          <a:p>
            <a:r>
              <a:rPr lang="en-GB" sz="2000" dirty="0">
                <a:solidFill>
                  <a:srgbClr val="0070C0"/>
                </a:solidFill>
              </a:rPr>
              <a:t>Children made the stained glass with sharpies. Photos from their trip to the church on the end wall. Many children tried a ‘play pray’. Have an artefacts table outside the church – they can arrange things inside/</a:t>
            </a:r>
          </a:p>
          <a:p>
            <a:endParaRPr lang="en-GB" sz="2000" dirty="0">
              <a:solidFill>
                <a:srgbClr val="0070C0"/>
              </a:solidFill>
            </a:endParaRPr>
          </a:p>
          <a:p>
            <a:r>
              <a:rPr lang="en-GB" sz="2000" dirty="0">
                <a:solidFill>
                  <a:srgbClr val="0070C0"/>
                </a:solidFill>
              </a:rPr>
              <a:t>What if you adapted the ideas for older pupils?</a:t>
            </a:r>
          </a:p>
        </p:txBody>
      </p:sp>
    </p:spTree>
    <p:extLst>
      <p:ext uri="{BB962C8B-B14F-4D97-AF65-F5344CB8AC3E}">
        <p14:creationId xmlns:p14="http://schemas.microsoft.com/office/powerpoint/2010/main" val="323416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8008" y="274638"/>
            <a:ext cx="4042792" cy="6394722"/>
          </a:xfrm>
        </p:spPr>
        <p:txBody>
          <a:bodyPr>
            <a:normAutofit/>
          </a:bodyPr>
          <a:lstStyle/>
          <a:p>
            <a:pPr algn="l"/>
            <a:r>
              <a:rPr lang="en-GB" sz="2800" dirty="0"/>
              <a:t>Children from the Reception class at Scott </a:t>
            </a:r>
            <a:r>
              <a:rPr lang="en-GB" sz="2800" dirty="0" err="1"/>
              <a:t>Wilkie</a:t>
            </a:r>
            <a:r>
              <a:rPr lang="en-GB" sz="2800" dirty="0"/>
              <a:t> Primary School in Newham visited a church, where they had some music lessons and did some singing. They made a small scale version of the church back at school for their play based RE.</a:t>
            </a:r>
          </a:p>
        </p:txBody>
      </p:sp>
      <p:pic>
        <p:nvPicPr>
          <p:cNvPr id="7170" name="Picture 2"/>
          <p:cNvPicPr>
            <a:picLocks noChangeAspect="1" noChangeArrowheads="1"/>
          </p:cNvPicPr>
          <p:nvPr/>
        </p:nvPicPr>
        <p:blipFill>
          <a:blip r:embed="rId2" cstate="email"/>
          <a:srcRect/>
          <a:stretch>
            <a:fillRect/>
          </a:stretch>
        </p:blipFill>
        <p:spPr bwMode="auto">
          <a:xfrm>
            <a:off x="1991544" y="260648"/>
            <a:ext cx="3888432" cy="6450751"/>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85EE5-E8FC-434E-A99E-DA2F52408F91}"/>
              </a:ext>
            </a:extLst>
          </p:cNvPr>
          <p:cNvSpPr>
            <a:spLocks noGrp="1"/>
          </p:cNvSpPr>
          <p:nvPr>
            <p:ph type="title"/>
          </p:nvPr>
        </p:nvSpPr>
        <p:spPr>
          <a:xfrm>
            <a:off x="609600" y="274637"/>
            <a:ext cx="3038128" cy="3494929"/>
          </a:xfrm>
        </p:spPr>
        <p:txBody>
          <a:bodyPr>
            <a:normAutofit/>
          </a:bodyPr>
          <a:lstStyle/>
          <a:p>
            <a:r>
              <a:rPr lang="en-GB" dirty="0"/>
              <a:t>Made by </a:t>
            </a:r>
            <a:r>
              <a:rPr lang="en-GB" dirty="0" err="1"/>
              <a:t>Yr</a:t>
            </a:r>
            <a:r>
              <a:rPr lang="en-GB" dirty="0"/>
              <a:t> 3, enjoyed in EY</a:t>
            </a:r>
          </a:p>
        </p:txBody>
      </p:sp>
      <p:pic>
        <p:nvPicPr>
          <p:cNvPr id="4" name="Content Placeholder 3">
            <a:extLst>
              <a:ext uri="{FF2B5EF4-FFF2-40B4-BE49-F238E27FC236}">
                <a16:creationId xmlns:a16="http://schemas.microsoft.com/office/drawing/2014/main" id="{E439ED05-528C-4A7E-A527-A1331BDAA7DC}"/>
              </a:ext>
            </a:extLst>
          </p:cNvPr>
          <p:cNvPicPr>
            <a:picLocks noGrp="1" noChangeAspect="1"/>
          </p:cNvPicPr>
          <p:nvPr>
            <p:ph idx="1"/>
          </p:nvPr>
        </p:nvPicPr>
        <p:blipFill>
          <a:blip r:embed="rId2"/>
          <a:stretch>
            <a:fillRect/>
          </a:stretch>
        </p:blipFill>
        <p:spPr>
          <a:xfrm>
            <a:off x="3647728" y="0"/>
            <a:ext cx="5184576" cy="6912768"/>
          </a:xfrm>
          <a:prstGeom prst="rect">
            <a:avLst/>
          </a:prstGeom>
        </p:spPr>
      </p:pic>
    </p:spTree>
    <p:extLst>
      <p:ext uri="{BB962C8B-B14F-4D97-AF65-F5344CB8AC3E}">
        <p14:creationId xmlns:p14="http://schemas.microsoft.com/office/powerpoint/2010/main" val="7014827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0E29D233-0A25-45D8-B87E-41549A3ABDB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1" y="1"/>
            <a:ext cx="2970465" cy="3383279"/>
          </a:xfrm>
          <a:prstGeom prst="rect">
            <a:avLst/>
          </a:prstGeom>
        </p:spPr>
      </p:pic>
      <p:pic>
        <p:nvPicPr>
          <p:cNvPr id="7" name="Picture 6">
            <a:extLst>
              <a:ext uri="{FF2B5EF4-FFF2-40B4-BE49-F238E27FC236}">
                <a16:creationId xmlns:a16="http://schemas.microsoft.com/office/drawing/2014/main" id="{A2B0F2B4-F642-4F65-8F2E-7BFDEE2013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3072956" y="10"/>
            <a:ext cx="2970465" cy="3383268"/>
          </a:xfrm>
          <a:prstGeom prst="rect">
            <a:avLst/>
          </a:prstGeom>
        </p:spPr>
      </p:pic>
      <p:pic>
        <p:nvPicPr>
          <p:cNvPr id="8" name="Picture 7">
            <a:extLst>
              <a:ext uri="{FF2B5EF4-FFF2-40B4-BE49-F238E27FC236}">
                <a16:creationId xmlns:a16="http://schemas.microsoft.com/office/drawing/2014/main" id="{30D98EA7-4CAE-4EF2-8C32-8C0ED938D9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6145909" y="10"/>
            <a:ext cx="2971800" cy="3383268"/>
          </a:xfrm>
          <a:prstGeom prst="rect">
            <a:avLst/>
          </a:prstGeom>
        </p:spPr>
      </p:pic>
      <p:pic>
        <p:nvPicPr>
          <p:cNvPr id="4" name="Content Placeholder 3">
            <a:extLst>
              <a:ext uri="{FF2B5EF4-FFF2-40B4-BE49-F238E27FC236}">
                <a16:creationId xmlns:a16="http://schemas.microsoft.com/office/drawing/2014/main" id="{8EDE0A4B-F755-438E-9860-EB3AF50C97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20200" y="10"/>
            <a:ext cx="2971800" cy="3383268"/>
          </a:xfrm>
          <a:prstGeom prst="rect">
            <a:avLst/>
          </a:prstGeom>
        </p:spPr>
      </p:pic>
      <p:pic>
        <p:nvPicPr>
          <p:cNvPr id="6" name="Picture 5">
            <a:extLst>
              <a:ext uri="{FF2B5EF4-FFF2-40B4-BE49-F238E27FC236}">
                <a16:creationId xmlns:a16="http://schemas.microsoft.com/office/drawing/2014/main" id="{4904A886-89FD-4A6A-93F2-86346210F81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2"/>
          <a:stretch/>
        </p:blipFill>
        <p:spPr>
          <a:xfrm>
            <a:off x="-1017" y="3474720"/>
            <a:ext cx="2970465" cy="3383280"/>
          </a:xfrm>
          <a:prstGeom prst="rect">
            <a:avLst/>
          </a:prstGeom>
        </p:spPr>
      </p:pic>
      <p:sp>
        <p:nvSpPr>
          <p:cNvPr id="137" name="Rectangle 13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63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A5EC5E-0673-43DF-8A4F-0A7A6F5DF180}"/>
              </a:ext>
            </a:extLst>
          </p:cNvPr>
          <p:cNvSpPr>
            <a:spLocks noGrp="1"/>
          </p:cNvSpPr>
          <p:nvPr>
            <p:ph type="title"/>
          </p:nvPr>
        </p:nvSpPr>
        <p:spPr>
          <a:xfrm>
            <a:off x="6491653" y="3799272"/>
            <a:ext cx="5193748" cy="637124"/>
          </a:xfrm>
        </p:spPr>
        <p:txBody>
          <a:bodyPr>
            <a:normAutofit/>
          </a:bodyPr>
          <a:lstStyle/>
          <a:p>
            <a:br>
              <a:rPr lang="en-GB" sz="1800">
                <a:solidFill>
                  <a:srgbClr val="FFFFFF"/>
                </a:solidFill>
              </a:rPr>
            </a:br>
            <a:r>
              <a:rPr lang="en-GB" sz="1800">
                <a:solidFill>
                  <a:srgbClr val="FFFFFF"/>
                </a:solidFill>
              </a:rPr>
              <a:t> </a:t>
            </a:r>
          </a:p>
        </p:txBody>
      </p:sp>
      <p:pic>
        <p:nvPicPr>
          <p:cNvPr id="1026" name="Picture 2">
            <a:extLst>
              <a:ext uri="{FF2B5EF4-FFF2-40B4-BE49-F238E27FC236}">
                <a16:creationId xmlns:a16="http://schemas.microsoft.com/office/drawing/2014/main" id="{FA1DF349-3674-4590-91F5-F642B1A84057}"/>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r="-2"/>
          <a:stretch/>
        </p:blipFill>
        <p:spPr bwMode="auto">
          <a:xfrm>
            <a:off x="3059902" y="3474719"/>
            <a:ext cx="2970466" cy="338328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2875CDA6-6191-4F75-8313-CA2D2FA3EE75}"/>
              </a:ext>
            </a:extLst>
          </p:cNvPr>
          <p:cNvSpPr>
            <a:spLocks noGrp="1"/>
          </p:cNvSpPr>
          <p:nvPr>
            <p:ph idx="1"/>
          </p:nvPr>
        </p:nvSpPr>
        <p:spPr>
          <a:xfrm>
            <a:off x="6479648" y="3667125"/>
            <a:ext cx="5366610" cy="3017760"/>
          </a:xfrm>
        </p:spPr>
        <p:txBody>
          <a:bodyPr>
            <a:normAutofit/>
          </a:bodyPr>
          <a:lstStyle/>
          <a:p>
            <a:r>
              <a:rPr lang="en-GB" sz="1800" b="1" dirty="0">
                <a:solidFill>
                  <a:srgbClr val="FFFFFF"/>
                </a:solidFill>
              </a:rPr>
              <a:t>World Faith Jigsaw            £7.50</a:t>
            </a:r>
          </a:p>
          <a:p>
            <a:r>
              <a:rPr lang="en-GB" sz="1800" b="1" dirty="0">
                <a:solidFill>
                  <a:srgbClr val="FFFFFF"/>
                </a:solidFill>
              </a:rPr>
              <a:t>Share a story disc + pack  £45</a:t>
            </a:r>
          </a:p>
          <a:p>
            <a:r>
              <a:rPr lang="en-GB" sz="1800" b="1" dirty="0">
                <a:solidFill>
                  <a:srgbClr val="FFFFFF"/>
                </a:solidFill>
              </a:rPr>
              <a:t>Talking Pictures                  £33</a:t>
            </a:r>
          </a:p>
          <a:p>
            <a:r>
              <a:rPr lang="en-GB" sz="1800" b="1" dirty="0">
                <a:solidFill>
                  <a:srgbClr val="FFFFFF"/>
                </a:solidFill>
              </a:rPr>
              <a:t>What happens in…            £27.50</a:t>
            </a:r>
          </a:p>
          <a:p>
            <a:r>
              <a:rPr lang="en-GB" sz="1800" b="1" dirty="0">
                <a:solidFill>
                  <a:srgbClr val="FFFFFF"/>
                </a:solidFill>
              </a:rPr>
              <a:t>Total: £113 discount today of 25% - </a:t>
            </a:r>
            <a:r>
              <a:rPr lang="en-GB" sz="1800" b="1" dirty="0">
                <a:solidFill>
                  <a:srgbClr val="FFFF00"/>
                </a:solidFill>
              </a:rPr>
              <a:t>order price £85</a:t>
            </a:r>
          </a:p>
          <a:p>
            <a:r>
              <a:rPr lang="en-GB" sz="1800" b="1" dirty="0">
                <a:solidFill>
                  <a:srgbClr val="FFFF00"/>
                </a:solidFill>
              </a:rPr>
              <a:t>Email </a:t>
            </a:r>
            <a:r>
              <a:rPr lang="en-GB" sz="1800" b="1" dirty="0">
                <a:solidFill>
                  <a:srgbClr val="FFFF00"/>
                </a:solidFill>
                <a:hlinkClick r:id="rId8"/>
              </a:rPr>
              <a:t>lat@retoday.org.uk</a:t>
            </a:r>
            <a:r>
              <a:rPr lang="en-GB" sz="1800" b="1" dirty="0">
                <a:solidFill>
                  <a:srgbClr val="FFFF00"/>
                </a:solidFill>
              </a:rPr>
              <a:t> or </a:t>
            </a:r>
            <a:r>
              <a:rPr lang="en-GB" sz="1800" b="1" dirty="0">
                <a:solidFill>
                  <a:srgbClr val="FFFF00"/>
                </a:solidFill>
                <a:hlinkClick r:id="rId9"/>
              </a:rPr>
              <a:t>sales@retoday.org.uk</a:t>
            </a:r>
            <a:r>
              <a:rPr lang="en-GB" sz="1800" b="1" dirty="0">
                <a:solidFill>
                  <a:srgbClr val="FFFF00"/>
                </a:solidFill>
              </a:rPr>
              <a:t> with school address for firm order using code ‘EYFSOFFER’</a:t>
            </a:r>
            <a:endParaRPr lang="en-US" sz="1800" b="1" dirty="0">
              <a:solidFill>
                <a:srgbClr val="FFFF00"/>
              </a:solidFill>
            </a:endParaRPr>
          </a:p>
        </p:txBody>
      </p:sp>
    </p:spTree>
    <p:extLst>
      <p:ext uri="{BB962C8B-B14F-4D97-AF65-F5344CB8AC3E}">
        <p14:creationId xmlns:p14="http://schemas.microsoft.com/office/powerpoint/2010/main" val="960027543"/>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8D8292-17A4-485C-A2D9-057B828C1FA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3" name="TextBox 2">
            <a:extLst>
              <a:ext uri="{FF2B5EF4-FFF2-40B4-BE49-F238E27FC236}">
                <a16:creationId xmlns:a16="http://schemas.microsoft.com/office/drawing/2014/main" id="{7B48BE8F-27C0-4173-976A-88E8F9FC74CE}"/>
              </a:ext>
            </a:extLst>
          </p:cNvPr>
          <p:cNvSpPr txBox="1"/>
          <p:nvPr/>
        </p:nvSpPr>
        <p:spPr>
          <a:xfrm>
            <a:off x="7531610" y="396240"/>
            <a:ext cx="4477510" cy="6461750"/>
          </a:xfrm>
          <a:prstGeom prst="rect">
            <a:avLst/>
          </a:prstGeom>
          <a:solidFill>
            <a:schemeClr val="tx2">
              <a:lumMod val="20000"/>
              <a:lumOff val="80000"/>
            </a:schemeClr>
          </a:solidFill>
        </p:spPr>
        <p:txBody>
          <a:bodyPr vert="horz" lIns="91440" tIns="45720" rIns="91440" bIns="45720" rtlCol="0">
            <a:normAutofit lnSpcReduction="10000"/>
          </a:bodyPr>
          <a:lstStyle/>
          <a:p>
            <a:pPr>
              <a:lnSpc>
                <a:spcPct val="90000"/>
              </a:lnSpc>
              <a:spcAft>
                <a:spcPts val="600"/>
              </a:spcAft>
            </a:pPr>
            <a:r>
              <a:rPr lang="en-US" sz="2400" b="1" dirty="0"/>
              <a:t>Church Visit: a big occasion for RE with some big feelings! Can you walk round outside and guess what’s inside?</a:t>
            </a:r>
          </a:p>
          <a:p>
            <a:pPr>
              <a:lnSpc>
                <a:spcPct val="90000"/>
              </a:lnSpc>
              <a:spcAft>
                <a:spcPts val="600"/>
              </a:spcAft>
            </a:pPr>
            <a:endParaRPr lang="en-US" sz="1400" b="1" dirty="0"/>
          </a:p>
          <a:p>
            <a:pPr>
              <a:lnSpc>
                <a:spcPct val="90000"/>
              </a:lnSpc>
              <a:spcAft>
                <a:spcPts val="600"/>
              </a:spcAft>
            </a:pPr>
            <a:r>
              <a:rPr lang="en-US" sz="2400" b="1" dirty="0"/>
              <a:t>Can you sing? Play? Eat and drink? Share a story?</a:t>
            </a:r>
          </a:p>
          <a:p>
            <a:pPr>
              <a:lnSpc>
                <a:spcPct val="90000"/>
              </a:lnSpc>
              <a:spcAft>
                <a:spcPts val="600"/>
              </a:spcAft>
            </a:pPr>
            <a:endParaRPr lang="en-US" sz="1400" b="1" dirty="0"/>
          </a:p>
          <a:p>
            <a:pPr>
              <a:lnSpc>
                <a:spcPct val="90000"/>
              </a:lnSpc>
              <a:spcAft>
                <a:spcPts val="600"/>
              </a:spcAft>
            </a:pPr>
            <a:r>
              <a:rPr lang="en-US" sz="2400" b="1" dirty="0"/>
              <a:t>Can you lie on the floor and look up? What can you handle, pass round, touch?</a:t>
            </a:r>
          </a:p>
          <a:p>
            <a:pPr>
              <a:lnSpc>
                <a:spcPct val="90000"/>
              </a:lnSpc>
              <a:spcAft>
                <a:spcPts val="600"/>
              </a:spcAft>
            </a:pPr>
            <a:endParaRPr lang="en-US" sz="1400" b="1" dirty="0"/>
          </a:p>
          <a:p>
            <a:pPr>
              <a:lnSpc>
                <a:spcPct val="90000"/>
              </a:lnSpc>
              <a:spcAft>
                <a:spcPts val="600"/>
              </a:spcAft>
            </a:pPr>
            <a:r>
              <a:rPr lang="en-US" sz="2400" b="1" dirty="0"/>
              <a:t>Can you use five senses?</a:t>
            </a:r>
          </a:p>
          <a:p>
            <a:pPr>
              <a:lnSpc>
                <a:spcPct val="90000"/>
              </a:lnSpc>
              <a:spcAft>
                <a:spcPts val="600"/>
              </a:spcAft>
            </a:pPr>
            <a:endParaRPr lang="en-US" sz="1400" b="1" dirty="0"/>
          </a:p>
          <a:p>
            <a:pPr>
              <a:lnSpc>
                <a:spcPct val="90000"/>
              </a:lnSpc>
              <a:spcAft>
                <a:spcPts val="600"/>
              </a:spcAft>
            </a:pPr>
            <a:r>
              <a:rPr lang="en-US" sz="2400" b="1" dirty="0"/>
              <a:t>Can you find out?</a:t>
            </a:r>
          </a:p>
          <a:p>
            <a:pPr>
              <a:lnSpc>
                <a:spcPct val="90000"/>
              </a:lnSpc>
              <a:spcAft>
                <a:spcPts val="600"/>
              </a:spcAft>
            </a:pPr>
            <a:endParaRPr lang="en-US" sz="1400" b="1" dirty="0"/>
          </a:p>
          <a:p>
            <a:pPr>
              <a:lnSpc>
                <a:spcPct val="90000"/>
              </a:lnSpc>
              <a:spcAft>
                <a:spcPts val="600"/>
              </a:spcAft>
            </a:pPr>
            <a:r>
              <a:rPr lang="en-US" sz="2400" b="1" dirty="0"/>
              <a:t>Photograph? Draw? </a:t>
            </a:r>
          </a:p>
          <a:p>
            <a:pPr>
              <a:lnSpc>
                <a:spcPct val="90000"/>
              </a:lnSpc>
              <a:spcAft>
                <a:spcPts val="600"/>
              </a:spcAft>
            </a:pPr>
            <a:endParaRPr lang="en-US" sz="1400" b="1" dirty="0"/>
          </a:p>
          <a:p>
            <a:pPr>
              <a:lnSpc>
                <a:spcPct val="90000"/>
              </a:lnSpc>
              <a:spcAft>
                <a:spcPts val="600"/>
              </a:spcAft>
            </a:pPr>
            <a:r>
              <a:rPr lang="en-US" sz="2400" b="1" dirty="0"/>
              <a:t>Imagine? Create? Be thoughtful? Be friendly? Be quiet? Be aware of God (some people say this)? </a:t>
            </a:r>
            <a:endParaRPr lang="en-US" sz="2000" dirty="0"/>
          </a:p>
        </p:txBody>
      </p:sp>
    </p:spTree>
    <p:extLst>
      <p:ext uri="{BB962C8B-B14F-4D97-AF65-F5344CB8AC3E}">
        <p14:creationId xmlns:p14="http://schemas.microsoft.com/office/powerpoint/2010/main" val="9752216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3798-4E11-43A1-BCF7-5BCD8466AB57}"/>
              </a:ext>
            </a:extLst>
          </p:cNvPr>
          <p:cNvSpPr>
            <a:spLocks noGrp="1"/>
          </p:cNvSpPr>
          <p:nvPr>
            <p:ph type="title"/>
          </p:nvPr>
        </p:nvSpPr>
        <p:spPr>
          <a:xfrm>
            <a:off x="2152650" y="4428000"/>
            <a:ext cx="4607719" cy="1400400"/>
          </a:xfrm>
        </p:spPr>
        <p:txBody>
          <a:bodyPr vert="horz" wrap="square" lIns="91440" tIns="45720" rIns="91440" bIns="45720" rtlCol="0" anchor="b">
            <a:normAutofit/>
          </a:bodyPr>
          <a:lstStyle/>
          <a:p>
            <a:pPr algn="l" eaLnBrk="1" hangingPunct="1">
              <a:lnSpc>
                <a:spcPct val="90000"/>
              </a:lnSpc>
            </a:pPr>
            <a:r>
              <a:rPr lang="en-US" sz="3400" b="1" dirty="0">
                <a:solidFill>
                  <a:schemeClr val="bg1"/>
                </a:solidFill>
              </a:rPr>
              <a:t>Learning some symbols found at worship</a:t>
            </a:r>
          </a:p>
        </p:txBody>
      </p:sp>
      <p:pic>
        <p:nvPicPr>
          <p:cNvPr id="6" name="Content Placeholder 5">
            <a:extLst>
              <a:ext uri="{FF2B5EF4-FFF2-40B4-BE49-F238E27FC236}">
                <a16:creationId xmlns:a16="http://schemas.microsoft.com/office/drawing/2014/main" id="{4094464A-CEED-4A5C-BF16-2D20F8B93D06}"/>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0" y="2636913"/>
            <a:ext cx="6096000" cy="4428001"/>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Content Placeholder 4">
            <a:extLst>
              <a:ext uri="{FF2B5EF4-FFF2-40B4-BE49-F238E27FC236}">
                <a16:creationId xmlns:a16="http://schemas.microsoft.com/office/drawing/2014/main" id="{A73A32D4-D18D-4758-929C-723A7A4C42B4}"/>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r="-4"/>
          <a:stretch/>
        </p:blipFill>
        <p:spPr>
          <a:xfrm>
            <a:off x="6095209" y="-482050"/>
            <a:ext cx="5094420" cy="5328592"/>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
        <p:nvSpPr>
          <p:cNvPr id="3" name="TextBox 2">
            <a:extLst>
              <a:ext uri="{FF2B5EF4-FFF2-40B4-BE49-F238E27FC236}">
                <a16:creationId xmlns:a16="http://schemas.microsoft.com/office/drawing/2014/main" id="{CE6906BC-ECF1-483A-BDFF-9F4EC6BDBE0D}"/>
              </a:ext>
            </a:extLst>
          </p:cNvPr>
          <p:cNvSpPr txBox="1"/>
          <p:nvPr/>
        </p:nvSpPr>
        <p:spPr>
          <a:xfrm>
            <a:off x="777353" y="332657"/>
            <a:ext cx="531785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Symbols connected to Jesus.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Cross, wine, grapes, wheat, bread, dove, flames, fish, bread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Colours: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White, green, purple, red.</a:t>
            </a:r>
          </a:p>
        </p:txBody>
      </p:sp>
      <p:sp>
        <p:nvSpPr>
          <p:cNvPr id="7" name="TextBox 6">
            <a:extLst>
              <a:ext uri="{FF2B5EF4-FFF2-40B4-BE49-F238E27FC236}">
                <a16:creationId xmlns:a16="http://schemas.microsoft.com/office/drawing/2014/main" id="{C52DA83C-8111-4311-9D98-31E1AEFE5446}"/>
              </a:ext>
            </a:extLst>
          </p:cNvPr>
          <p:cNvSpPr txBox="1"/>
          <p:nvPr/>
        </p:nvSpPr>
        <p:spPr>
          <a:xfrm>
            <a:off x="6320227" y="4204871"/>
            <a:ext cx="536049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Connections: which colours might you say go with…  and why…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Fire, light, joy, sadness, being clean and pure, power, peace, growth, creation, being sorry, food, the Spirit of God. </a:t>
            </a:r>
          </a:p>
        </p:txBody>
      </p:sp>
    </p:spTree>
    <p:extLst>
      <p:ext uri="{BB962C8B-B14F-4D97-AF65-F5344CB8AC3E}">
        <p14:creationId xmlns:p14="http://schemas.microsoft.com/office/powerpoint/2010/main" val="18374804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1" descr="14 15 DSCF1584.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
        <p:nvSpPr>
          <p:cNvPr id="3" name="TextBox 2"/>
          <p:cNvSpPr txBox="1"/>
          <p:nvPr/>
        </p:nvSpPr>
        <p:spPr>
          <a:xfrm>
            <a:off x="7320465" y="2194102"/>
            <a:ext cx="4140013" cy="3908586"/>
          </a:xfrm>
          <a:prstGeom prst="rect">
            <a:avLst/>
          </a:prstGeom>
        </p:spPr>
        <p:txBody>
          <a:bodyPr vert="horz" lIns="91440" tIns="45720" rIns="91440" bIns="45720" rtlCol="0">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1" i="0" u="none" strike="noStrike" cap="none" spc="0" normalizeH="0" baseline="0" noProof="0">
                <a:ln>
                  <a:noFill/>
                </a:ln>
                <a:effectLst/>
                <a:uLnTx/>
                <a:uFillTx/>
              </a:rPr>
              <a:t>Playful RE: the children looked at a real Vicar’s Stole in class, and made thier own with symbols of Jesus on it, using sharpie pens and strips of cloth. </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2000" b="1"/>
              <a:t>They had a table of Christian artefacts and symbols to think about and handle</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1" i="0" u="none" strike="noStrike" cap="none" spc="0" normalizeH="0" baseline="0" noProof="0">
                <a:ln>
                  <a:noFill/>
                </a:ln>
                <a:effectLst/>
                <a:uLnTx/>
                <a:uFillTx/>
              </a:rPr>
              <a:t>They took them all to church to show the minister.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506" name="Picture 1" descr="DSCF1590.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bwMode="auto">
          <a:xfrm>
            <a:off x="1" y="10"/>
            <a:ext cx="9669642" cy="6857990"/>
          </a:xfrm>
          <a:prstGeom prst="rect">
            <a:avLst/>
          </a:prstGeom>
          <a:noFill/>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8488680" y="2434201"/>
            <a:ext cx="2865119" cy="3742762"/>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Playful RE: can you find a Church minister who understands that play is serious, not irreverent? If so, go to church and do playful RE.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Or mosque. Or synagogue.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1" descr="16 17 IMG_0456.jpg"/>
          <p:cNvPicPr>
            <a:picLocks noGrp="1" noChangeAspect="1"/>
          </p:cNvPicPr>
          <p:nvPr isPhoto="1"/>
        </p:nvPicPr>
        <p:blipFill rotWithShape="1">
          <a:blip r:embed="rId2" cstate="email">
            <a:extLst>
              <a:ext uri="{28A0092B-C50C-407E-A947-70E740481C1C}">
                <a14:useLocalDpi xmlns:a14="http://schemas.microsoft.com/office/drawing/2010/main"/>
              </a:ext>
            </a:extLst>
          </a:blip>
          <a:srcRect r="-1"/>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
        <p:nvSpPr>
          <p:cNvPr id="3" name="TextBox 2"/>
          <p:cNvSpPr txBox="1"/>
          <p:nvPr/>
        </p:nvSpPr>
        <p:spPr>
          <a:xfrm>
            <a:off x="7320465" y="762000"/>
            <a:ext cx="4140013" cy="5340688"/>
          </a:xfrm>
          <a:prstGeom prst="rect">
            <a:avLst/>
          </a:prstGeom>
        </p:spPr>
        <p:txBody>
          <a:bodyPr vert="horz" lIns="91440" tIns="45720" rIns="91440" bIns="45720" rtlCol="0">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1" i="0" u="none" strike="noStrike" cap="none" spc="0" normalizeH="0" baseline="0" noProof="0" dirty="0">
                <a:ln>
                  <a:noFill/>
                </a:ln>
                <a:effectLst/>
                <a:uLnTx/>
                <a:uFillTx/>
              </a:rPr>
              <a:t>Playful RE:  ritual and worship can be a foreign country to some children. Dressing up brings it home.</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2400" b="1" dirty="0"/>
              <a:t>What do the church’s ‘</a:t>
            </a:r>
            <a:r>
              <a:rPr lang="en-US" sz="2400" b="1" dirty="0" err="1"/>
              <a:t>favourite</a:t>
            </a:r>
            <a:r>
              <a:rPr lang="en-US" sz="2400" b="1" dirty="0"/>
              <a:t> </a:t>
            </a:r>
            <a:r>
              <a:rPr lang="en-US" sz="2400" b="1" dirty="0" err="1"/>
              <a:t>colours</a:t>
            </a:r>
            <a:r>
              <a:rPr lang="en-US" sz="2400" b="1" dirty="0"/>
              <a:t>’ mean? Purple is sad, red is powerful, green for growth and white for holy and pure.</a:t>
            </a:r>
            <a:endParaRPr kumimoji="0" lang="en-US" sz="2400" b="1" i="0"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1" i="0" u="none" strike="noStrike" cap="none" spc="0" normalizeH="0" baseline="0" noProof="0" dirty="0">
                <a:ln>
                  <a:noFill/>
                </a:ln>
                <a:effectLst/>
                <a:uLnTx/>
                <a:uFillTx/>
              </a:rPr>
              <a:t>The real robes are getting their best use of the week here, maybe.</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b="1" i="0" u="none" strike="noStrike" cap="none" spc="0" normalizeH="0" baseline="0" noProof="0" dirty="0">
                <a:ln>
                  <a:noFill/>
                </a:ln>
                <a:effectLst/>
                <a:uLnTx/>
                <a:uFillTx/>
              </a:rPr>
              <a:t>Just look at his face!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A7D4B-078D-445B-8AEE-9D21B0F3B97C}"/>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91D72C5-9E3C-4690-A88F-9C0BD05F7F18}"/>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912119" y="250018"/>
            <a:ext cx="7508771" cy="5933806"/>
          </a:xfrm>
          <a:prstGeom prst="rect">
            <a:avLst/>
          </a:prstGeom>
        </p:spPr>
      </p:pic>
      <p:sp>
        <p:nvSpPr>
          <p:cNvPr id="6" name="TextBox 5">
            <a:extLst>
              <a:ext uri="{FF2B5EF4-FFF2-40B4-BE49-F238E27FC236}">
                <a16:creationId xmlns:a16="http://schemas.microsoft.com/office/drawing/2014/main" id="{0D9AFA7B-6703-4287-8245-36F6ED9FF8A4}"/>
              </a:ext>
            </a:extLst>
          </p:cNvPr>
          <p:cNvSpPr txBox="1"/>
          <p:nvPr/>
        </p:nvSpPr>
        <p:spPr>
          <a:xfrm>
            <a:off x="838200" y="2666027"/>
            <a:ext cx="3044125" cy="1200329"/>
          </a:xfrm>
          <a:prstGeom prst="rect">
            <a:avLst/>
          </a:prstGeom>
          <a:noFill/>
        </p:spPr>
        <p:txBody>
          <a:bodyPr wrap="square">
            <a:spAutoFit/>
          </a:bodyPr>
          <a:lstStyle/>
          <a:p>
            <a:pPr algn="l" fontAlgn="base"/>
            <a:r>
              <a:rPr lang="en-GB" b="1" i="0" dirty="0">
                <a:solidFill>
                  <a:srgbClr val="4D4D4D"/>
                </a:solidFill>
                <a:effectLst/>
                <a:latin typeface="proxima-nova"/>
              </a:rPr>
              <a:t>Emily (4)</a:t>
            </a:r>
            <a:br>
              <a:rPr lang="en-GB" b="0" i="0" dirty="0">
                <a:solidFill>
                  <a:srgbClr val="4D4D4D"/>
                </a:solidFill>
                <a:effectLst/>
                <a:latin typeface="proxima-nova"/>
              </a:rPr>
            </a:br>
            <a:r>
              <a:rPr lang="en-GB" b="1" i="0" dirty="0">
                <a:solidFill>
                  <a:srgbClr val="4D4D4D"/>
                </a:solidFill>
                <a:effectLst/>
                <a:latin typeface="proxima-nova"/>
              </a:rPr>
              <a:t>St Margaret's Primary School</a:t>
            </a:r>
            <a:endParaRPr lang="en-GB" b="0" i="0" dirty="0">
              <a:solidFill>
                <a:srgbClr val="4D4D4D"/>
              </a:solidFill>
              <a:effectLst/>
              <a:latin typeface="proxima-nova"/>
            </a:endParaRPr>
          </a:p>
          <a:p>
            <a:pPr algn="l" fontAlgn="base"/>
            <a:br>
              <a:rPr lang="en-GB" b="0" i="0" dirty="0">
                <a:solidFill>
                  <a:srgbClr val="4D4D4D"/>
                </a:solidFill>
                <a:effectLst/>
                <a:latin typeface="proxima-nova"/>
              </a:rPr>
            </a:br>
            <a:r>
              <a:rPr lang="en-GB" b="0" i="0" dirty="0">
                <a:solidFill>
                  <a:srgbClr val="4D4D4D"/>
                </a:solidFill>
                <a:effectLst/>
                <a:latin typeface="proxima-nova"/>
              </a:rPr>
              <a:t>Why do tigers have stripes?</a:t>
            </a:r>
          </a:p>
        </p:txBody>
      </p:sp>
    </p:spTree>
    <p:extLst>
      <p:ext uri="{BB962C8B-B14F-4D97-AF65-F5344CB8AC3E}">
        <p14:creationId xmlns:p14="http://schemas.microsoft.com/office/powerpoint/2010/main" val="13093019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3798-4E11-43A1-BCF7-5BCD8466AB57}"/>
              </a:ext>
            </a:extLst>
          </p:cNvPr>
          <p:cNvSpPr>
            <a:spLocks noGrp="1"/>
          </p:cNvSpPr>
          <p:nvPr>
            <p:ph type="title"/>
          </p:nvPr>
        </p:nvSpPr>
        <p:spPr>
          <a:xfrm>
            <a:off x="2152650" y="4428000"/>
            <a:ext cx="4607719" cy="1400400"/>
          </a:xfrm>
        </p:spPr>
        <p:txBody>
          <a:bodyPr vert="horz" wrap="square" lIns="91440" tIns="45720" rIns="91440" bIns="45720" rtlCol="0" anchor="b">
            <a:normAutofit/>
          </a:bodyPr>
          <a:lstStyle/>
          <a:p>
            <a:pPr algn="l" eaLnBrk="1" hangingPunct="1">
              <a:lnSpc>
                <a:spcPct val="90000"/>
              </a:lnSpc>
            </a:pPr>
            <a:r>
              <a:rPr lang="en-US" sz="3400" b="1" dirty="0">
                <a:solidFill>
                  <a:schemeClr val="bg1"/>
                </a:solidFill>
              </a:rPr>
              <a:t>Learning some symbols found at worship</a:t>
            </a:r>
          </a:p>
        </p:txBody>
      </p:sp>
      <p:pic>
        <p:nvPicPr>
          <p:cNvPr id="6" name="Content Placeholder 5">
            <a:extLst>
              <a:ext uri="{FF2B5EF4-FFF2-40B4-BE49-F238E27FC236}">
                <a16:creationId xmlns:a16="http://schemas.microsoft.com/office/drawing/2014/main" id="{4094464A-CEED-4A5C-BF16-2D20F8B93D06}"/>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a:ext>
            </a:extLst>
          </a:blip>
          <a:srcRect/>
          <a:stretch/>
        </p:blipFill>
        <p:spPr>
          <a:xfrm>
            <a:off x="0" y="2636913"/>
            <a:ext cx="6096000" cy="4428001"/>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5" name="Content Placeholder 4">
            <a:extLst>
              <a:ext uri="{FF2B5EF4-FFF2-40B4-BE49-F238E27FC236}">
                <a16:creationId xmlns:a16="http://schemas.microsoft.com/office/drawing/2014/main" id="{A73A32D4-D18D-4758-929C-723A7A4C42B4}"/>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r="-4"/>
          <a:stretch/>
        </p:blipFill>
        <p:spPr>
          <a:xfrm>
            <a:off x="6095209" y="-482050"/>
            <a:ext cx="5094420" cy="5328592"/>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sp>
        <p:nvSpPr>
          <p:cNvPr id="3" name="TextBox 2">
            <a:extLst>
              <a:ext uri="{FF2B5EF4-FFF2-40B4-BE49-F238E27FC236}">
                <a16:creationId xmlns:a16="http://schemas.microsoft.com/office/drawing/2014/main" id="{CE6906BC-ECF1-483A-BDFF-9F4EC6BDBE0D}"/>
              </a:ext>
            </a:extLst>
          </p:cNvPr>
          <p:cNvSpPr txBox="1"/>
          <p:nvPr/>
        </p:nvSpPr>
        <p:spPr>
          <a:xfrm>
            <a:off x="777353" y="332657"/>
            <a:ext cx="531785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Symbols connected to Jesus.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Cross, wine, grapes, wheat, bread, dove, flames, fish, bread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Colours: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White, green, purple, red.</a:t>
            </a:r>
          </a:p>
        </p:txBody>
      </p:sp>
      <p:sp>
        <p:nvSpPr>
          <p:cNvPr id="7" name="TextBox 6">
            <a:extLst>
              <a:ext uri="{FF2B5EF4-FFF2-40B4-BE49-F238E27FC236}">
                <a16:creationId xmlns:a16="http://schemas.microsoft.com/office/drawing/2014/main" id="{C52DA83C-8111-4311-9D98-31E1AEFE5446}"/>
              </a:ext>
            </a:extLst>
          </p:cNvPr>
          <p:cNvSpPr txBox="1"/>
          <p:nvPr/>
        </p:nvSpPr>
        <p:spPr>
          <a:xfrm>
            <a:off x="6320227" y="4204871"/>
            <a:ext cx="536049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Connections: which colours might you say go with…  and why…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Fire, light, joy, sadness, being clean and pure, power, peace, growth, creation, being sorry, food, the Spirit of God. </a:t>
            </a:r>
          </a:p>
        </p:txBody>
      </p:sp>
    </p:spTree>
    <p:extLst>
      <p:ext uri="{BB962C8B-B14F-4D97-AF65-F5344CB8AC3E}">
        <p14:creationId xmlns:p14="http://schemas.microsoft.com/office/powerpoint/2010/main" val="399863335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C5B5AF-E163-4171-87E6-AFA1A8FAC71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89979"/>
            <a:ext cx="12192000" cy="5668021"/>
          </a:xfrm>
          <a:prstGeom prst="rect">
            <a:avLst/>
          </a:prstGeom>
        </p:spPr>
      </p:pic>
      <p:sp>
        <p:nvSpPr>
          <p:cNvPr id="4" name="TextBox 3">
            <a:extLst>
              <a:ext uri="{FF2B5EF4-FFF2-40B4-BE49-F238E27FC236}">
                <a16:creationId xmlns:a16="http://schemas.microsoft.com/office/drawing/2014/main" id="{959603EB-9D46-4F6F-9D61-342FCA4DF74D}"/>
              </a:ext>
            </a:extLst>
          </p:cNvPr>
          <p:cNvSpPr txBox="1"/>
          <p:nvPr/>
        </p:nvSpPr>
        <p:spPr>
          <a:xfrm>
            <a:off x="822960" y="225657"/>
            <a:ext cx="11109960" cy="954107"/>
          </a:xfrm>
          <a:prstGeom prst="rect">
            <a:avLst/>
          </a:prstGeom>
          <a:noFill/>
        </p:spPr>
        <p:txBody>
          <a:bodyPr wrap="square">
            <a:spAutoFit/>
          </a:bodyPr>
          <a:lstStyle/>
          <a:p>
            <a:r>
              <a:rPr lang="en-GB" sz="2800" b="1" dirty="0">
                <a:hlinkClick r:id="rId3"/>
              </a:rPr>
              <a:t>https://vanpoulles.co.uk/</a:t>
            </a:r>
            <a:r>
              <a:rPr lang="en-GB" sz="2800" b="1" dirty="0"/>
              <a:t>   Lots of fun and imagery to look at and choose from here. </a:t>
            </a:r>
          </a:p>
        </p:txBody>
      </p:sp>
    </p:spTree>
    <p:extLst>
      <p:ext uri="{BB962C8B-B14F-4D97-AF65-F5344CB8AC3E}">
        <p14:creationId xmlns:p14="http://schemas.microsoft.com/office/powerpoint/2010/main" val="19838658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err="1">
                <a:solidFill>
                  <a:schemeClr val="tx2"/>
                </a:solidFill>
                <a:hlinkClick r:id="rId2" action="ppaction://hlinkfile"/>
              </a:rPr>
              <a:t>Querks</a:t>
            </a:r>
            <a:endParaRPr lang="en-GB" b="1" dirty="0">
              <a:solidFill>
                <a:schemeClr val="tx2"/>
              </a:solidFill>
            </a:endParaRPr>
          </a:p>
        </p:txBody>
      </p:sp>
      <p:pic>
        <p:nvPicPr>
          <p:cNvPr id="4" name="Content Placeholder 3" descr="IMG_8951.JPG"/>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625213" y="811486"/>
            <a:ext cx="3402190" cy="2551643"/>
          </a:xfrm>
        </p:spPr>
      </p:pic>
      <p:pic>
        <p:nvPicPr>
          <p:cNvPr id="5" name="Picture 4" descr="20 21 Querk.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75519" y="3363132"/>
            <a:ext cx="3819731" cy="2864798"/>
          </a:xfrm>
          <a:prstGeom prst="rect">
            <a:avLst/>
          </a:prstGeom>
        </p:spPr>
      </p:pic>
      <p:pic>
        <p:nvPicPr>
          <p:cNvPr id="6" name="Picture 5" descr="Querks 02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77169" y="3363131"/>
            <a:ext cx="3819730" cy="2864797"/>
          </a:xfrm>
          <a:prstGeom prst="rect">
            <a:avLst/>
          </a:prstGeom>
        </p:spPr>
      </p:pic>
      <p:pic>
        <p:nvPicPr>
          <p:cNvPr id="7" name="Picture 6" descr="Querks 018.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199" y="1325105"/>
            <a:ext cx="3480689" cy="2610517"/>
          </a:xfrm>
          <a:prstGeom prst="rect">
            <a:avLst/>
          </a:prstGeom>
        </p:spPr>
      </p:pic>
      <p:pic>
        <p:nvPicPr>
          <p:cNvPr id="8" name="Picture 7"/>
          <p:cNvPicPr/>
          <p:nvPr/>
        </p:nvPicPr>
        <p:blipFill>
          <a:blip r:embed="rId7" cstate="print"/>
          <a:srcRect/>
          <a:stretch>
            <a:fillRect/>
          </a:stretch>
        </p:blipFill>
        <p:spPr bwMode="auto">
          <a:xfrm>
            <a:off x="4014213" y="1774009"/>
            <a:ext cx="3105150" cy="971550"/>
          </a:xfrm>
          <a:prstGeom prst="rect">
            <a:avLst/>
          </a:prstGeom>
          <a:noFill/>
          <a:ln w="9525">
            <a:noFill/>
            <a:miter lim="800000"/>
            <a:headEnd/>
            <a:tailEnd/>
          </a:ln>
        </p:spPr>
      </p:pic>
    </p:spTree>
    <p:extLst>
      <p:ext uri="{BB962C8B-B14F-4D97-AF65-F5344CB8AC3E}">
        <p14:creationId xmlns:p14="http://schemas.microsoft.com/office/powerpoint/2010/main" val="193499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818" name="Picture 1" descr="Querk Christening 2011 019.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bwMode="auto">
          <a:xfrm>
            <a:off x="1" y="10"/>
            <a:ext cx="9669642" cy="6857990"/>
          </a:xfrm>
          <a:prstGeom prst="rect">
            <a:avLst/>
          </a:prstGeom>
          <a:noFill/>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7531610" y="2434201"/>
            <a:ext cx="3822189" cy="3742762"/>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Playful RE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Beginnings: Enact a Baby Welcoming Ceremony.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Off we go to Church today to welcome Baby Querk to the human race and to human life. to make some promises and say some prayers. The whole class play roles in the Big Day!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34" name="Picture 1" descr="christening 2011 027.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bwMode="auto">
          <a:xfrm>
            <a:off x="1" y="10"/>
            <a:ext cx="9669642" cy="6857990"/>
          </a:xfrm>
          <a:prstGeom prst="rect">
            <a:avLst/>
          </a:prstGeom>
          <a:noFill/>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531610" y="914400"/>
            <a:ext cx="3822189" cy="5262563"/>
          </a:xfrm>
          <a:prstGeom prst="rect">
            <a:avLst/>
          </a:prstGeom>
        </p:spPr>
        <p:txBody>
          <a:bodyPr vert="horz" lIns="91440" tIns="45720" rIns="91440" bIns="45720" rtlCol="0">
            <a:normAutofit/>
          </a:bodyPr>
          <a:lstStyle/>
          <a:p>
            <a:pPr marR="0" lvl="0" algn="r" defTabSz="914400" rtl="0" eaLnBrk="1" fontAlgn="auto" latinLnBrk="0" hangingPunct="1">
              <a:lnSpc>
                <a:spcPct val="90000"/>
              </a:lnSpc>
              <a:spcBef>
                <a:spcPts val="0"/>
              </a:spcBef>
              <a:spcAft>
                <a:spcPts val="600"/>
              </a:spcAft>
              <a:buClrTx/>
              <a:buSzTx/>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Playful RE:</a:t>
            </a:r>
          </a:p>
          <a:p>
            <a:pPr marR="0" lvl="0" algn="r" defTabSz="914400" rtl="0" eaLnBrk="1" fontAlgn="auto" latinLnBrk="0" hangingPunct="1">
              <a:lnSpc>
                <a:spcPct val="90000"/>
              </a:lnSpc>
              <a:spcBef>
                <a:spcPts val="0"/>
              </a:spcBef>
              <a:spcAft>
                <a:spcPts val="600"/>
              </a:spcAft>
              <a:buClrTx/>
              <a:buSzTx/>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God parents. Who are they? What do they do? </a:t>
            </a:r>
          </a:p>
          <a:p>
            <a:pPr marR="0" lvl="0" algn="r" defTabSz="914400" rtl="0" eaLnBrk="1" fontAlgn="auto" latinLnBrk="0" hangingPunct="1">
              <a:lnSpc>
                <a:spcPct val="90000"/>
              </a:lnSpc>
              <a:spcBef>
                <a:spcPts val="0"/>
              </a:spcBef>
              <a:spcAft>
                <a:spcPts val="600"/>
              </a:spcAft>
              <a:buClrTx/>
              <a:buSzTx/>
              <a:tabLst/>
              <a:defRPr/>
            </a:pPr>
            <a:endParaRPr lang="en-US" sz="2000" b="1" dirty="0">
              <a:solidFill>
                <a:prstClr val="black"/>
              </a:solidFill>
              <a:latin typeface="Calibri" panose="020F0502020204030204"/>
            </a:endParaRPr>
          </a:p>
          <a:p>
            <a:pPr marR="0" lvl="0" algn="r" defTabSz="914400" rtl="0" eaLnBrk="1" fontAlgn="auto" latinLnBrk="0" hangingPunct="1">
              <a:lnSpc>
                <a:spcPct val="90000"/>
              </a:lnSpc>
              <a:spcBef>
                <a:spcPts val="0"/>
              </a:spcBef>
              <a:spcAft>
                <a:spcPts val="600"/>
              </a:spcAft>
              <a:buClrTx/>
              <a:buSzTx/>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Chosen by mums and dads and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carers</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to look out for the baby</a:t>
            </a:r>
            <a:r>
              <a:rPr kumimoji="0" lang="en-US" sz="2000" b="1" i="0" u="none" strike="noStrike" kern="1200" cap="none" spc="0" normalizeH="0" noProof="0" dirty="0">
                <a:ln>
                  <a:noFill/>
                </a:ln>
                <a:solidFill>
                  <a:prstClr val="black"/>
                </a:solidFill>
                <a:effectLst/>
                <a:uLnTx/>
                <a:uFillTx/>
                <a:latin typeface="Calibri" panose="020F0502020204030204"/>
                <a:ea typeface="+mn-ea"/>
                <a:cs typeface="+mn-cs"/>
              </a:rPr>
              <a:t> all the time and be a special grown up friend – and to pray for the baby. </a:t>
            </a:r>
          </a:p>
          <a:p>
            <a:pPr marR="0" lvl="0" algn="r" defTabSz="914400" rtl="0" eaLnBrk="1" fontAlgn="auto" latinLnBrk="0" hangingPunct="1">
              <a:lnSpc>
                <a:spcPct val="90000"/>
              </a:lnSpc>
              <a:spcBef>
                <a:spcPts val="0"/>
              </a:spcBef>
              <a:spcAft>
                <a:spcPts val="600"/>
              </a:spcAft>
              <a:buClrTx/>
              <a:buSzTx/>
              <a:tabLst/>
              <a:defRPr/>
            </a:pPr>
            <a:r>
              <a:rPr kumimoji="0" lang="en-US" sz="2000" b="1" i="0" u="none" strike="noStrike" kern="1200" cap="none" spc="0" normalizeH="0" noProof="0" dirty="0">
                <a:ln>
                  <a:noFill/>
                </a:ln>
                <a:solidFill>
                  <a:prstClr val="black"/>
                </a:solidFill>
                <a:effectLst/>
                <a:uLnTx/>
                <a:uFillTx/>
                <a:latin typeface="Calibri" panose="020F0502020204030204"/>
                <a:ea typeface="+mn-ea"/>
                <a:cs typeface="+mn-cs"/>
              </a:rPr>
              <a:t>They promise to care.</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r" defTabSz="914400" rtl="0" eaLnBrk="1" fontAlgn="auto" latinLnBrk="0" hangingPunct="1">
              <a:lnSpc>
                <a:spcPct val="90000"/>
              </a:lnSpc>
              <a:spcBef>
                <a:spcPts val="0"/>
              </a:spcBef>
              <a:spcAft>
                <a:spcPts val="600"/>
              </a:spcAft>
              <a:buClrTx/>
              <a:buSzTx/>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What promises would you make to a new baby?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58" name="Picture 1" descr="christening 2011 029.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bwMode="auto">
          <a:xfrm>
            <a:off x="1" y="10"/>
            <a:ext cx="9669642" cy="6857990"/>
          </a:xfrm>
          <a:prstGeom prst="rect">
            <a:avLst/>
          </a:prstGeom>
          <a:noFill/>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7531610" y="2434201"/>
            <a:ext cx="3822189" cy="3742762"/>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Playful RE: Early learning about rituals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Big days for the family often use food, cards, gifts, songs, getting together, memories, photos and specially chosen words.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842" name="Picture 1" descr="Querk Christening 2011 003.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bwMode="auto">
          <a:xfrm>
            <a:off x="1" y="10"/>
            <a:ext cx="9669642" cy="6857990"/>
          </a:xfrm>
          <a:prstGeom prst="rect">
            <a:avLst/>
          </a:prstGeom>
          <a:noFill/>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7531610" y="2434201"/>
            <a:ext cx="3822189" cy="3742762"/>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Playful RE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Enact a Baby Welcoming Ceremony. At Church Father David asks who is doing what at the Baptism, and gets us all ready. Lots to notice, to think about and to learn. A big experience.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1986" name="Picture 1" descr="Querk Christening 2011 004.JPG"/>
          <p:cNvPicPr>
            <a:picLocks noGrp="1" noChangeAspect="1"/>
          </p:cNvPicPr>
          <p:nvPr isPhoto="1"/>
        </p:nvPicPr>
        <p:blipFill rotWithShape="1">
          <a:blip r:embed="rId2" cstate="email">
            <a:extLst>
              <a:ext uri="{28A0092B-C50C-407E-A947-70E740481C1C}">
                <a14:useLocalDpi xmlns:a14="http://schemas.microsoft.com/office/drawing/2010/main"/>
              </a:ext>
            </a:extLst>
          </a:blip>
          <a:srcRect r="-1"/>
          <a:stretch/>
        </p:blipFill>
        <p:spPr bwMode="auto">
          <a:xfrm>
            <a:off x="321733" y="321733"/>
            <a:ext cx="11548534" cy="6214534"/>
          </a:xfrm>
          <a:prstGeom prst="rect">
            <a:avLst/>
          </a:prstGeom>
          <a:noFill/>
        </p:spPr>
      </p:pic>
    </p:spTree>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Querk Christening 2011 010.JPG"/>
          <p:cNvPicPr>
            <a:picLocks noGrp="1" noChangeAspect="1"/>
          </p:cNvPicPr>
          <p:nvPr isPhoto="1"/>
        </p:nvPicPr>
        <p:blipFill>
          <a:blip r:embed="rId2" cstate="email"/>
          <a:srcRect/>
          <a:stretch>
            <a:fillRect/>
          </a:stretch>
        </p:blipFill>
        <p:spPr bwMode="auto">
          <a:xfrm>
            <a:off x="1524000" y="0"/>
            <a:ext cx="9144000" cy="6858000"/>
          </a:xfrm>
          <a:prstGeom prst="rect">
            <a:avLst/>
          </a:prstGeom>
          <a:noFill/>
          <a:ln w="9525">
            <a:noFill/>
            <a:miter lim="800000"/>
            <a:headEnd/>
            <a:tailEnd/>
          </a:ln>
        </p:spPr>
      </p:pic>
      <p:sp>
        <p:nvSpPr>
          <p:cNvPr id="3" name="TextBox 2"/>
          <p:cNvSpPr txBox="1"/>
          <p:nvPr/>
        </p:nvSpPr>
        <p:spPr>
          <a:xfrm>
            <a:off x="2135188" y="4811714"/>
            <a:ext cx="3168650" cy="1570037"/>
          </a:xfrm>
          <a:prstGeom prst="rect">
            <a:avLst/>
          </a:prstGeom>
          <a:solidFill>
            <a:schemeClr val="accent2">
              <a:lumMod val="20000"/>
              <a:lumOff val="80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alibri" panose="020F0502020204030204"/>
                <a:ea typeface="+mn-ea"/>
                <a:cs typeface="+mn-cs"/>
              </a:rPr>
              <a:t>Playful 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Enact a Baby Welcoming Ceremony.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rPr>
              <a:t>The whole class play roles in the Big Day!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hild holding a stuffed animal&#10;&#10;Description automatically generated with medium confidence">
            <a:extLst>
              <a:ext uri="{FF2B5EF4-FFF2-40B4-BE49-F238E27FC236}">
                <a16:creationId xmlns:a16="http://schemas.microsoft.com/office/drawing/2014/main" id="{0F659778-CF71-4CC9-8E23-84EB8DF07126}"/>
              </a:ext>
            </a:extLst>
          </p:cNvPr>
          <p:cNvPicPr>
            <a:picLocks noChangeAspect="1"/>
          </p:cNvPicPr>
          <p:nvPr/>
        </p:nvPicPr>
        <p:blipFill rotWithShape="1">
          <a:blip r:embed="rId2">
            <a:extLst>
              <a:ext uri="{28A0092B-C50C-407E-A947-70E740481C1C}">
                <a14:useLocalDpi xmlns:a14="http://schemas.microsoft.com/office/drawing/2010/main" val="0"/>
              </a:ext>
            </a:extLst>
          </a:blip>
          <a:srcRect t="10272" b="3702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667931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11A37-7102-4585-943A-A982C89912B7}"/>
              </a:ext>
            </a:extLst>
          </p:cNvPr>
          <p:cNvSpPr>
            <a:spLocks noGrp="1"/>
          </p:cNvSpPr>
          <p:nvPr>
            <p:ph type="title"/>
          </p:nvPr>
        </p:nvSpPr>
        <p:spPr>
          <a:xfrm>
            <a:off x="7698512" y="365125"/>
            <a:ext cx="3655287" cy="5671465"/>
          </a:xfrm>
        </p:spPr>
        <p:txBody>
          <a:bodyPr>
            <a:normAutofit/>
          </a:bodyPr>
          <a:lstStyle/>
          <a:p>
            <a:r>
              <a:rPr lang="en-GB" sz="3200" dirty="0">
                <a:solidFill>
                  <a:schemeClr val="accent5">
                    <a:lumMod val="75000"/>
                  </a:schemeClr>
                </a:solidFill>
              </a:rPr>
              <a:t>Finnegan, 4</a:t>
            </a:r>
            <a:br>
              <a:rPr lang="en-GB" sz="3200" dirty="0">
                <a:solidFill>
                  <a:schemeClr val="accent5">
                    <a:lumMod val="75000"/>
                  </a:schemeClr>
                </a:solidFill>
              </a:rPr>
            </a:br>
            <a:r>
              <a:rPr lang="en-GB" sz="3200" dirty="0">
                <a:solidFill>
                  <a:schemeClr val="accent5">
                    <a:lumMod val="75000"/>
                  </a:schemeClr>
                </a:solidFill>
              </a:rPr>
              <a:t>“I say my prayers to God. I saw him in church once. He has supersonic listening. He made me feel very happy.” </a:t>
            </a:r>
          </a:p>
        </p:txBody>
      </p:sp>
      <p:pic>
        <p:nvPicPr>
          <p:cNvPr id="4" name="Content Placeholder 3">
            <a:extLst>
              <a:ext uri="{FF2B5EF4-FFF2-40B4-BE49-F238E27FC236}">
                <a16:creationId xmlns:a16="http://schemas.microsoft.com/office/drawing/2014/main" id="{2B2F17C8-0E2D-4510-92B1-7EF88191470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440713" y="0"/>
            <a:ext cx="3655287" cy="6809930"/>
          </a:xfrm>
          <a:prstGeom prst="rect">
            <a:avLst/>
          </a:prstGeom>
        </p:spPr>
      </p:pic>
    </p:spTree>
    <p:extLst>
      <p:ext uri="{BB962C8B-B14F-4D97-AF65-F5344CB8AC3E}">
        <p14:creationId xmlns:p14="http://schemas.microsoft.com/office/powerpoint/2010/main" val="18541279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20 21 Querk.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3048000" y="-3048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89268" y="2159954"/>
            <a:ext cx="3168650" cy="4062651"/>
          </a:xfrm>
          <a:prstGeom prst="rect">
            <a:avLst/>
          </a:prstGeom>
          <a:solidFill>
            <a:schemeClr val="accent2">
              <a:lumMod val="20000"/>
              <a:lumOff val="80000"/>
            </a:schemeClr>
          </a:solidFill>
        </p:spPr>
        <p:txBody>
          <a:bodyPr>
            <a:spAutoFit/>
          </a:bodyPr>
          <a:lstStyle/>
          <a:p>
            <a:pPr>
              <a:defRPr/>
            </a:pPr>
            <a:r>
              <a:rPr lang="en-GB" sz="2400" b="1" dirty="0">
                <a:solidFill>
                  <a:srgbClr val="002060"/>
                </a:solidFill>
              </a:rPr>
              <a:t>Playful RE</a:t>
            </a:r>
          </a:p>
          <a:p>
            <a:pPr>
              <a:defRPr/>
            </a:pPr>
            <a:r>
              <a:rPr lang="en-GB" b="1" dirty="0">
                <a:solidFill>
                  <a:srgbClr val="002060"/>
                </a:solidFill>
              </a:rPr>
              <a:t>Back at school, whisper the things you remember about the service – don’t wake the baby.</a:t>
            </a:r>
          </a:p>
          <a:p>
            <a:pPr>
              <a:defRPr/>
            </a:pPr>
            <a:endParaRPr lang="en-GB" b="1" dirty="0">
              <a:solidFill>
                <a:srgbClr val="002060"/>
              </a:solidFill>
            </a:endParaRPr>
          </a:p>
          <a:p>
            <a:pPr>
              <a:defRPr/>
            </a:pPr>
            <a:r>
              <a:rPr lang="en-GB" b="1" dirty="0">
                <a:solidFill>
                  <a:srgbClr val="002060"/>
                </a:solidFill>
              </a:rPr>
              <a:t>Can you whisper some kind words, some good promises or some special messages to Baby </a:t>
            </a:r>
            <a:r>
              <a:rPr lang="en-GB" b="1" dirty="0" err="1">
                <a:solidFill>
                  <a:srgbClr val="002060"/>
                </a:solidFill>
              </a:rPr>
              <a:t>Querk</a:t>
            </a:r>
            <a:r>
              <a:rPr lang="en-GB" b="1" dirty="0">
                <a:solidFill>
                  <a:srgbClr val="002060"/>
                </a:solidFill>
              </a:rPr>
              <a:t>? Are some of these messages about God?</a:t>
            </a:r>
          </a:p>
          <a:p>
            <a:pPr>
              <a:defRPr/>
            </a:pPr>
            <a:endParaRPr lang="en-GB" b="1" dirty="0">
              <a:solidFill>
                <a:srgbClr val="002060"/>
              </a:solidFill>
            </a:endParaRPr>
          </a:p>
          <a:p>
            <a:pPr>
              <a:defRPr/>
            </a:pPr>
            <a:r>
              <a:rPr lang="en-GB" b="1" dirty="0">
                <a:solidFill>
                  <a:srgbClr val="002060"/>
                </a:solidFill>
              </a:rPr>
              <a:t>What other activities might Baby </a:t>
            </a:r>
            <a:r>
              <a:rPr lang="en-GB" b="1" dirty="0" err="1">
                <a:solidFill>
                  <a:srgbClr val="002060"/>
                </a:solidFill>
              </a:rPr>
              <a:t>Querk</a:t>
            </a:r>
            <a:r>
              <a:rPr lang="en-GB" b="1" dirty="0">
                <a:solidFill>
                  <a:srgbClr val="002060"/>
                </a:solidFill>
              </a:rPr>
              <a:t> share?</a:t>
            </a:r>
          </a:p>
        </p:txBody>
      </p:sp>
    </p:spTree>
    <p:extLst>
      <p:ext uri="{BB962C8B-B14F-4D97-AF65-F5344CB8AC3E}">
        <p14:creationId xmlns:p14="http://schemas.microsoft.com/office/powerpoint/2010/main" val="3843268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20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1" descr="10 11 Donkey.jpg"/>
          <p:cNvPicPr>
            <a:picLocks noGrp="1" noChangeAspect="1"/>
          </p:cNvPicPr>
          <p:nvPr isPhoto="1"/>
        </p:nvPicPr>
        <p:blipFill rotWithShape="1">
          <a:blip r:embed="rId2" cstate="email">
            <a:extLst>
              <a:ext uri="{28A0092B-C50C-407E-A947-70E740481C1C}">
                <a14:useLocalDpi xmlns:a14="http://schemas.microsoft.com/office/drawing/2010/main"/>
              </a:ext>
            </a:extLst>
          </a:blip>
          <a:srcRect/>
          <a:stretch/>
        </p:blipFill>
        <p:spPr bwMode="auto">
          <a:xfrm>
            <a:off x="1" y="10"/>
            <a:ext cx="9669642" cy="6857990"/>
          </a:xfrm>
          <a:prstGeom prst="rect">
            <a:avLst/>
          </a:prstGeom>
          <a:noFill/>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8658508" y="651120"/>
            <a:ext cx="2621279" cy="4850519"/>
          </a:xfrm>
          <a:prstGeom prst="rect">
            <a:avLst/>
          </a:prstGeom>
        </p:spPr>
        <p:txBody>
          <a:bodyPr vert="horz" lIns="91440" tIns="45720" rIns="91440" bIns="45720" rtlCol="0">
            <a:normAutofit/>
          </a:bodyPr>
          <a:lstStyle/>
          <a:p>
            <a:pPr marR="0" lvl="0" algn="l" defTabSz="914400" rtl="0" eaLnBrk="1" fontAlgn="auto" latinLnBrk="0" hangingPunct="1">
              <a:lnSpc>
                <a:spcPct val="90000"/>
              </a:lnSpc>
              <a:spcBef>
                <a:spcPts val="0"/>
              </a:spcBef>
              <a:spcAft>
                <a:spcPts val="600"/>
              </a:spcAft>
              <a:buClrTx/>
              <a:buSzTx/>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For goodness sake, wherever can you get a donkey?</a:t>
            </a:r>
          </a:p>
          <a:p>
            <a:pPr marR="0" lvl="0" algn="l" defTabSz="914400" rtl="0" eaLnBrk="1" fontAlgn="auto" latinLnBrk="0" hangingPunct="1">
              <a:lnSpc>
                <a:spcPct val="90000"/>
              </a:lnSpc>
              <a:spcBef>
                <a:spcPts val="0"/>
              </a:spcBef>
              <a:spcAft>
                <a:spcPts val="600"/>
              </a:spcAft>
              <a:buClrTx/>
              <a:buSzTx/>
              <a:tabLst/>
              <a:defRPr/>
            </a:pPr>
            <a:endParaRPr lang="en-US" sz="2000" b="1" dirty="0">
              <a:solidFill>
                <a:prstClr val="black"/>
              </a:solidFill>
              <a:latin typeface="Calibri" panose="020F0502020204030204"/>
            </a:endParaRPr>
          </a:p>
          <a:p>
            <a:pPr marR="0" lvl="0" algn="l" defTabSz="914400" rtl="0" eaLnBrk="1" fontAlgn="auto" latinLnBrk="0" hangingPunct="1">
              <a:lnSpc>
                <a:spcPct val="90000"/>
              </a:lnSpc>
              <a:spcBef>
                <a:spcPts val="0"/>
              </a:spcBef>
              <a:spcAft>
                <a:spcPts val="600"/>
              </a:spcAft>
              <a:buClrTx/>
              <a:buSzTx/>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But can you think of brilliant ways to make RE memorable forever for your class? Surely once a year, the magic of Christmas for example might be worth chasing down a local donkey?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0E29D233-0A25-45D8-B87E-41549A3ABDB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1" y="1"/>
            <a:ext cx="2970465" cy="3383279"/>
          </a:xfrm>
          <a:prstGeom prst="rect">
            <a:avLst/>
          </a:prstGeom>
        </p:spPr>
      </p:pic>
      <p:pic>
        <p:nvPicPr>
          <p:cNvPr id="7" name="Picture 6">
            <a:extLst>
              <a:ext uri="{FF2B5EF4-FFF2-40B4-BE49-F238E27FC236}">
                <a16:creationId xmlns:a16="http://schemas.microsoft.com/office/drawing/2014/main" id="{A2B0F2B4-F642-4F65-8F2E-7BFDEE20131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3072956" y="10"/>
            <a:ext cx="2970465" cy="3383268"/>
          </a:xfrm>
          <a:prstGeom prst="rect">
            <a:avLst/>
          </a:prstGeom>
        </p:spPr>
      </p:pic>
      <p:pic>
        <p:nvPicPr>
          <p:cNvPr id="8" name="Picture 7">
            <a:extLst>
              <a:ext uri="{FF2B5EF4-FFF2-40B4-BE49-F238E27FC236}">
                <a16:creationId xmlns:a16="http://schemas.microsoft.com/office/drawing/2014/main" id="{30D98EA7-4CAE-4EF2-8C32-8C0ED938D9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6145909" y="10"/>
            <a:ext cx="2971800" cy="3383268"/>
          </a:xfrm>
          <a:prstGeom prst="rect">
            <a:avLst/>
          </a:prstGeom>
        </p:spPr>
      </p:pic>
      <p:pic>
        <p:nvPicPr>
          <p:cNvPr id="4" name="Content Placeholder 3">
            <a:extLst>
              <a:ext uri="{FF2B5EF4-FFF2-40B4-BE49-F238E27FC236}">
                <a16:creationId xmlns:a16="http://schemas.microsoft.com/office/drawing/2014/main" id="{8EDE0A4B-F755-438E-9860-EB3AF50C97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20200" y="10"/>
            <a:ext cx="2971800" cy="3383268"/>
          </a:xfrm>
          <a:prstGeom prst="rect">
            <a:avLst/>
          </a:prstGeom>
        </p:spPr>
      </p:pic>
      <p:pic>
        <p:nvPicPr>
          <p:cNvPr id="6" name="Picture 5">
            <a:extLst>
              <a:ext uri="{FF2B5EF4-FFF2-40B4-BE49-F238E27FC236}">
                <a16:creationId xmlns:a16="http://schemas.microsoft.com/office/drawing/2014/main" id="{4904A886-89FD-4A6A-93F2-86346210F81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2"/>
          <a:stretch/>
        </p:blipFill>
        <p:spPr>
          <a:xfrm>
            <a:off x="-1017" y="3474720"/>
            <a:ext cx="2970465" cy="3383280"/>
          </a:xfrm>
          <a:prstGeom prst="rect">
            <a:avLst/>
          </a:prstGeom>
        </p:spPr>
      </p:pic>
      <p:sp>
        <p:nvSpPr>
          <p:cNvPr id="137" name="Rectangle 13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63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A5EC5E-0673-43DF-8A4F-0A7A6F5DF180}"/>
              </a:ext>
            </a:extLst>
          </p:cNvPr>
          <p:cNvSpPr>
            <a:spLocks noGrp="1"/>
          </p:cNvSpPr>
          <p:nvPr>
            <p:ph type="title"/>
          </p:nvPr>
        </p:nvSpPr>
        <p:spPr>
          <a:xfrm>
            <a:off x="6491653" y="3799272"/>
            <a:ext cx="5193748" cy="637124"/>
          </a:xfrm>
        </p:spPr>
        <p:txBody>
          <a:bodyPr>
            <a:normAutofit/>
          </a:bodyPr>
          <a:lstStyle/>
          <a:p>
            <a:br>
              <a:rPr lang="en-GB" sz="1800">
                <a:solidFill>
                  <a:srgbClr val="FFFFFF"/>
                </a:solidFill>
              </a:rPr>
            </a:br>
            <a:r>
              <a:rPr lang="en-GB" sz="1800">
                <a:solidFill>
                  <a:srgbClr val="FFFFFF"/>
                </a:solidFill>
              </a:rPr>
              <a:t> </a:t>
            </a:r>
          </a:p>
        </p:txBody>
      </p:sp>
      <p:pic>
        <p:nvPicPr>
          <p:cNvPr id="1026" name="Picture 2">
            <a:extLst>
              <a:ext uri="{FF2B5EF4-FFF2-40B4-BE49-F238E27FC236}">
                <a16:creationId xmlns:a16="http://schemas.microsoft.com/office/drawing/2014/main" id="{FA1DF349-3674-4590-91F5-F642B1A84057}"/>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r="-2"/>
          <a:stretch/>
        </p:blipFill>
        <p:spPr bwMode="auto">
          <a:xfrm>
            <a:off x="3059902" y="3474719"/>
            <a:ext cx="2970466" cy="338328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2875CDA6-6191-4F75-8313-CA2D2FA3EE75}"/>
              </a:ext>
            </a:extLst>
          </p:cNvPr>
          <p:cNvSpPr>
            <a:spLocks noGrp="1"/>
          </p:cNvSpPr>
          <p:nvPr>
            <p:ph idx="1"/>
          </p:nvPr>
        </p:nvSpPr>
        <p:spPr>
          <a:xfrm>
            <a:off x="6479648" y="3667125"/>
            <a:ext cx="5366610" cy="3017760"/>
          </a:xfrm>
        </p:spPr>
        <p:txBody>
          <a:bodyPr>
            <a:normAutofit/>
          </a:bodyPr>
          <a:lstStyle/>
          <a:p>
            <a:r>
              <a:rPr lang="en-GB" sz="1800" b="1" dirty="0">
                <a:solidFill>
                  <a:srgbClr val="FFFFFF"/>
                </a:solidFill>
              </a:rPr>
              <a:t>World Faith Jigsaw            £7.50</a:t>
            </a:r>
          </a:p>
          <a:p>
            <a:r>
              <a:rPr lang="en-GB" sz="1800" b="1" dirty="0">
                <a:solidFill>
                  <a:srgbClr val="FFFFFF"/>
                </a:solidFill>
              </a:rPr>
              <a:t>Share a story disc + pack  £45</a:t>
            </a:r>
          </a:p>
          <a:p>
            <a:r>
              <a:rPr lang="en-GB" sz="1800" b="1" dirty="0">
                <a:solidFill>
                  <a:srgbClr val="FFFFFF"/>
                </a:solidFill>
              </a:rPr>
              <a:t>Talking Pictures                  £33</a:t>
            </a:r>
          </a:p>
          <a:p>
            <a:r>
              <a:rPr lang="en-GB" sz="1800" b="1" dirty="0">
                <a:solidFill>
                  <a:srgbClr val="FFFFFF"/>
                </a:solidFill>
              </a:rPr>
              <a:t>What happens in…            £27.50</a:t>
            </a:r>
          </a:p>
          <a:p>
            <a:r>
              <a:rPr lang="en-GB" sz="1800" b="1" dirty="0">
                <a:solidFill>
                  <a:srgbClr val="FFFFFF"/>
                </a:solidFill>
              </a:rPr>
              <a:t>Total: £113 discount today of 20% </a:t>
            </a:r>
            <a:endParaRPr lang="en-GB" sz="1800" b="1" dirty="0">
              <a:solidFill>
                <a:srgbClr val="FFFF00"/>
              </a:solidFill>
            </a:endParaRPr>
          </a:p>
          <a:p>
            <a:r>
              <a:rPr lang="en-GB" sz="1800" b="1" dirty="0">
                <a:solidFill>
                  <a:srgbClr val="FFFF00"/>
                </a:solidFill>
              </a:rPr>
              <a:t>Email </a:t>
            </a:r>
            <a:r>
              <a:rPr lang="en-GB" sz="1800" b="1" dirty="0">
                <a:solidFill>
                  <a:srgbClr val="FFFF00"/>
                </a:solidFill>
                <a:hlinkClick r:id="rId8"/>
              </a:rPr>
              <a:t>lat@retoday.org.uk</a:t>
            </a:r>
            <a:r>
              <a:rPr lang="en-GB" sz="1800" b="1" dirty="0">
                <a:solidFill>
                  <a:srgbClr val="FFFF00"/>
                </a:solidFill>
              </a:rPr>
              <a:t> or </a:t>
            </a:r>
            <a:r>
              <a:rPr lang="en-GB" sz="1800" b="1" dirty="0">
                <a:solidFill>
                  <a:srgbClr val="FFFF00"/>
                </a:solidFill>
                <a:hlinkClick r:id="rId9"/>
              </a:rPr>
              <a:t>sales@retoday.org.uk</a:t>
            </a:r>
            <a:r>
              <a:rPr lang="en-GB" sz="1800" b="1" dirty="0">
                <a:solidFill>
                  <a:srgbClr val="FFFF00"/>
                </a:solidFill>
              </a:rPr>
              <a:t> with school address for firm order using code ‘EYFSOFFER’</a:t>
            </a:r>
            <a:endParaRPr lang="en-US" sz="1800" b="1" dirty="0">
              <a:solidFill>
                <a:srgbClr val="FFFF00"/>
              </a:solidFill>
            </a:endParaRPr>
          </a:p>
        </p:txBody>
      </p:sp>
    </p:spTree>
    <p:extLst>
      <p:ext uri="{BB962C8B-B14F-4D97-AF65-F5344CB8AC3E}">
        <p14:creationId xmlns:p14="http://schemas.microsoft.com/office/powerpoint/2010/main" val="3562349289"/>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F1D86A-62AB-47D8-B421-447E0C6A7F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6828" y="213359"/>
            <a:ext cx="8656372" cy="12565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234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875E-6 -2.22222E-6 L 0.00508 -0.89398 " pathEditMode="relative" rAng="0" ptsTypes="AA">
                                      <p:cBhvr>
                                        <p:cTn id="6" dur="2000" fill="hold"/>
                                        <p:tgtEl>
                                          <p:spTgt spid="3"/>
                                        </p:tgtEl>
                                        <p:attrNameLst>
                                          <p:attrName>ppt_x</p:attrName>
                                          <p:attrName>ppt_y</p:attrName>
                                        </p:attrNameLst>
                                      </p:cBhvr>
                                      <p:rCtr x="247" y="-44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D19A6-1F28-40B8-AC79-F221593FCD6E}"/>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029EE97B-2FB7-49E2-AF1A-6DFEE24257C4}"/>
              </a:ext>
            </a:extLst>
          </p:cNvPr>
          <p:cNvSpPr>
            <a:spLocks noGrp="1"/>
          </p:cNvSpPr>
          <p:nvPr>
            <p:ph idx="1"/>
          </p:nvPr>
        </p:nvSpPr>
        <p:spPr>
          <a:xfrm>
            <a:off x="838200" y="1417320"/>
            <a:ext cx="10515600" cy="5257800"/>
          </a:xfrm>
        </p:spPr>
        <p:txBody>
          <a:bodyPr>
            <a:normAutofit fontScale="92500" lnSpcReduction="10000"/>
          </a:bodyPr>
          <a:lstStyle/>
          <a:p>
            <a:r>
              <a:rPr lang="en-GB" b="1" dirty="0">
                <a:solidFill>
                  <a:schemeClr val="accent1">
                    <a:lumMod val="75000"/>
                  </a:schemeClr>
                </a:solidFill>
              </a:rPr>
              <a:t>RE is a requirement for all pupils on school roll</a:t>
            </a:r>
          </a:p>
          <a:p>
            <a:r>
              <a:rPr lang="en-GB" b="1" dirty="0">
                <a:solidFill>
                  <a:schemeClr val="accent1">
                    <a:lumMod val="75000"/>
                  </a:schemeClr>
                </a:solidFill>
              </a:rPr>
              <a:t>RE is also a great gateway into various aspects of the ELGs and EYFS requirements</a:t>
            </a:r>
          </a:p>
          <a:p>
            <a:r>
              <a:rPr lang="en-GB" b="1" dirty="0">
                <a:solidFill>
                  <a:schemeClr val="accent1">
                    <a:lumMod val="75000"/>
                  </a:schemeClr>
                </a:solidFill>
              </a:rPr>
              <a:t>Your RE can be a playful centre of learning new vocab and enjoying experience together in the early years </a:t>
            </a:r>
          </a:p>
          <a:p>
            <a:r>
              <a:rPr lang="en-GB" b="1" dirty="0">
                <a:solidFill>
                  <a:schemeClr val="accent1">
                    <a:lumMod val="75000"/>
                  </a:schemeClr>
                </a:solidFill>
              </a:rPr>
              <a:t>Children can gather a rich knowledge of the place they live – widening from local to national – and connect this to values of friendliness, care, sharing, generosity and more…</a:t>
            </a:r>
          </a:p>
          <a:p>
            <a:r>
              <a:rPr lang="en-GB" b="1" dirty="0">
                <a:solidFill>
                  <a:schemeClr val="accent1">
                    <a:lumMod val="75000"/>
                  </a:schemeClr>
                </a:solidFill>
              </a:rPr>
              <a:t>The RE syllabus makes space for you to develop best practice.</a:t>
            </a:r>
          </a:p>
          <a:p>
            <a:r>
              <a:rPr lang="en-GB" b="1" dirty="0">
                <a:solidFill>
                  <a:schemeClr val="accent1">
                    <a:lumMod val="75000"/>
                  </a:schemeClr>
                </a:solidFill>
              </a:rPr>
              <a:t>The NATRE guidance document provides numerous practical possibilities for good RE for your pupils</a:t>
            </a:r>
          </a:p>
          <a:p>
            <a:r>
              <a:rPr lang="en-GB" b="1" dirty="0">
                <a:solidFill>
                  <a:schemeClr val="accent1">
                    <a:lumMod val="75000"/>
                  </a:schemeClr>
                </a:solidFill>
              </a:rPr>
              <a:t>Include singing, art, music, outdoor RE, story, drama, play alongside short and well planned sessions of direct learning.</a:t>
            </a:r>
          </a:p>
        </p:txBody>
      </p:sp>
    </p:spTree>
    <p:extLst>
      <p:ext uri="{BB962C8B-B14F-4D97-AF65-F5344CB8AC3E}">
        <p14:creationId xmlns:p14="http://schemas.microsoft.com/office/powerpoint/2010/main" val="186504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1047</TotalTime>
  <Words>4892</Words>
  <Application>Microsoft Office PowerPoint</Application>
  <PresentationFormat>Widescreen</PresentationFormat>
  <Paragraphs>350</Paragraphs>
  <Slides>94</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94</vt:i4>
      </vt:variant>
    </vt:vector>
  </HeadingPairs>
  <TitlesOfParts>
    <vt:vector size="106" baseType="lpstr">
      <vt:lpstr>Aharoni</vt:lpstr>
      <vt:lpstr>Arial</vt:lpstr>
      <vt:lpstr>Arial Black</vt:lpstr>
      <vt:lpstr>Arial Rounded MT Bold</vt:lpstr>
      <vt:lpstr>Calibri</vt:lpstr>
      <vt:lpstr>Calibri Light</vt:lpstr>
      <vt:lpstr>Century Gothic</vt:lpstr>
      <vt:lpstr>proxima-nova</vt:lpstr>
      <vt:lpstr>Verdana</vt:lpstr>
      <vt:lpstr>Office Theme</vt:lpstr>
      <vt:lpstr>1_Office Theme</vt:lpstr>
      <vt:lpstr>3_Office Theme</vt:lpstr>
      <vt:lpstr>Diocese of Salford RE in EYFS: dynamic, playful, deep and driven by curiosity, can our RE be more fun, mind opening and thoughtfully creative?</vt:lpstr>
      <vt:lpstr>Christmas decorations</vt:lpstr>
      <vt:lpstr>Joanna has 4 favourite Christmas decorations</vt:lpstr>
      <vt:lpstr>Which is your favourite? </vt:lpstr>
      <vt:lpstr>Persona dolls  – a key method in EY RE?</vt:lpstr>
      <vt:lpstr>This RE might seek to be…</vt:lpstr>
      <vt:lpstr>PowerPoint Presentation</vt:lpstr>
      <vt:lpstr>PowerPoint Presentation</vt:lpstr>
      <vt:lpstr>Finnegan, 4 “I say my prayers to God. I saw him in church once. He has supersonic listening. He made me feel very happy.” </vt:lpstr>
      <vt:lpstr>PowerPoint Presentation</vt:lpstr>
      <vt:lpstr>By the end of the Reception year, we want children to have had opportunities to…</vt:lpstr>
      <vt:lpstr>PowerPoint Presentation</vt:lpstr>
      <vt:lpstr>PowerPoint Presentation</vt:lpstr>
      <vt:lpstr>https://www.bbc.co.uk/teach/class-clips-video/religious-studies-ks1-the-christian-story-of-the-good-samaritan-and-the-lost-sheep/zr7wxyc </vt:lpstr>
      <vt:lpstr>PowerPoint Presentation</vt:lpstr>
      <vt:lpstr>PowerPoint Presentation</vt:lpstr>
      <vt:lpstr>RE in the Nursery: Case study Emma Pobjoy is Head of Pastures Way School in Luton. She shares some great RE practice from the Nursery  This PowerPoint sequence supports ideas from Summer 2020’s REtoday magazine page 40  This downloadable resource, free to REtoday magazine subscribers and NATRE members, is © RE Today and may be used in your own school. Any other use is by written permission only.</vt:lpstr>
      <vt:lpstr>Diversity from the very start</vt:lpstr>
      <vt:lpstr>PowerPoint Presentation</vt:lpstr>
      <vt:lpstr>Christian, Muslim, Hindu Clay, blocks play, links</vt:lpstr>
      <vt:lpstr>PowerPoint Presentation</vt:lpstr>
      <vt:lpstr>PowerPoint Presentation</vt:lpstr>
      <vt:lpstr>Provocations</vt:lpstr>
      <vt:lpstr>PowerPoint Presentation</vt:lpstr>
      <vt:lpstr>PowerPoint Presentation</vt:lpstr>
      <vt:lpstr>Talking points for  Early Years RE</vt:lpstr>
      <vt:lpstr>Fresh Ideas: How to make RE more playful for young learners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By the end of the Reception year, we want children to have had opportunities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EYFS RE and language / literacy</vt:lpstr>
      <vt:lpstr>Adam is 4. In this RE Focus lesson he is sorting pictures from Jesus’ Story of the Lost Sheep (BBC TV has a simple octonaut style animation). Literacy and RE happen together.</vt:lpstr>
      <vt:lpstr>Beth is 4. From the Story of Muhammad and the Kittens she is thinking about kind and unkind ways to play and to treat animals. Literacy and RE both together.</vt:lpstr>
      <vt:lpstr>Cam is 4. He has been thinking about the kindness of Prophet Muhammad in a story about 7 kittens. He has two sentences to give examples of times when he is kind.</vt:lpstr>
      <vt:lpstr>Daisy is 4. She has been thinking about looking after her friends and she has three examples to share in her sentences. Literacy and RE together.</vt:lpstr>
      <vt:lpstr>The theme of worship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make a picture about worshipping God?</vt:lpstr>
      <vt:lpstr>PowerPoint Presentation</vt:lpstr>
      <vt:lpstr>Cutaway pictures Enquiry learning with visual resources</vt:lpstr>
      <vt:lpstr>PowerPoint Presentation</vt:lpstr>
      <vt:lpstr>What could you do with this?</vt:lpstr>
      <vt:lpstr>PowerPoint Presentation</vt:lpstr>
      <vt:lpstr>PowerPoint Presentation</vt:lpstr>
      <vt:lpstr>PowerPoint Presentation</vt:lpstr>
      <vt:lpstr>Children from the Reception class at Scott Wilkie Primary School in Newham visited a church, where they had some music lessons and did some singing. They made a small scale version of the church back at school for their play based RE.</vt:lpstr>
      <vt:lpstr>Made by Yr 3, enjoyed in EY</vt:lpstr>
      <vt:lpstr>  </vt:lpstr>
      <vt:lpstr>PowerPoint Presentation</vt:lpstr>
      <vt:lpstr>Learning some symbols found at worship</vt:lpstr>
      <vt:lpstr>PowerPoint Presentation</vt:lpstr>
      <vt:lpstr>PowerPoint Presentation</vt:lpstr>
      <vt:lpstr>PowerPoint Presentation</vt:lpstr>
      <vt:lpstr>Learning some symbols found at worship</vt:lpstr>
      <vt:lpstr>PowerPoint Presentation</vt:lpstr>
      <vt:lpstr>Querks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dc:creator>
  <cp:lastModifiedBy>Lat Blaylock</cp:lastModifiedBy>
  <cp:revision>15</cp:revision>
  <cp:lastPrinted>2021-09-16T14:13:46Z</cp:lastPrinted>
  <dcterms:created xsi:type="dcterms:W3CDTF">2016-06-09T07:48:25Z</dcterms:created>
  <dcterms:modified xsi:type="dcterms:W3CDTF">2021-11-24T16:37:28Z</dcterms:modified>
</cp:coreProperties>
</file>