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124"/>
  </p:notesMasterIdLst>
  <p:sldIdLst>
    <p:sldId id="401" r:id="rId4"/>
    <p:sldId id="403" r:id="rId5"/>
    <p:sldId id="363" r:id="rId6"/>
    <p:sldId id="1025" r:id="rId7"/>
    <p:sldId id="1026" r:id="rId8"/>
    <p:sldId id="1029" r:id="rId9"/>
    <p:sldId id="1030" r:id="rId10"/>
    <p:sldId id="1036" r:id="rId11"/>
    <p:sldId id="1032" r:id="rId12"/>
    <p:sldId id="1035" r:id="rId13"/>
    <p:sldId id="1033" r:id="rId14"/>
    <p:sldId id="826" r:id="rId15"/>
    <p:sldId id="825" r:id="rId16"/>
    <p:sldId id="1013" r:id="rId17"/>
    <p:sldId id="314" r:id="rId18"/>
    <p:sldId id="1009" r:id="rId19"/>
    <p:sldId id="1031" r:id="rId20"/>
    <p:sldId id="827" r:id="rId21"/>
    <p:sldId id="1051" r:id="rId22"/>
    <p:sldId id="1052" r:id="rId23"/>
    <p:sldId id="1053" r:id="rId24"/>
    <p:sldId id="1054" r:id="rId25"/>
    <p:sldId id="1049" r:id="rId26"/>
    <p:sldId id="1050" r:id="rId27"/>
    <p:sldId id="1048" r:id="rId28"/>
    <p:sldId id="285" r:id="rId29"/>
    <p:sldId id="286" r:id="rId30"/>
    <p:sldId id="756" r:id="rId31"/>
    <p:sldId id="757" r:id="rId32"/>
    <p:sldId id="758" r:id="rId33"/>
    <p:sldId id="759" r:id="rId34"/>
    <p:sldId id="760" r:id="rId35"/>
    <p:sldId id="761" r:id="rId36"/>
    <p:sldId id="762" r:id="rId37"/>
    <p:sldId id="763" r:id="rId38"/>
    <p:sldId id="764" r:id="rId39"/>
    <p:sldId id="765" r:id="rId40"/>
    <p:sldId id="766" r:id="rId41"/>
    <p:sldId id="809" r:id="rId42"/>
    <p:sldId id="767" r:id="rId43"/>
    <p:sldId id="768" r:id="rId44"/>
    <p:sldId id="769" r:id="rId45"/>
    <p:sldId id="1011" r:id="rId46"/>
    <p:sldId id="293" r:id="rId47"/>
    <p:sldId id="916" r:id="rId48"/>
    <p:sldId id="276" r:id="rId49"/>
    <p:sldId id="312" r:id="rId50"/>
    <p:sldId id="917" r:id="rId51"/>
    <p:sldId id="918" r:id="rId52"/>
    <p:sldId id="277" r:id="rId53"/>
    <p:sldId id="919" r:id="rId54"/>
    <p:sldId id="1012" r:id="rId55"/>
    <p:sldId id="920" r:id="rId56"/>
    <p:sldId id="298" r:id="rId57"/>
    <p:sldId id="301" r:id="rId58"/>
    <p:sldId id="343" r:id="rId59"/>
    <p:sldId id="271" r:id="rId60"/>
    <p:sldId id="921" r:id="rId61"/>
    <p:sldId id="922" r:id="rId62"/>
    <p:sldId id="262" r:id="rId63"/>
    <p:sldId id="269" r:id="rId64"/>
    <p:sldId id="270" r:id="rId65"/>
    <p:sldId id="317" r:id="rId66"/>
    <p:sldId id="267" r:id="rId67"/>
    <p:sldId id="268" r:id="rId68"/>
    <p:sldId id="257" r:id="rId69"/>
    <p:sldId id="279" r:id="rId70"/>
    <p:sldId id="291" r:id="rId71"/>
    <p:sldId id="292" r:id="rId72"/>
    <p:sldId id="294" r:id="rId73"/>
    <p:sldId id="297" r:id="rId74"/>
    <p:sldId id="263" r:id="rId75"/>
    <p:sldId id="303" r:id="rId76"/>
    <p:sldId id="304" r:id="rId77"/>
    <p:sldId id="305" r:id="rId78"/>
    <p:sldId id="306" r:id="rId79"/>
    <p:sldId id="272" r:id="rId80"/>
    <p:sldId id="296" r:id="rId81"/>
    <p:sldId id="307" r:id="rId82"/>
    <p:sldId id="308" r:id="rId83"/>
    <p:sldId id="309" r:id="rId84"/>
    <p:sldId id="273" r:id="rId85"/>
    <p:sldId id="266" r:id="rId86"/>
    <p:sldId id="260" r:id="rId87"/>
    <p:sldId id="258" r:id="rId88"/>
    <p:sldId id="280" r:id="rId89"/>
    <p:sldId id="315" r:id="rId90"/>
    <p:sldId id="284" r:id="rId91"/>
    <p:sldId id="316" r:id="rId92"/>
    <p:sldId id="349" r:id="rId93"/>
    <p:sldId id="385" r:id="rId94"/>
    <p:sldId id="386" r:id="rId95"/>
    <p:sldId id="387" r:id="rId96"/>
    <p:sldId id="380" r:id="rId97"/>
    <p:sldId id="371" r:id="rId98"/>
    <p:sldId id="375" r:id="rId99"/>
    <p:sldId id="368" r:id="rId100"/>
    <p:sldId id="377" r:id="rId101"/>
    <p:sldId id="373" r:id="rId102"/>
    <p:sldId id="372" r:id="rId103"/>
    <p:sldId id="367" r:id="rId104"/>
    <p:sldId id="384" r:id="rId105"/>
    <p:sldId id="376" r:id="rId106"/>
    <p:sldId id="383" r:id="rId107"/>
    <p:sldId id="389" r:id="rId108"/>
    <p:sldId id="392" r:id="rId109"/>
    <p:sldId id="390" r:id="rId110"/>
    <p:sldId id="393" r:id="rId111"/>
    <p:sldId id="382" r:id="rId112"/>
    <p:sldId id="394" r:id="rId113"/>
    <p:sldId id="325" r:id="rId114"/>
    <p:sldId id="259" r:id="rId115"/>
    <p:sldId id="1024" r:id="rId116"/>
    <p:sldId id="1037" r:id="rId117"/>
    <p:sldId id="820" r:id="rId118"/>
    <p:sldId id="821" r:id="rId119"/>
    <p:sldId id="822" r:id="rId120"/>
    <p:sldId id="823" r:id="rId121"/>
    <p:sldId id="819" r:id="rId122"/>
    <p:sldId id="824"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1" autoAdjust="0"/>
    <p:restoredTop sz="95238" autoAdjust="0"/>
  </p:normalViewPr>
  <p:slideViewPr>
    <p:cSldViewPr snapToGrid="0">
      <p:cViewPr varScale="1">
        <p:scale>
          <a:sx n="94" d="100"/>
          <a:sy n="94" d="100"/>
        </p:scale>
        <p:origin x="403" y="5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1" d="100"/>
          <a:sy n="71" d="100"/>
        </p:scale>
        <p:origin x="162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63511-A741-4123-A2CE-165B756FCF4C}" type="datetimeFigureOut">
              <a:rPr lang="en-GB" smtClean="0"/>
              <a:t>10/11/2021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E220A-4E6E-4B57-B64B-9BDDCDC99F63}" type="slidenum">
              <a:rPr lang="en-GB" smtClean="0"/>
              <a:t>‹#›</a:t>
            </a:fld>
            <a:endParaRPr lang="en-GB"/>
          </a:p>
        </p:txBody>
      </p:sp>
    </p:spTree>
    <p:extLst>
      <p:ext uri="{BB962C8B-B14F-4D97-AF65-F5344CB8AC3E}">
        <p14:creationId xmlns:p14="http://schemas.microsoft.com/office/powerpoint/2010/main" val="296963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18</a:t>
            </a:fld>
            <a:endParaRPr lang="en-GB"/>
          </a:p>
        </p:txBody>
      </p:sp>
    </p:spTree>
    <p:extLst>
      <p:ext uri="{BB962C8B-B14F-4D97-AF65-F5344CB8AC3E}">
        <p14:creationId xmlns:p14="http://schemas.microsoft.com/office/powerpoint/2010/main" val="182365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Making this task more thoughtful is the focus of these ideas: it is RE, not just design or technology.</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8CD3E0-3E42-40D7-952B-5A329C6C7EB5}" type="slidenum">
              <a:rPr lang="en-GB" altLang="en-US" smtClean="0"/>
              <a:pPr/>
              <a:t>42</a:t>
            </a:fld>
            <a:endParaRPr lang="en-GB" altLang="en-US"/>
          </a:p>
        </p:txBody>
      </p:sp>
    </p:spTree>
    <p:extLst>
      <p:ext uri="{BB962C8B-B14F-4D97-AF65-F5344CB8AC3E}">
        <p14:creationId xmlns:p14="http://schemas.microsoft.com/office/powerpoint/2010/main" val="293880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4E220A-4E6E-4B57-B64B-9BDDCDC99F63}" type="slidenum">
              <a:rPr lang="en-GB" smtClean="0"/>
              <a:t>63</a:t>
            </a:fld>
            <a:endParaRPr lang="en-GB"/>
          </a:p>
        </p:txBody>
      </p:sp>
    </p:spTree>
    <p:extLst>
      <p:ext uri="{BB962C8B-B14F-4D97-AF65-F5344CB8AC3E}">
        <p14:creationId xmlns:p14="http://schemas.microsoft.com/office/powerpoint/2010/main" val="3232352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assoonPrimaryRg"/>
              </a:rPr>
              <a:t>In order to access the learning in this unit, pupils </a:t>
            </a:r>
            <a:r>
              <a:rPr lang="en-GB" sz="1800" b="0" i="0" u="none" strike="noStrike" baseline="0" dirty="0">
                <a:latin typeface="SassoonPrimaryRg"/>
              </a:rPr>
              <a:t>should have learnt about:</a:t>
            </a:r>
          </a:p>
          <a:p>
            <a:pPr marL="285750" indent="-285750" algn="l">
              <a:buFont typeface="Arial" panose="020B0604020202020204" pitchFamily="34" charset="0"/>
              <a:buChar char="•"/>
            </a:pPr>
            <a:r>
              <a:rPr lang="en-US" sz="1800" b="0" i="0" u="none" strike="noStrike" baseline="0" dirty="0">
                <a:latin typeface="SassoonPrimaryRg"/>
              </a:rPr>
              <a:t>the idea that some people believe God is the creator </a:t>
            </a:r>
            <a:r>
              <a:rPr lang="en-GB" sz="1800" b="0" i="0" u="none" strike="noStrike" baseline="0" dirty="0">
                <a:latin typeface="SassoonPrimaryRg"/>
              </a:rPr>
              <a:t>of the Earth</a:t>
            </a:r>
          </a:p>
          <a:p>
            <a:pPr marL="285750" indent="-285750" algn="l">
              <a:buFont typeface="Arial" panose="020B0604020202020204" pitchFamily="34" charset="0"/>
              <a:buChar char="•"/>
            </a:pPr>
            <a:r>
              <a:rPr lang="en-US" sz="1800" b="0" i="0" u="none" strike="noStrike" baseline="0" dirty="0">
                <a:latin typeface="SassoonPrimaryRg"/>
              </a:rPr>
              <a:t>the idea that Christianity is one of many religions</a:t>
            </a:r>
            <a:endParaRPr lang="en-GB" dirty="0"/>
          </a:p>
        </p:txBody>
      </p:sp>
      <p:sp>
        <p:nvSpPr>
          <p:cNvPr id="4" name="Slide Number Placeholder 3"/>
          <p:cNvSpPr>
            <a:spLocks noGrp="1"/>
          </p:cNvSpPr>
          <p:nvPr>
            <p:ph type="sldNum" sz="quarter" idx="5"/>
          </p:nvPr>
        </p:nvSpPr>
        <p:spPr/>
        <p:txBody>
          <a:bodyPr/>
          <a:lstStyle/>
          <a:p>
            <a:fld id="{572DBD72-EC37-4A96-90E9-FAE8DFEB27C7}" type="slidenum">
              <a:rPr lang="en-GB" smtClean="0"/>
              <a:t>64</a:t>
            </a:fld>
            <a:endParaRPr lang="en-GB"/>
          </a:p>
        </p:txBody>
      </p:sp>
    </p:spTree>
    <p:extLst>
      <p:ext uri="{BB962C8B-B14F-4D97-AF65-F5344CB8AC3E}">
        <p14:creationId xmlns:p14="http://schemas.microsoft.com/office/powerpoint/2010/main" val="2678259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Expected outcomes </a:t>
            </a:r>
            <a:r>
              <a:rPr lang="en-GB" dirty="0"/>
              <a:t>(based on the Early Learning Goals for England 2020)</a:t>
            </a:r>
          </a:p>
          <a:p>
            <a:pPr algn="l"/>
            <a:endParaRPr lang="en-GB" sz="1800" b="1" i="0" u="none" strike="noStrike" baseline="0" dirty="0">
              <a:solidFill>
                <a:srgbClr val="000000"/>
              </a:solidFill>
              <a:latin typeface="SassoonPrimaryRg-Bold"/>
            </a:endParaRPr>
          </a:p>
          <a:p>
            <a:pPr marL="285750" indent="-285750" algn="l">
              <a:buFont typeface="Arial" panose="020B0604020202020204" pitchFamily="34" charset="0"/>
              <a:buChar char="•"/>
            </a:pPr>
            <a:r>
              <a:rPr lang="en-US" sz="1800" b="0" i="0" u="none" strike="noStrike" baseline="0" dirty="0">
                <a:latin typeface="SassoonPrimaryRg"/>
              </a:rPr>
              <a:t>Children answer ‘how’ and ‘why’ questions about their </a:t>
            </a:r>
            <a:r>
              <a:rPr lang="en-GB" sz="1800" b="0" i="0" u="none" strike="noStrike" baseline="0" dirty="0">
                <a:latin typeface="SassoonPrimaryRg"/>
              </a:rPr>
              <a:t>experiences.</a:t>
            </a:r>
          </a:p>
          <a:p>
            <a:pPr marL="285750" indent="-285750" algn="l">
              <a:buFont typeface="Arial" panose="020B0604020202020204" pitchFamily="34" charset="0"/>
              <a:buChar char="•"/>
            </a:pPr>
            <a:r>
              <a:rPr lang="en-US" sz="1800" b="0" i="0" u="none" strike="noStrike" baseline="0" dirty="0">
                <a:latin typeface="SassoonPrimaryRg"/>
              </a:rPr>
              <a:t>Children express themselves effectively, showing awareness </a:t>
            </a:r>
            <a:r>
              <a:rPr lang="en-GB" sz="1800" b="0" i="0" u="none" strike="noStrike" baseline="0" dirty="0">
                <a:latin typeface="SassoonPrimaryRg"/>
              </a:rPr>
              <a:t>of listeners’ needs.</a:t>
            </a:r>
          </a:p>
          <a:p>
            <a:pPr marL="285750" indent="-285750" algn="l">
              <a:buFont typeface="Arial" panose="020B0604020202020204" pitchFamily="34" charset="0"/>
              <a:buChar char="•"/>
            </a:pPr>
            <a:r>
              <a:rPr lang="en-US" sz="1800" b="0" i="0" u="none" strike="noStrike" baseline="0" dirty="0">
                <a:latin typeface="SassoonPrimaryRg"/>
              </a:rPr>
              <a:t>They develop their own narratives and explanations by </a:t>
            </a:r>
            <a:r>
              <a:rPr lang="en-GB" sz="1800" b="0" i="0" u="none" strike="noStrike" baseline="0" dirty="0">
                <a:latin typeface="SassoonPrimaryRg"/>
              </a:rPr>
              <a:t>connecting ideas or events.</a:t>
            </a:r>
          </a:p>
          <a:p>
            <a:pPr marL="285750" indent="-285750" algn="l">
              <a:buFont typeface="Arial" panose="020B0604020202020204" pitchFamily="34" charset="0"/>
              <a:buChar char="•"/>
            </a:pPr>
            <a:r>
              <a:rPr lang="en-US" sz="1800" b="0" i="0" u="none" strike="noStrike" baseline="0" dirty="0">
                <a:latin typeface="SassoonPrimaryRg"/>
              </a:rPr>
              <a:t>They know about similarities and differences between themselves and others, and among families, communities </a:t>
            </a:r>
            <a:r>
              <a:rPr lang="en-GB" sz="1800" b="0" i="0" u="none" strike="noStrike" baseline="0" dirty="0">
                <a:latin typeface="SassoonPrimaryRg"/>
              </a:rPr>
              <a:t>and traditions.</a:t>
            </a:r>
          </a:p>
          <a:p>
            <a:pPr marL="285750" indent="-285750" algn="l">
              <a:buFont typeface="Arial" panose="020B0604020202020204" pitchFamily="34" charset="0"/>
              <a:buChar char="•"/>
            </a:pPr>
            <a:r>
              <a:rPr lang="en-US" sz="1800" b="0" i="0" u="none" strike="noStrike" baseline="0" dirty="0">
                <a:latin typeface="SassoonPrimaryRg"/>
              </a:rPr>
              <a:t>They represent their own ideas, thoughts and feelings </a:t>
            </a:r>
            <a:r>
              <a:rPr lang="en-GB" sz="1800" b="0" i="0" u="none" strike="noStrike" baseline="0" dirty="0">
                <a:latin typeface="SassoonPrimaryRg"/>
              </a:rPr>
              <a:t>through art and music.</a:t>
            </a:r>
          </a:p>
          <a:p>
            <a:pPr algn="l"/>
            <a:endParaRPr lang="en-US" sz="1800" b="1" i="0" u="none" strike="noStrike" baseline="0" dirty="0">
              <a:latin typeface="SassoonPrimaryRg-Bold"/>
            </a:endParaRPr>
          </a:p>
          <a:p>
            <a:pPr algn="l"/>
            <a:r>
              <a:rPr lang="en-US" sz="1800" b="1" i="0" u="none" strike="noStrike" baseline="0" dirty="0">
                <a:latin typeface="SassoonPrimaryRg-Bold"/>
              </a:rPr>
              <a:t>This unit helps pupils in Scotland to achieve RME </a:t>
            </a:r>
            <a:r>
              <a:rPr lang="en-GB" sz="1800" b="1" i="0" u="none" strike="noStrike" baseline="0" dirty="0">
                <a:latin typeface="SassoonPrimaryRg-Bold"/>
              </a:rPr>
              <a:t>0-01a and 1-01c.</a:t>
            </a:r>
            <a:endParaRPr lang="en-GB" dirty="0"/>
          </a:p>
        </p:txBody>
      </p:sp>
      <p:sp>
        <p:nvSpPr>
          <p:cNvPr id="4" name="Slide Number Placeholder 3"/>
          <p:cNvSpPr>
            <a:spLocks noGrp="1"/>
          </p:cNvSpPr>
          <p:nvPr>
            <p:ph type="sldNum" sz="quarter" idx="5"/>
          </p:nvPr>
        </p:nvSpPr>
        <p:spPr/>
        <p:txBody>
          <a:bodyPr/>
          <a:lstStyle/>
          <a:p>
            <a:fld id="{572DBD72-EC37-4A96-90E9-FAE8DFEB27C7}" type="slidenum">
              <a:rPr lang="en-GB" smtClean="0"/>
              <a:t>65</a:t>
            </a:fld>
            <a:endParaRPr lang="en-GB"/>
          </a:p>
        </p:txBody>
      </p:sp>
    </p:spTree>
    <p:extLst>
      <p:ext uri="{BB962C8B-B14F-4D97-AF65-F5344CB8AC3E}">
        <p14:creationId xmlns:p14="http://schemas.microsoft.com/office/powerpoint/2010/main" val="220605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1</a:t>
            </a:r>
          </a:p>
          <a:p>
            <a:pPr algn="l"/>
            <a:r>
              <a:rPr lang="en-US" sz="1800" b="0" i="0" u="none" strike="noStrike" baseline="0" dirty="0">
                <a:latin typeface="SassoonPrimaryRg"/>
              </a:rPr>
              <a:t>Show children the three-letter word on p. 6, and have a conversation with the class about this ‘big little word’ – it may only have three letters, but it is very important for some people. You could use some Christian artefacts or art works such as those from the Spirited </a:t>
            </a:r>
            <a:r>
              <a:rPr lang="en-GB" sz="1800" b="0" i="0" u="none" strike="noStrike" baseline="0" dirty="0">
                <a:latin typeface="SassoonPrimaryRg"/>
              </a:rPr>
              <a:t>Arts competition (see </a:t>
            </a:r>
            <a:r>
              <a:rPr lang="en-GB" sz="1800" b="0" i="0" u="none" strike="noStrike" baseline="0" dirty="0" err="1">
                <a:latin typeface="SassoonPrimaryRg"/>
              </a:rPr>
              <a:t>eResources</a:t>
            </a:r>
            <a:r>
              <a:rPr lang="en-GB" sz="1800" b="0" i="0" u="none" strike="noStrike" baseline="0" dirty="0">
                <a:latin typeface="SassoonPrimaryRg"/>
              </a:rPr>
              <a:t>) </a:t>
            </a:r>
            <a:r>
              <a:rPr lang="en-US" sz="1800" b="0" i="0" u="none" strike="noStrike" baseline="0" dirty="0">
                <a:latin typeface="SassoonPrimaryRg"/>
              </a:rPr>
              <a:t>connected to the idea of God, and ask children to talk about God. One way to do this is to suggest what for some people the three letters </a:t>
            </a:r>
            <a:r>
              <a:rPr lang="en-GB" sz="1800" b="0" i="0" u="none" strike="noStrike" baseline="0" dirty="0">
                <a:latin typeface="SassoonPrimaryRg"/>
              </a:rPr>
              <a:t>might stand for:</a:t>
            </a:r>
          </a:p>
          <a:p>
            <a:pPr algn="l"/>
            <a:r>
              <a:rPr lang="en-GB" sz="1800" b="1" i="0" u="none" strike="noStrike" baseline="0" dirty="0">
                <a:latin typeface="SassoonPrimaryRg-Bold"/>
              </a:rPr>
              <a:t>• G </a:t>
            </a:r>
            <a:r>
              <a:rPr lang="en-GB" sz="1800" b="0" i="0" u="none" strike="noStrike" baseline="0" dirty="0">
                <a:latin typeface="SassoonPrimaryRg"/>
              </a:rPr>
              <a:t>is for Goodness.</a:t>
            </a:r>
          </a:p>
          <a:p>
            <a:pPr algn="l"/>
            <a:r>
              <a:rPr lang="en-US" sz="1800" b="1" i="0" u="none" strike="noStrike" baseline="0" dirty="0">
                <a:latin typeface="SassoonPrimaryRg-Bold"/>
              </a:rPr>
              <a:t>• O </a:t>
            </a:r>
            <a:r>
              <a:rPr lang="en-US" sz="1800" b="0" i="0" u="none" strike="noStrike" baseline="0" dirty="0">
                <a:latin typeface="SassoonPrimaryRg"/>
              </a:rPr>
              <a:t>is for Over all people.</a:t>
            </a:r>
          </a:p>
          <a:p>
            <a:pPr algn="l"/>
            <a:r>
              <a:rPr lang="en-GB" sz="1800" b="1" i="0" u="none" strike="noStrike" baseline="0" dirty="0">
                <a:latin typeface="SassoonPrimaryRg-Bold"/>
              </a:rPr>
              <a:t>• D </a:t>
            </a:r>
            <a:r>
              <a:rPr lang="en-GB" sz="1800" b="0" i="0" u="none" strike="noStrike" baseline="0" dirty="0">
                <a:latin typeface="SassoonPrimaryRg"/>
              </a:rPr>
              <a:t>is for Divine.</a:t>
            </a:r>
          </a:p>
          <a:p>
            <a:pPr algn="l"/>
            <a:r>
              <a:rPr lang="en-US" sz="1800" b="0" i="0" u="none" strike="noStrike" baseline="0" dirty="0">
                <a:latin typeface="SassoonPrimaryRg"/>
              </a:rPr>
              <a:t>Give each pupil an outline of the three letters copied from p. 6 (Resource 2.1) and ask them to draw inside the letters anything they would like to which is to do with God. After the children have made their pictures, arrange for them to share their ideas in small talking groups of three or four and in a whole-class talking circle.</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66</a:t>
            </a:fld>
            <a:endParaRPr lang="en-GB"/>
          </a:p>
        </p:txBody>
      </p:sp>
    </p:spTree>
    <p:extLst>
      <p:ext uri="{BB962C8B-B14F-4D97-AF65-F5344CB8AC3E}">
        <p14:creationId xmlns:p14="http://schemas.microsoft.com/office/powerpoint/2010/main" val="165956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US" sz="1800" b="0" i="0" u="none" strike="noStrike" baseline="0" dirty="0">
                <a:latin typeface="SassoonPrimaryRg"/>
              </a:rPr>
              <a:t>Introduce the children to Grace. </a:t>
            </a:r>
            <a:r>
              <a:rPr lang="en-GB" sz="1800" b="0" i="0" u="none" strike="noStrike" baseline="0" dirty="0">
                <a:latin typeface="SassoonPrimaryRg"/>
              </a:rPr>
              <a:t>Read aloud the </a:t>
            </a:r>
            <a:r>
              <a:rPr lang="en-US" sz="1800" b="0" i="0" u="none" strike="noStrike" baseline="0" dirty="0">
                <a:latin typeface="SassoonPrimaryRg"/>
              </a:rPr>
              <a:t>five things she has to say about God. Fix this in children’s understanding by repeating that Grace is a Christian, and that there are other religions who say different things about God. Some people have no religion, and don’t believe in God at all. Depending on the children’s prior learning, you might explore the beliefs about God of </a:t>
            </a:r>
            <a:r>
              <a:rPr lang="en-GB" sz="1800" b="0" i="0" u="none" strike="noStrike" baseline="0" dirty="0">
                <a:latin typeface="SassoonPrimaryRg"/>
              </a:rPr>
              <a:t>someone from another religion.</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72</a:t>
            </a:fld>
            <a:endParaRPr lang="en-GB"/>
          </a:p>
        </p:txBody>
      </p:sp>
    </p:spTree>
    <p:extLst>
      <p:ext uri="{BB962C8B-B14F-4D97-AF65-F5344CB8AC3E}">
        <p14:creationId xmlns:p14="http://schemas.microsoft.com/office/powerpoint/2010/main" val="270762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US" sz="1800" b="0" i="0" u="none" strike="noStrike" baseline="0" dirty="0">
                <a:latin typeface="SassoonPrimaryRg"/>
              </a:rPr>
              <a:t>Introduce the children to Grace. </a:t>
            </a:r>
            <a:r>
              <a:rPr lang="en-GB" sz="1800" b="0" i="0" u="none" strike="noStrike" baseline="0" dirty="0">
                <a:latin typeface="SassoonPrimaryRg"/>
              </a:rPr>
              <a:t>Read aloud the </a:t>
            </a:r>
            <a:r>
              <a:rPr lang="en-US" sz="1800" b="0" i="0" u="none" strike="noStrike" baseline="0" dirty="0">
                <a:latin typeface="SassoonPrimaryRg"/>
              </a:rPr>
              <a:t>five things she has to say about God. Fix this in children’s understanding by repeating that Grace is a Christian, and that there are other religions who say different things about God. Some people have no religion, and don’t believe in God at all. Depending on the children’s prior learning, you might explore the beliefs about God of </a:t>
            </a:r>
            <a:r>
              <a:rPr lang="en-GB" sz="1800" b="0" i="0" u="none" strike="noStrike" baseline="0" dirty="0">
                <a:latin typeface="SassoonPrimaryRg"/>
              </a:rPr>
              <a:t>someone from another religion.</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73</a:t>
            </a:fld>
            <a:endParaRPr lang="en-GB"/>
          </a:p>
        </p:txBody>
      </p:sp>
    </p:spTree>
    <p:extLst>
      <p:ext uri="{BB962C8B-B14F-4D97-AF65-F5344CB8AC3E}">
        <p14:creationId xmlns:p14="http://schemas.microsoft.com/office/powerpoint/2010/main" val="2601692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US" sz="1800" b="0" i="0" u="none" strike="noStrike" baseline="0" dirty="0">
                <a:latin typeface="SassoonPrimaryRg"/>
              </a:rPr>
              <a:t>Introduce the children to Grace. </a:t>
            </a:r>
            <a:r>
              <a:rPr lang="en-GB" sz="1800" b="0" i="0" u="none" strike="noStrike" baseline="0" dirty="0">
                <a:latin typeface="SassoonPrimaryRg"/>
              </a:rPr>
              <a:t>Read aloud the </a:t>
            </a:r>
            <a:r>
              <a:rPr lang="en-US" sz="1800" b="0" i="0" u="none" strike="noStrike" baseline="0" dirty="0">
                <a:latin typeface="SassoonPrimaryRg"/>
              </a:rPr>
              <a:t>five things she has to say about God. Fix this in children’s understanding by repeating that Grace is a Christian, and that there are other religions who say different things about God. Some people have no religion, and don’t believe in God at all. Depending on the children’s prior learning, you might explore the beliefs about God of </a:t>
            </a:r>
            <a:r>
              <a:rPr lang="en-GB" sz="1800" b="0" i="0" u="none" strike="noStrike" baseline="0" dirty="0">
                <a:latin typeface="SassoonPrimaryRg"/>
              </a:rPr>
              <a:t>someone from another religion.</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74</a:t>
            </a:fld>
            <a:endParaRPr lang="en-GB"/>
          </a:p>
        </p:txBody>
      </p:sp>
    </p:spTree>
    <p:extLst>
      <p:ext uri="{BB962C8B-B14F-4D97-AF65-F5344CB8AC3E}">
        <p14:creationId xmlns:p14="http://schemas.microsoft.com/office/powerpoint/2010/main" val="1266317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US" sz="1800" b="0" i="0" u="none" strike="noStrike" baseline="0" dirty="0">
                <a:latin typeface="SassoonPrimaryRg"/>
              </a:rPr>
              <a:t>Introduce the children to Grace. </a:t>
            </a:r>
            <a:r>
              <a:rPr lang="en-GB" sz="1800" b="0" i="0" u="none" strike="noStrike" baseline="0" dirty="0">
                <a:latin typeface="SassoonPrimaryRg"/>
              </a:rPr>
              <a:t>Read aloud the </a:t>
            </a:r>
            <a:r>
              <a:rPr lang="en-US" sz="1800" b="0" i="0" u="none" strike="noStrike" baseline="0" dirty="0">
                <a:latin typeface="SassoonPrimaryRg"/>
              </a:rPr>
              <a:t>five things she has to say about God. Fix this in children’s understanding by repeating that Grace is a Christian, and that there are other religions who say different things about God. Some people have no religion, and don’t believe in God at all. Depending on the children’s prior learning, you might explore the beliefs about God of </a:t>
            </a:r>
            <a:r>
              <a:rPr lang="en-GB" sz="1800" b="0" i="0" u="none" strike="noStrike" baseline="0" dirty="0">
                <a:latin typeface="SassoonPrimaryRg"/>
              </a:rPr>
              <a:t>someone from another religion.</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75</a:t>
            </a:fld>
            <a:endParaRPr lang="en-GB"/>
          </a:p>
        </p:txBody>
      </p:sp>
    </p:spTree>
    <p:extLst>
      <p:ext uri="{BB962C8B-B14F-4D97-AF65-F5344CB8AC3E}">
        <p14:creationId xmlns:p14="http://schemas.microsoft.com/office/powerpoint/2010/main" val="1157019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2</a:t>
            </a:r>
          </a:p>
          <a:p>
            <a:r>
              <a:rPr lang="en-US" sz="1800" b="0" i="0" u="none" strike="noStrike" baseline="0" dirty="0">
                <a:latin typeface="SassoonPrimaryRg"/>
              </a:rPr>
              <a:t>Introduce the children to Grace. </a:t>
            </a:r>
            <a:r>
              <a:rPr lang="en-GB" sz="1800" b="0" i="0" u="none" strike="noStrike" baseline="0" dirty="0">
                <a:latin typeface="SassoonPrimaryRg"/>
              </a:rPr>
              <a:t>Read aloud the </a:t>
            </a:r>
            <a:r>
              <a:rPr lang="en-US" sz="1800" b="0" i="0" u="none" strike="noStrike" baseline="0" dirty="0">
                <a:latin typeface="SassoonPrimaryRg"/>
              </a:rPr>
              <a:t>five things she has to say about God. Fix this in children’s understanding by repeating that Grace is a Christian, and that there are other religions who say different things about God. Some people have no religion, and don’t believe in God at all. Depending on the children’s prior learning, you might explore the beliefs about God of </a:t>
            </a:r>
            <a:r>
              <a:rPr lang="en-GB" sz="1800" b="0" i="0" u="none" strike="noStrike" baseline="0" dirty="0">
                <a:latin typeface="SassoonPrimaryRg"/>
              </a:rPr>
              <a:t>someone from another religion.</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76</a:t>
            </a:fld>
            <a:endParaRPr lang="en-GB"/>
          </a:p>
        </p:txBody>
      </p:sp>
    </p:spTree>
    <p:extLst>
      <p:ext uri="{BB962C8B-B14F-4D97-AF65-F5344CB8AC3E}">
        <p14:creationId xmlns:p14="http://schemas.microsoft.com/office/powerpoint/2010/main" val="94907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All these examples show only a part of what a pupil is achieving of course, but they have been carefully chosen</a:t>
            </a:r>
            <a:r>
              <a:rPr lang="en-GB" baseline="0" dirty="0"/>
              <a:t> to illustrate some of RE’s key areas of learning: knowing about religion, understanding the impact of religion and making connections to pupils’ own thinking.</a:t>
            </a:r>
            <a:endParaRPr lang="en-GB" dirty="0"/>
          </a:p>
        </p:txBody>
      </p:sp>
      <p:sp>
        <p:nvSpPr>
          <p:cNvPr id="4" name="Slide Number Placeholder 3"/>
          <p:cNvSpPr>
            <a:spLocks noGrp="1"/>
          </p:cNvSpPr>
          <p:nvPr>
            <p:ph type="sldNum" sz="quarter" idx="10"/>
          </p:nvPr>
        </p:nvSpPr>
        <p:spPr/>
        <p:txBody>
          <a:bodyPr/>
          <a:lstStyle/>
          <a:p>
            <a:fld id="{3DE0EF3E-536F-4A75-8DAB-840EA18FB8CC}" type="slidenum">
              <a:rPr lang="en-GB" smtClean="0"/>
              <a:t>26</a:t>
            </a:fld>
            <a:endParaRPr lang="en-GB"/>
          </a:p>
        </p:txBody>
      </p:sp>
    </p:spTree>
    <p:extLst>
      <p:ext uri="{BB962C8B-B14F-4D97-AF65-F5344CB8AC3E}">
        <p14:creationId xmlns:p14="http://schemas.microsoft.com/office/powerpoint/2010/main" val="339551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SassoonPrimaryRg"/>
              </a:rPr>
              <a:t>Activity 2</a:t>
            </a:r>
          </a:p>
          <a:p>
            <a:pPr algn="l"/>
            <a:r>
              <a:rPr lang="en-US" sz="1800" b="0" i="0" u="none" strike="noStrike" baseline="0" dirty="0">
                <a:latin typeface="SassoonPrimaryRg"/>
              </a:rPr>
              <a:t>Along with your introduction to what Grace has to say, ask the children some questions about their ideas too.</a:t>
            </a:r>
          </a:p>
          <a:p>
            <a:pPr algn="l"/>
            <a:r>
              <a:rPr lang="en-US" sz="1800" b="0" i="0" u="none" strike="noStrike" baseline="0" dirty="0">
                <a:latin typeface="SassoonPrimaryRg"/>
              </a:rPr>
              <a:t>Here are some examples. They look challenging, but our 4–6s often have surprisingly deep answers to these big </a:t>
            </a:r>
            <a:r>
              <a:rPr lang="en-GB" sz="1800" b="0" i="0" u="none" strike="noStrike" baseline="0" dirty="0">
                <a:latin typeface="SassoonPrimaryRg"/>
              </a:rPr>
              <a:t>questions.</a:t>
            </a:r>
          </a:p>
        </p:txBody>
      </p:sp>
      <p:sp>
        <p:nvSpPr>
          <p:cNvPr id="4" name="Slide Number Placeholder 3"/>
          <p:cNvSpPr>
            <a:spLocks noGrp="1"/>
          </p:cNvSpPr>
          <p:nvPr>
            <p:ph type="sldNum" sz="quarter" idx="5"/>
          </p:nvPr>
        </p:nvSpPr>
        <p:spPr/>
        <p:txBody>
          <a:bodyPr/>
          <a:lstStyle/>
          <a:p>
            <a:fld id="{A84E220A-4E6E-4B57-B64B-9BDDCDC99F63}" type="slidenum">
              <a:rPr lang="en-GB" smtClean="0"/>
              <a:t>77</a:t>
            </a:fld>
            <a:endParaRPr lang="en-GB"/>
          </a:p>
        </p:txBody>
      </p:sp>
    </p:spTree>
    <p:extLst>
      <p:ext uri="{BB962C8B-B14F-4D97-AF65-F5344CB8AC3E}">
        <p14:creationId xmlns:p14="http://schemas.microsoft.com/office/powerpoint/2010/main" val="817715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3</a:t>
            </a:r>
          </a:p>
          <a:p>
            <a:pPr algn="l"/>
            <a:r>
              <a:rPr lang="en-US" sz="1800" b="0" i="0" u="none" strike="noStrike" baseline="0" dirty="0">
                <a:latin typeface="SassoonPrimaryRg"/>
              </a:rPr>
              <a:t>Give each child a copy of p. 8 (Resource 2.3). Ask them to draw a picture of themselves on the left-hand side, and then complete the sheet using pictures, single words or sentences (perhaps using an amanuensis, maybe from an older age group – it is a good RE activity to get 7–9s to come and talk with 4–6s about this topic). </a:t>
            </a:r>
          </a:p>
          <a:p>
            <a:pPr algn="l"/>
            <a:r>
              <a:rPr lang="en-US" sz="1800" b="0" i="0" u="none" strike="noStrike" baseline="0" dirty="0">
                <a:latin typeface="SassoonPrimaryRg"/>
              </a:rPr>
              <a:t>The aim of this work is to share their own big ideas about God and to </a:t>
            </a:r>
            <a:r>
              <a:rPr lang="en-US" sz="1800" b="0" i="0" u="none" strike="noStrike" baseline="0" dirty="0" err="1">
                <a:latin typeface="SassoonPrimaryRg"/>
              </a:rPr>
              <a:t>realise</a:t>
            </a:r>
            <a:r>
              <a:rPr lang="en-US" sz="1800" b="0" i="0" u="none" strike="noStrike" baseline="0" dirty="0">
                <a:latin typeface="SassoonPrimaryRg"/>
              </a:rPr>
              <a:t> that different people have different ideas about God. </a:t>
            </a:r>
          </a:p>
          <a:p>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82</a:t>
            </a:fld>
            <a:endParaRPr lang="en-GB"/>
          </a:p>
        </p:txBody>
      </p:sp>
    </p:spTree>
    <p:extLst>
      <p:ext uri="{BB962C8B-B14F-4D97-AF65-F5344CB8AC3E}">
        <p14:creationId xmlns:p14="http://schemas.microsoft.com/office/powerpoint/2010/main" val="3258439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4</a:t>
            </a:r>
          </a:p>
          <a:p>
            <a:pPr algn="l"/>
            <a:r>
              <a:rPr lang="en-GB" sz="1800" b="0" i="0" u="none" strike="noStrike" baseline="0" dirty="0">
                <a:solidFill>
                  <a:srgbClr val="6189B4"/>
                </a:solidFill>
                <a:latin typeface="PinkShark-Regular"/>
              </a:rPr>
              <a:t>‘God beside, God behind, God ahead’</a:t>
            </a:r>
          </a:p>
          <a:p>
            <a:pPr algn="l"/>
            <a:r>
              <a:rPr lang="en-US" sz="1800" b="0" i="0" u="none" strike="noStrike" baseline="0" dirty="0">
                <a:solidFill>
                  <a:srgbClr val="000000"/>
                </a:solidFill>
                <a:latin typeface="SassoonPrimaryRg"/>
              </a:rPr>
              <a:t>This song by Stephen Fischbacher of </a:t>
            </a:r>
            <a:r>
              <a:rPr lang="en-US" sz="1800" b="0" i="0" u="none" strike="noStrike" baseline="0" dirty="0" err="1">
                <a:solidFill>
                  <a:srgbClr val="000000"/>
                </a:solidFill>
                <a:latin typeface="SassoonPrimaryRg"/>
              </a:rPr>
              <a:t>Fischy</a:t>
            </a:r>
            <a:r>
              <a:rPr lang="en-US" sz="1800" b="0" i="0" u="none" strike="noStrike" baseline="0" dirty="0">
                <a:solidFill>
                  <a:srgbClr val="000000"/>
                </a:solidFill>
                <a:latin typeface="SassoonPrimaryRg"/>
              </a:rPr>
              <a:t> Music is used here by kind permission. It expresses the Christian view that God is everywhere and that people can communicate with God by praying, ‘any time, any place’.</a:t>
            </a:r>
          </a:p>
          <a:p>
            <a:pPr algn="l"/>
            <a:r>
              <a:rPr lang="en-US" sz="1800" b="0" i="0" u="none" strike="noStrike" baseline="0" dirty="0">
                <a:solidFill>
                  <a:srgbClr val="000000"/>
                </a:solidFill>
                <a:latin typeface="SassoonPrimaryRg"/>
              </a:rPr>
              <a:t>Play the song to your class, and use the questions on p. 9 to consider these Christian ideas and share the pupils’ thoughts about the words of the song.</a:t>
            </a:r>
          </a:p>
          <a:p>
            <a:pPr algn="l"/>
            <a:r>
              <a:rPr lang="en-US" sz="1800" b="0" i="0" u="none" strike="noStrike" baseline="0" dirty="0">
                <a:solidFill>
                  <a:srgbClr val="000000"/>
                </a:solidFill>
                <a:latin typeface="SassoonPrimaryRg"/>
              </a:rPr>
              <a:t>A sample of the song being sung with actions can be viewed on YouTube </a:t>
            </a:r>
            <a:r>
              <a:rPr lang="en-GB" sz="1800" b="0" i="0" u="none" strike="noStrike" baseline="0" dirty="0">
                <a:solidFill>
                  <a:srgbClr val="000000"/>
                </a:solidFill>
                <a:latin typeface="SassoonPrimaryRg"/>
              </a:rPr>
              <a:t>(see </a:t>
            </a:r>
            <a:r>
              <a:rPr lang="en-GB" sz="1800" b="0" i="0" u="none" strike="noStrike" baseline="0" dirty="0" err="1">
                <a:solidFill>
                  <a:srgbClr val="000000"/>
                </a:solidFill>
                <a:latin typeface="SassoonPrimaryRg"/>
              </a:rPr>
              <a:t>eResources</a:t>
            </a:r>
            <a:r>
              <a:rPr lang="en-GB" sz="1800" b="0" i="0" u="none" strike="noStrike" baseline="0" dirty="0">
                <a:solidFill>
                  <a:srgbClr val="000000"/>
                </a:solidFill>
                <a:latin typeface="SassoonPrimaryRg"/>
              </a:rPr>
              <a:t>).</a:t>
            </a:r>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83</a:t>
            </a:fld>
            <a:endParaRPr lang="en-GB"/>
          </a:p>
        </p:txBody>
      </p:sp>
    </p:spTree>
    <p:extLst>
      <p:ext uri="{BB962C8B-B14F-4D97-AF65-F5344CB8AC3E}">
        <p14:creationId xmlns:p14="http://schemas.microsoft.com/office/powerpoint/2010/main" val="296978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4</a:t>
            </a:r>
          </a:p>
          <a:p>
            <a:pPr algn="l"/>
            <a:r>
              <a:rPr lang="en-GB" sz="1200" b="0" i="0" u="none" strike="noStrike" baseline="0" dirty="0">
                <a:solidFill>
                  <a:srgbClr val="6189B4"/>
                </a:solidFill>
                <a:latin typeface="PinkShark-Regular"/>
              </a:rPr>
              <a:t>‘God beside, God behind, God ahead’</a:t>
            </a:r>
          </a:p>
          <a:p>
            <a:pPr algn="l"/>
            <a:r>
              <a:rPr lang="en-US" sz="1200" b="0" i="0" u="none" strike="noStrike" baseline="0" dirty="0">
                <a:solidFill>
                  <a:srgbClr val="000000"/>
                </a:solidFill>
                <a:latin typeface="SassoonPrimaryRg"/>
              </a:rPr>
              <a:t>This song by Stephen Fischbacher of </a:t>
            </a:r>
            <a:r>
              <a:rPr lang="en-US" sz="1200" b="0" i="0" u="none" strike="noStrike" baseline="0" dirty="0" err="1">
                <a:solidFill>
                  <a:srgbClr val="000000"/>
                </a:solidFill>
                <a:latin typeface="SassoonPrimaryRg"/>
              </a:rPr>
              <a:t>Fischy</a:t>
            </a:r>
            <a:r>
              <a:rPr lang="en-US" sz="1200" b="0" i="0" u="none" strike="noStrike" baseline="0" dirty="0">
                <a:solidFill>
                  <a:srgbClr val="000000"/>
                </a:solidFill>
                <a:latin typeface="SassoonPrimaryRg"/>
              </a:rPr>
              <a:t> Music is used here by kind permission. It expresses the Christian view that God is everywhere and that people can communicate with God by praying, ‘any time, any place’.</a:t>
            </a:r>
          </a:p>
          <a:p>
            <a:pPr algn="l"/>
            <a:r>
              <a:rPr lang="en-US" sz="1200" b="0" i="0" u="none" strike="noStrike" baseline="0" dirty="0">
                <a:solidFill>
                  <a:srgbClr val="000000"/>
                </a:solidFill>
                <a:latin typeface="SassoonPrimaryRg"/>
              </a:rPr>
              <a:t>Play the song to your class, and use the questions on p. 9 to consider these Christian ideas and share the pupils’ thoughts about the words of the song.</a:t>
            </a:r>
          </a:p>
          <a:p>
            <a:pPr algn="l"/>
            <a:r>
              <a:rPr lang="en-US" sz="1200" b="0" i="0" u="none" strike="noStrike" baseline="0" dirty="0">
                <a:solidFill>
                  <a:srgbClr val="000000"/>
                </a:solidFill>
                <a:latin typeface="SassoonPrimaryRg"/>
              </a:rPr>
              <a:t>A sample of the song being sung with actions can be viewed on YouTube </a:t>
            </a:r>
            <a:r>
              <a:rPr lang="en-GB" sz="1200" b="0" i="0" u="none" strike="noStrike" baseline="0" dirty="0">
                <a:solidFill>
                  <a:srgbClr val="000000"/>
                </a:solidFill>
                <a:latin typeface="SassoonPrimaryRg"/>
              </a:rPr>
              <a:t>(see </a:t>
            </a:r>
            <a:r>
              <a:rPr lang="en-GB" sz="1200" b="0" i="0" u="none" strike="noStrike" baseline="0" dirty="0" err="1">
                <a:solidFill>
                  <a:srgbClr val="000000"/>
                </a:solidFill>
                <a:latin typeface="SassoonPrimaryRg"/>
              </a:rPr>
              <a:t>eResources</a:t>
            </a:r>
            <a:r>
              <a:rPr lang="en-GB" sz="1200" b="0" i="0" u="none" strike="noStrike" baseline="0" dirty="0">
                <a:solidFill>
                  <a:srgbClr val="000000"/>
                </a:solidFill>
                <a:latin typeface="SassoonPrimaryRg"/>
              </a:rPr>
              <a:t>).</a:t>
            </a:r>
            <a:endParaRPr lang="en-GB" dirty="0"/>
          </a:p>
          <a:p>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84</a:t>
            </a:fld>
            <a:endParaRPr lang="en-GB"/>
          </a:p>
        </p:txBody>
      </p:sp>
    </p:spTree>
    <p:extLst>
      <p:ext uri="{BB962C8B-B14F-4D97-AF65-F5344CB8AC3E}">
        <p14:creationId xmlns:p14="http://schemas.microsoft.com/office/powerpoint/2010/main" val="1890482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4</a:t>
            </a:r>
          </a:p>
          <a:p>
            <a:pPr algn="l"/>
            <a:r>
              <a:rPr lang="en-GB" sz="1200" b="0" i="0" u="none" strike="noStrike" baseline="0" dirty="0">
                <a:solidFill>
                  <a:srgbClr val="6189B4"/>
                </a:solidFill>
                <a:latin typeface="PinkShark-Regular"/>
              </a:rPr>
              <a:t>‘God beside, God behind, God ahead’</a:t>
            </a:r>
          </a:p>
          <a:p>
            <a:pPr algn="l"/>
            <a:r>
              <a:rPr lang="en-US" sz="1200" b="0" i="0" u="none" strike="noStrike" baseline="0" dirty="0">
                <a:solidFill>
                  <a:srgbClr val="000000"/>
                </a:solidFill>
                <a:latin typeface="SassoonPrimaryRg"/>
              </a:rPr>
              <a:t>This song by Stephen Fischbacher of </a:t>
            </a:r>
            <a:r>
              <a:rPr lang="en-US" sz="1200" b="0" i="0" u="none" strike="noStrike" baseline="0" dirty="0" err="1">
                <a:solidFill>
                  <a:srgbClr val="000000"/>
                </a:solidFill>
                <a:latin typeface="SassoonPrimaryRg"/>
              </a:rPr>
              <a:t>Fischy</a:t>
            </a:r>
            <a:r>
              <a:rPr lang="en-US" sz="1200" b="0" i="0" u="none" strike="noStrike" baseline="0" dirty="0">
                <a:solidFill>
                  <a:srgbClr val="000000"/>
                </a:solidFill>
                <a:latin typeface="SassoonPrimaryRg"/>
              </a:rPr>
              <a:t> Music is used here by kind permission. It expresses the Christian view that God is everywhere and that people can communicate with God by praying, ‘any time, any place’.</a:t>
            </a:r>
          </a:p>
          <a:p>
            <a:pPr algn="l"/>
            <a:r>
              <a:rPr lang="en-US" sz="1200" b="0" i="0" u="none" strike="noStrike" baseline="0" dirty="0">
                <a:solidFill>
                  <a:srgbClr val="000000"/>
                </a:solidFill>
                <a:latin typeface="SassoonPrimaryRg"/>
              </a:rPr>
              <a:t>Play the song to your class, and use the questions on p. 9 to consider these Christian ideas and share the pupils’ thoughts about the words of the song.</a:t>
            </a:r>
          </a:p>
          <a:p>
            <a:pPr algn="l"/>
            <a:r>
              <a:rPr lang="en-US" sz="1200" b="0" i="0" u="none" strike="noStrike" baseline="0" dirty="0">
                <a:solidFill>
                  <a:srgbClr val="000000"/>
                </a:solidFill>
                <a:latin typeface="SassoonPrimaryRg"/>
              </a:rPr>
              <a:t>A sample of the song being sung with actions can be viewed on YouTube </a:t>
            </a:r>
            <a:r>
              <a:rPr lang="en-GB" sz="1200" b="0" i="0" u="none" strike="noStrike" baseline="0" dirty="0">
                <a:solidFill>
                  <a:srgbClr val="000000"/>
                </a:solidFill>
                <a:latin typeface="SassoonPrimaryRg"/>
              </a:rPr>
              <a:t>(see </a:t>
            </a:r>
            <a:r>
              <a:rPr lang="en-GB" sz="1200" b="0" i="0" u="none" strike="noStrike" baseline="0" dirty="0" err="1">
                <a:solidFill>
                  <a:srgbClr val="000000"/>
                </a:solidFill>
                <a:latin typeface="SassoonPrimaryRg"/>
              </a:rPr>
              <a:t>eResources</a:t>
            </a:r>
            <a:r>
              <a:rPr lang="en-GB" sz="1200" b="0" i="0" u="none" strike="noStrike" baseline="0" dirty="0">
                <a:solidFill>
                  <a:srgbClr val="000000"/>
                </a:solidFill>
                <a:latin typeface="SassoonPrimaryRg"/>
              </a:rPr>
              <a:t>).</a:t>
            </a:r>
            <a:endParaRPr lang="en-GB" dirty="0"/>
          </a:p>
          <a:p>
            <a:endParaRPr lang="en-GB" dirty="0"/>
          </a:p>
        </p:txBody>
      </p:sp>
      <p:sp>
        <p:nvSpPr>
          <p:cNvPr id="4" name="Slide Number Placeholder 3"/>
          <p:cNvSpPr>
            <a:spLocks noGrp="1"/>
          </p:cNvSpPr>
          <p:nvPr>
            <p:ph type="sldNum" sz="quarter" idx="5"/>
          </p:nvPr>
        </p:nvSpPr>
        <p:spPr/>
        <p:txBody>
          <a:bodyPr/>
          <a:lstStyle/>
          <a:p>
            <a:fld id="{A84E220A-4E6E-4B57-B64B-9BDDCDC99F63}" type="slidenum">
              <a:rPr lang="en-GB" smtClean="0"/>
              <a:t>85</a:t>
            </a:fld>
            <a:endParaRPr lang="en-GB"/>
          </a:p>
        </p:txBody>
      </p:sp>
    </p:spTree>
    <p:extLst>
      <p:ext uri="{BB962C8B-B14F-4D97-AF65-F5344CB8AC3E}">
        <p14:creationId xmlns:p14="http://schemas.microsoft.com/office/powerpoint/2010/main" val="401070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Expected outcomes </a:t>
            </a:r>
            <a:r>
              <a:rPr lang="en-GB" dirty="0"/>
              <a:t>(based on the Early Learning Goals for England 2020)</a:t>
            </a:r>
          </a:p>
          <a:p>
            <a:pPr algn="l"/>
            <a:endParaRPr lang="en-GB" sz="1800" b="1" i="0" u="none" strike="noStrike" baseline="0" dirty="0">
              <a:solidFill>
                <a:srgbClr val="000000"/>
              </a:solidFill>
              <a:latin typeface="SassoonPrimaryRg-Bold"/>
            </a:endParaRPr>
          </a:p>
          <a:p>
            <a:pPr marL="285750" indent="-285750" algn="l">
              <a:buFont typeface="Arial" panose="020B0604020202020204" pitchFamily="34" charset="0"/>
              <a:buChar char="•"/>
            </a:pPr>
            <a:r>
              <a:rPr lang="en-US" sz="1800" b="0" i="0" u="none" strike="noStrike" baseline="0" dirty="0">
                <a:latin typeface="SassoonPrimaryRg"/>
              </a:rPr>
              <a:t>Children answer ‘how’ and ‘why’ questions about their </a:t>
            </a:r>
            <a:r>
              <a:rPr lang="en-GB" sz="1800" b="0" i="0" u="none" strike="noStrike" baseline="0" dirty="0">
                <a:latin typeface="SassoonPrimaryRg"/>
              </a:rPr>
              <a:t>experiences.</a:t>
            </a:r>
          </a:p>
          <a:p>
            <a:pPr marL="285750" indent="-285750" algn="l">
              <a:buFont typeface="Arial" panose="020B0604020202020204" pitchFamily="34" charset="0"/>
              <a:buChar char="•"/>
            </a:pPr>
            <a:r>
              <a:rPr lang="en-US" sz="1800" b="0" i="0" u="none" strike="noStrike" baseline="0" dirty="0">
                <a:latin typeface="SassoonPrimaryRg"/>
              </a:rPr>
              <a:t>Children express themselves effectively, showing awareness </a:t>
            </a:r>
            <a:r>
              <a:rPr lang="en-GB" sz="1800" b="0" i="0" u="none" strike="noStrike" baseline="0" dirty="0">
                <a:latin typeface="SassoonPrimaryRg"/>
              </a:rPr>
              <a:t>of listeners’ needs.</a:t>
            </a:r>
          </a:p>
          <a:p>
            <a:pPr marL="285750" indent="-285750" algn="l">
              <a:buFont typeface="Arial" panose="020B0604020202020204" pitchFamily="34" charset="0"/>
              <a:buChar char="•"/>
            </a:pPr>
            <a:r>
              <a:rPr lang="en-US" sz="1800" b="0" i="0" u="none" strike="noStrike" baseline="0" dirty="0">
                <a:latin typeface="SassoonPrimaryRg"/>
              </a:rPr>
              <a:t>They develop their own narratives and explanations by </a:t>
            </a:r>
            <a:r>
              <a:rPr lang="en-GB" sz="1800" b="0" i="0" u="none" strike="noStrike" baseline="0" dirty="0">
                <a:latin typeface="SassoonPrimaryRg"/>
              </a:rPr>
              <a:t>connecting ideas or events.</a:t>
            </a:r>
          </a:p>
          <a:p>
            <a:pPr marL="285750" indent="-285750" algn="l">
              <a:buFont typeface="Arial" panose="020B0604020202020204" pitchFamily="34" charset="0"/>
              <a:buChar char="•"/>
            </a:pPr>
            <a:r>
              <a:rPr lang="en-US" sz="1800" b="0" i="0" u="none" strike="noStrike" baseline="0" dirty="0">
                <a:latin typeface="SassoonPrimaryRg"/>
              </a:rPr>
              <a:t>They know about similarities and differences between themselves and others, and among families, communities </a:t>
            </a:r>
            <a:r>
              <a:rPr lang="en-GB" sz="1800" b="0" i="0" u="none" strike="noStrike" baseline="0" dirty="0">
                <a:latin typeface="SassoonPrimaryRg"/>
              </a:rPr>
              <a:t>and traditions.</a:t>
            </a:r>
          </a:p>
          <a:p>
            <a:pPr marL="285750" indent="-285750" algn="l">
              <a:buFont typeface="Arial" panose="020B0604020202020204" pitchFamily="34" charset="0"/>
              <a:buChar char="•"/>
            </a:pPr>
            <a:r>
              <a:rPr lang="en-US" sz="1800" b="0" i="0" u="none" strike="noStrike" baseline="0" dirty="0">
                <a:latin typeface="SassoonPrimaryRg"/>
              </a:rPr>
              <a:t>They represent their own ideas, thoughts and feelings </a:t>
            </a:r>
            <a:r>
              <a:rPr lang="en-GB" sz="1800" b="0" i="0" u="none" strike="noStrike" baseline="0" dirty="0">
                <a:latin typeface="SassoonPrimaryRg"/>
              </a:rPr>
              <a:t>through art and music.</a:t>
            </a:r>
          </a:p>
          <a:p>
            <a:pPr algn="l"/>
            <a:endParaRPr lang="en-US" sz="1800" b="1" i="0" u="none" strike="noStrike" baseline="0" dirty="0">
              <a:latin typeface="SassoonPrimaryRg-Bold"/>
            </a:endParaRPr>
          </a:p>
          <a:p>
            <a:pPr algn="l"/>
            <a:r>
              <a:rPr lang="en-US" sz="1800" b="1" i="0" u="none" strike="noStrike" baseline="0" dirty="0">
                <a:latin typeface="SassoonPrimaryRg-Bold"/>
              </a:rPr>
              <a:t>This unit helps pupils in Scotland to achieve RME </a:t>
            </a:r>
            <a:r>
              <a:rPr lang="en-GB" sz="1800" b="1" i="0" u="none" strike="noStrike" baseline="0" dirty="0">
                <a:latin typeface="SassoonPrimaryRg-Bold"/>
              </a:rPr>
              <a:t>0-01a and 1-01c.</a:t>
            </a:r>
            <a:endParaRPr lang="en-GB" dirty="0"/>
          </a:p>
        </p:txBody>
      </p:sp>
      <p:sp>
        <p:nvSpPr>
          <p:cNvPr id="4" name="Slide Number Placeholder 3"/>
          <p:cNvSpPr>
            <a:spLocks noGrp="1"/>
          </p:cNvSpPr>
          <p:nvPr>
            <p:ph type="sldNum" sz="quarter" idx="5"/>
          </p:nvPr>
        </p:nvSpPr>
        <p:spPr/>
        <p:txBody>
          <a:bodyPr/>
          <a:lstStyle/>
          <a:p>
            <a:fld id="{572DBD72-EC37-4A96-90E9-FAE8DFEB27C7}" type="slidenum">
              <a:rPr lang="en-GB" smtClean="0"/>
              <a:t>89</a:t>
            </a:fld>
            <a:endParaRPr lang="en-GB"/>
          </a:p>
        </p:txBody>
      </p:sp>
    </p:spTree>
    <p:extLst>
      <p:ext uri="{BB962C8B-B14F-4D97-AF65-F5344CB8AC3E}">
        <p14:creationId xmlns:p14="http://schemas.microsoft.com/office/powerpoint/2010/main" val="340837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All these examples show only a part of what a pupil is achieving of course, but they have been carefully chosen</a:t>
            </a:r>
            <a:r>
              <a:rPr lang="en-GB" baseline="0" dirty="0"/>
              <a:t> to illustrate some of RE’s key areas of learning: knowing about religion, understanding the impact of religion and making connections to pupils’ own thinking.</a:t>
            </a:r>
            <a:endParaRPr lang="en-GB" dirty="0"/>
          </a:p>
        </p:txBody>
      </p:sp>
      <p:sp>
        <p:nvSpPr>
          <p:cNvPr id="4" name="Slide Number Placeholder 3"/>
          <p:cNvSpPr>
            <a:spLocks noGrp="1"/>
          </p:cNvSpPr>
          <p:nvPr>
            <p:ph type="sldNum" sz="quarter" idx="10"/>
          </p:nvPr>
        </p:nvSpPr>
        <p:spPr/>
        <p:txBody>
          <a:bodyPr/>
          <a:lstStyle/>
          <a:p>
            <a:fld id="{3DE0EF3E-536F-4A75-8DAB-840EA18FB8CC}" type="slidenum">
              <a:rPr lang="en-GB" smtClean="0"/>
              <a:t>27</a:t>
            </a:fld>
            <a:endParaRPr lang="en-GB"/>
          </a:p>
        </p:txBody>
      </p:sp>
    </p:spTree>
    <p:extLst>
      <p:ext uri="{BB962C8B-B14F-4D97-AF65-F5344CB8AC3E}">
        <p14:creationId xmlns:p14="http://schemas.microsoft.com/office/powerpoint/2010/main" val="180876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Children might learn some key words: altar, font, church, crucifix, stained glass, and use these in their work.</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BDF98A-4306-4D11-9232-B505A9FDB8D2}" type="slidenum">
              <a:rPr lang="en-GB" altLang="en-US" smtClean="0"/>
              <a:pPr/>
              <a:t>32</a:t>
            </a:fld>
            <a:endParaRPr lang="en-GB" altLang="en-US"/>
          </a:p>
        </p:txBody>
      </p:sp>
    </p:spTree>
    <p:extLst>
      <p:ext uri="{BB962C8B-B14F-4D97-AF65-F5344CB8AC3E}">
        <p14:creationId xmlns:p14="http://schemas.microsoft.com/office/powerpoint/2010/main" val="305953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might give your pupils a particular story to illustrate in their stained glass pictures: the Lost Sheep, or Jesus Birth?</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E8BC63-9FB1-4A8A-A0C0-887ADFA23731}" type="slidenum">
              <a:rPr lang="en-GB" altLang="en-US" smtClean="0"/>
              <a:pPr/>
              <a:t>33</a:t>
            </a:fld>
            <a:endParaRPr lang="en-GB" altLang="en-US"/>
          </a:p>
        </p:txBody>
      </p:sp>
    </p:spTree>
    <p:extLst>
      <p:ext uri="{BB962C8B-B14F-4D97-AF65-F5344CB8AC3E}">
        <p14:creationId xmlns:p14="http://schemas.microsoft.com/office/powerpoint/2010/main" val="121453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These little people were made from lolly sticks dressed in tissue, with individual cardboard faces. The team made nearly twenty of them.</a:t>
            </a:r>
          </a:p>
          <a:p>
            <a:pPr eaLnBrk="1" hangingPunct="1">
              <a:spcBef>
                <a:spcPct val="0"/>
              </a:spcBef>
            </a:pPr>
            <a:endParaRPr lang="en-GB"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FA0926-C74C-4C45-AE67-37423DC9857F}" type="slidenum">
              <a:rPr lang="en-GB" altLang="en-US" smtClean="0"/>
              <a:pPr/>
              <a:t>34</a:t>
            </a:fld>
            <a:endParaRPr lang="en-GB" altLang="en-US"/>
          </a:p>
        </p:txBody>
      </p:sp>
    </p:spTree>
    <p:extLst>
      <p:ext uri="{BB962C8B-B14F-4D97-AF65-F5344CB8AC3E}">
        <p14:creationId xmlns:p14="http://schemas.microsoft.com/office/powerpoint/2010/main" val="393738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class did not have a team to make a church yard – a big piece of green cloth is a good start, but a walk in the school grounds for twigs to be trees and stones to be rocks is good.</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32ABF6-61F3-4887-A8E2-B54ED47501B7}" type="slidenum">
              <a:rPr lang="en-GB" altLang="en-US" smtClean="0"/>
              <a:pPr/>
              <a:t>35</a:t>
            </a:fld>
            <a:endParaRPr lang="en-GB" altLang="en-US"/>
          </a:p>
        </p:txBody>
      </p:sp>
    </p:spTree>
    <p:extLst>
      <p:ext uri="{BB962C8B-B14F-4D97-AF65-F5344CB8AC3E}">
        <p14:creationId xmlns:p14="http://schemas.microsoft.com/office/powerpoint/2010/main" val="131212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follow up work linked well to literacy objectives and cemented the learning effectively.</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EEDF2F-4A1B-4D6E-BF12-843A16A1CDF3}" type="slidenum">
              <a:rPr lang="en-GB" altLang="en-US" smtClean="0"/>
              <a:pPr/>
              <a:t>36</a:t>
            </a:fld>
            <a:endParaRPr lang="en-GB" altLang="en-US"/>
          </a:p>
        </p:txBody>
      </p:sp>
    </p:spTree>
    <p:extLst>
      <p:ext uri="{BB962C8B-B14F-4D97-AF65-F5344CB8AC3E}">
        <p14:creationId xmlns:p14="http://schemas.microsoft.com/office/powerpoint/2010/main" val="1105935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child is beginning to make sense of the symbols of the church.</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DF5E88-496B-4E7C-A7AC-63A80D307074}" type="slidenum">
              <a:rPr lang="en-GB" altLang="en-US" smtClean="0"/>
              <a:pPr/>
              <a:t>37</a:t>
            </a:fld>
            <a:endParaRPr lang="en-GB" altLang="en-US"/>
          </a:p>
        </p:txBody>
      </p:sp>
    </p:spTree>
    <p:extLst>
      <p:ext uri="{BB962C8B-B14F-4D97-AF65-F5344CB8AC3E}">
        <p14:creationId xmlns:p14="http://schemas.microsoft.com/office/powerpoint/2010/main" val="352409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F845C3-8CC0-44D6-B07E-4F9E1DE984A5}"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161214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F845C3-8CC0-44D6-B07E-4F9E1DE984A5}"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319476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F845C3-8CC0-44D6-B07E-4F9E1DE984A5}"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841191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23DC8FD-85E8-4FB6-86D8-CE02110AE7E8}" type="datetimeFigureOut">
              <a:rPr lang="en-US"/>
              <a:pPr>
                <a:defRPr/>
              </a:pPr>
              <a:t>11/10/2021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8EA7DA-46A5-468B-A6E9-E4B362A0A9F8}" type="slidenum">
              <a:rPr lang="en-US" altLang="en-US"/>
              <a:pPr>
                <a:defRPr/>
              </a:pPr>
              <a:t>‹#›</a:t>
            </a:fld>
            <a:endParaRPr lang="en-US" altLang="en-US"/>
          </a:p>
        </p:txBody>
      </p:sp>
    </p:spTree>
    <p:extLst>
      <p:ext uri="{BB962C8B-B14F-4D97-AF65-F5344CB8AC3E}">
        <p14:creationId xmlns:p14="http://schemas.microsoft.com/office/powerpoint/2010/main" val="1132215613"/>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EEA8C9-37F8-4434-BC4D-A01562FA68C4}" type="datetimeFigureOut">
              <a:rPr lang="en-US"/>
              <a:pPr>
                <a:defRPr/>
              </a:pPr>
              <a:t>11/10/2021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E38DF-F047-4515-AD51-A94D9509C6F4}" type="slidenum">
              <a:rPr lang="en-US" altLang="en-US"/>
              <a:pPr>
                <a:defRPr/>
              </a:pPr>
              <a:t>‹#›</a:t>
            </a:fld>
            <a:endParaRPr lang="en-US" altLang="en-US"/>
          </a:p>
        </p:txBody>
      </p:sp>
    </p:spTree>
    <p:extLst>
      <p:ext uri="{BB962C8B-B14F-4D97-AF65-F5344CB8AC3E}">
        <p14:creationId xmlns:p14="http://schemas.microsoft.com/office/powerpoint/2010/main" val="2780333409"/>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057425E-3DDF-4610-9773-8649290A0ACD}" type="datetimeFigureOut">
              <a:rPr lang="en-US"/>
              <a:pPr>
                <a:defRPr/>
              </a:pPr>
              <a:t>11/10/2021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995E2-445A-435C-BEEB-C54C327ACC82}" type="slidenum">
              <a:rPr lang="en-US" altLang="en-US"/>
              <a:pPr>
                <a:defRPr/>
              </a:pPr>
              <a:t>‹#›</a:t>
            </a:fld>
            <a:endParaRPr lang="en-US" altLang="en-US"/>
          </a:p>
        </p:txBody>
      </p:sp>
    </p:spTree>
    <p:extLst>
      <p:ext uri="{BB962C8B-B14F-4D97-AF65-F5344CB8AC3E}">
        <p14:creationId xmlns:p14="http://schemas.microsoft.com/office/powerpoint/2010/main" val="1462083407"/>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6CF05A-1629-4DBE-BFAA-D679D83CC017}" type="datetimeFigureOut">
              <a:rPr lang="en-US"/>
              <a:pPr>
                <a:defRPr/>
              </a:pPr>
              <a:t>11/10/2021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21291E-B93B-4837-85F8-4DD4F039C646}" type="slidenum">
              <a:rPr lang="en-US" altLang="en-US"/>
              <a:pPr>
                <a:defRPr/>
              </a:pPr>
              <a:t>‹#›</a:t>
            </a:fld>
            <a:endParaRPr lang="en-US" altLang="en-US"/>
          </a:p>
        </p:txBody>
      </p:sp>
    </p:spTree>
    <p:extLst>
      <p:ext uri="{BB962C8B-B14F-4D97-AF65-F5344CB8AC3E}">
        <p14:creationId xmlns:p14="http://schemas.microsoft.com/office/powerpoint/2010/main" val="82177561"/>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5D3CDA-3AAD-4753-8213-45D88E49150D}" type="datetimeFigureOut">
              <a:rPr lang="en-US"/>
              <a:pPr>
                <a:defRPr/>
              </a:pPr>
              <a:t>11/10/2021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1509F40-5826-44B7-8CF2-5B0342A03702}" type="slidenum">
              <a:rPr lang="en-US" altLang="en-US"/>
              <a:pPr>
                <a:defRPr/>
              </a:pPr>
              <a:t>‹#›</a:t>
            </a:fld>
            <a:endParaRPr lang="en-US" altLang="en-US"/>
          </a:p>
        </p:txBody>
      </p:sp>
    </p:spTree>
    <p:extLst>
      <p:ext uri="{BB962C8B-B14F-4D97-AF65-F5344CB8AC3E}">
        <p14:creationId xmlns:p14="http://schemas.microsoft.com/office/powerpoint/2010/main" val="4122126844"/>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00138C9-C005-43C0-83A3-1648B089767C}" type="datetimeFigureOut">
              <a:rPr lang="en-US"/>
              <a:pPr>
                <a:defRPr/>
              </a:pPr>
              <a:t>11/10/2021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C7E92E-A22F-41EE-87A1-96DDAC15B1A5}" type="slidenum">
              <a:rPr lang="en-US" altLang="en-US"/>
              <a:pPr>
                <a:defRPr/>
              </a:pPr>
              <a:t>‹#›</a:t>
            </a:fld>
            <a:endParaRPr lang="en-US" altLang="en-US"/>
          </a:p>
        </p:txBody>
      </p:sp>
    </p:spTree>
    <p:extLst>
      <p:ext uri="{BB962C8B-B14F-4D97-AF65-F5344CB8AC3E}">
        <p14:creationId xmlns:p14="http://schemas.microsoft.com/office/powerpoint/2010/main" val="3647222875"/>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086110-5D87-4837-98C0-3FE96A9923C2}" type="datetimeFigureOut">
              <a:rPr lang="en-US"/>
              <a:pPr>
                <a:defRPr/>
              </a:pPr>
              <a:t>11/10/2021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BB3898-BB33-4025-B420-9B5C88649AC9}" type="slidenum">
              <a:rPr lang="en-US" altLang="en-US"/>
              <a:pPr>
                <a:defRPr/>
              </a:pPr>
              <a:t>‹#›</a:t>
            </a:fld>
            <a:endParaRPr lang="en-US" altLang="en-US"/>
          </a:p>
        </p:txBody>
      </p:sp>
    </p:spTree>
    <p:extLst>
      <p:ext uri="{BB962C8B-B14F-4D97-AF65-F5344CB8AC3E}">
        <p14:creationId xmlns:p14="http://schemas.microsoft.com/office/powerpoint/2010/main" val="3627415985"/>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FD97F8-274A-4CE6-905C-A3CB5D36B0D6}" type="datetimeFigureOut">
              <a:rPr lang="en-US"/>
              <a:pPr>
                <a:defRPr/>
              </a:pPr>
              <a:t>11/10/2021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02AC0D-BDBF-4781-B2D3-2F3EA2FE909B}" type="slidenum">
              <a:rPr lang="en-US" altLang="en-US"/>
              <a:pPr>
                <a:defRPr/>
              </a:pPr>
              <a:t>‹#›</a:t>
            </a:fld>
            <a:endParaRPr lang="en-US" altLang="en-US"/>
          </a:p>
        </p:txBody>
      </p:sp>
    </p:spTree>
    <p:extLst>
      <p:ext uri="{BB962C8B-B14F-4D97-AF65-F5344CB8AC3E}">
        <p14:creationId xmlns:p14="http://schemas.microsoft.com/office/powerpoint/2010/main" val="3142246497"/>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F845C3-8CC0-44D6-B07E-4F9E1DE984A5}"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405585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469114-88B8-4234-84E9-2BB9787E679C}" type="datetimeFigureOut">
              <a:rPr lang="en-US"/>
              <a:pPr>
                <a:defRPr/>
              </a:pPr>
              <a:t>11/10/2021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DB3035-5A78-4C76-A4E5-B39EAB4E71D5}" type="slidenum">
              <a:rPr lang="en-US" altLang="en-US"/>
              <a:pPr>
                <a:defRPr/>
              </a:pPr>
              <a:t>‹#›</a:t>
            </a:fld>
            <a:endParaRPr lang="en-US" altLang="en-US"/>
          </a:p>
        </p:txBody>
      </p:sp>
    </p:spTree>
    <p:extLst>
      <p:ext uri="{BB962C8B-B14F-4D97-AF65-F5344CB8AC3E}">
        <p14:creationId xmlns:p14="http://schemas.microsoft.com/office/powerpoint/2010/main" val="4177762859"/>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C54CB2-5CCE-4636-B2A0-1BFEFDD778C9}" type="datetimeFigureOut">
              <a:rPr lang="en-US"/>
              <a:pPr>
                <a:defRPr/>
              </a:pPr>
              <a:t>11/10/2021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ABD14-FE2D-458F-93A5-FBF939DFC84A}" type="slidenum">
              <a:rPr lang="en-US" altLang="en-US"/>
              <a:pPr>
                <a:defRPr/>
              </a:pPr>
              <a:t>‹#›</a:t>
            </a:fld>
            <a:endParaRPr lang="en-US" altLang="en-US"/>
          </a:p>
        </p:txBody>
      </p:sp>
    </p:spTree>
    <p:extLst>
      <p:ext uri="{BB962C8B-B14F-4D97-AF65-F5344CB8AC3E}">
        <p14:creationId xmlns:p14="http://schemas.microsoft.com/office/powerpoint/2010/main" val="204263874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950A5B-E354-47E5-9C5A-E4CC6FA1D4CF}" type="datetimeFigureOut">
              <a:rPr lang="en-US"/>
              <a:pPr>
                <a:defRPr/>
              </a:pPr>
              <a:t>11/10/2021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6D7E88-E485-4DF6-9A83-7211857C60FA}" type="slidenum">
              <a:rPr lang="en-US" altLang="en-US"/>
              <a:pPr>
                <a:defRPr/>
              </a:pPr>
              <a:t>‹#›</a:t>
            </a:fld>
            <a:endParaRPr lang="en-US" altLang="en-US"/>
          </a:p>
        </p:txBody>
      </p:sp>
    </p:spTree>
    <p:extLst>
      <p:ext uri="{BB962C8B-B14F-4D97-AF65-F5344CB8AC3E}">
        <p14:creationId xmlns:p14="http://schemas.microsoft.com/office/powerpoint/2010/main" val="3673390126"/>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descr="A picture containing table, drawing&#10;&#10;Description automatically generated">
            <a:extLst>
              <a:ext uri="{FF2B5EF4-FFF2-40B4-BE49-F238E27FC236}">
                <a16:creationId xmlns:a16="http://schemas.microsoft.com/office/drawing/2014/main" id="{43FE9048-C122-B044-AEAA-248C3089CE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8579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descr="A picture containing screenshot&#10;&#10;Description automatically generated">
            <a:extLst>
              <a:ext uri="{FF2B5EF4-FFF2-40B4-BE49-F238E27FC236}">
                <a16:creationId xmlns:a16="http://schemas.microsoft.com/office/drawing/2014/main" id="{404A9553-36AF-1040-9454-A16B2AFCB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5866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F7B15BD-750C-4807-8B51-A079D92C0151}" type="datetimeFigureOut">
              <a:rPr lang="en-GB"/>
              <a:pPr>
                <a:defRPr/>
              </a:pPr>
              <a:t>10/11/2021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731893E-90EA-4A39-8498-D673126C22B9}" type="slidenum">
              <a:rPr lang="en-GB"/>
              <a:pPr>
                <a:defRPr/>
              </a:pPr>
              <a:t>‹#›</a:t>
            </a:fld>
            <a:endParaRPr lang="en-GB"/>
          </a:p>
        </p:txBody>
      </p:sp>
    </p:spTree>
    <p:extLst>
      <p:ext uri="{BB962C8B-B14F-4D97-AF65-F5344CB8AC3E}">
        <p14:creationId xmlns:p14="http://schemas.microsoft.com/office/powerpoint/2010/main" val="1468281758"/>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4A91C2B-BF42-414C-898B-49AB2151FE1D}" type="datetimeFigureOut">
              <a:rPr lang="en-GB"/>
              <a:pPr>
                <a:defRPr/>
              </a:pPr>
              <a:t>10/11/2021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21C3953-4AB7-4EEC-934C-DEA109DFC338}" type="slidenum">
              <a:rPr lang="en-GB"/>
              <a:pPr>
                <a:defRPr/>
              </a:pPr>
              <a:t>‹#›</a:t>
            </a:fld>
            <a:endParaRPr lang="en-GB"/>
          </a:p>
        </p:txBody>
      </p:sp>
    </p:spTree>
    <p:extLst>
      <p:ext uri="{BB962C8B-B14F-4D97-AF65-F5344CB8AC3E}">
        <p14:creationId xmlns:p14="http://schemas.microsoft.com/office/powerpoint/2010/main" val="2597752467"/>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1565912-F7AC-4C56-BC38-27235CF90F46}" type="datetimeFigureOut">
              <a:rPr lang="en-GB"/>
              <a:pPr>
                <a:defRPr/>
              </a:pPr>
              <a:t>10/11/2021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EAFBAFE-D4B0-4412-A24C-63DDAAEEA6E0}" type="slidenum">
              <a:rPr lang="en-GB"/>
              <a:pPr>
                <a:defRPr/>
              </a:pPr>
              <a:t>‹#›</a:t>
            </a:fld>
            <a:endParaRPr lang="en-GB"/>
          </a:p>
        </p:txBody>
      </p:sp>
    </p:spTree>
    <p:extLst>
      <p:ext uri="{BB962C8B-B14F-4D97-AF65-F5344CB8AC3E}">
        <p14:creationId xmlns:p14="http://schemas.microsoft.com/office/powerpoint/2010/main" val="1992625712"/>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0EEEDE2-7F5F-4FC4-A2BA-46B3496FF4EA}" type="datetimeFigureOut">
              <a:rPr lang="en-GB"/>
              <a:pPr>
                <a:defRPr/>
              </a:pPr>
              <a:t>10/11/2021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563D2F6-31DC-4588-8B73-9A0ECCB4F343}" type="slidenum">
              <a:rPr lang="en-GB"/>
              <a:pPr>
                <a:defRPr/>
              </a:pPr>
              <a:t>‹#›</a:t>
            </a:fld>
            <a:endParaRPr lang="en-GB"/>
          </a:p>
        </p:txBody>
      </p:sp>
    </p:spTree>
    <p:extLst>
      <p:ext uri="{BB962C8B-B14F-4D97-AF65-F5344CB8AC3E}">
        <p14:creationId xmlns:p14="http://schemas.microsoft.com/office/powerpoint/2010/main" val="715518340"/>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CEBC92C-69A0-4015-99D1-77BF651E8416}" type="datetimeFigureOut">
              <a:rPr lang="en-GB"/>
              <a:pPr>
                <a:defRPr/>
              </a:pPr>
              <a:t>10/11/2021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BEA73BB-DBA0-4ED4-9F50-883210E0559A}" type="slidenum">
              <a:rPr lang="en-GB"/>
              <a:pPr>
                <a:defRPr/>
              </a:pPr>
              <a:t>‹#›</a:t>
            </a:fld>
            <a:endParaRPr lang="en-GB"/>
          </a:p>
        </p:txBody>
      </p:sp>
    </p:spTree>
    <p:extLst>
      <p:ext uri="{BB962C8B-B14F-4D97-AF65-F5344CB8AC3E}">
        <p14:creationId xmlns:p14="http://schemas.microsoft.com/office/powerpoint/2010/main" val="358069985"/>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845C3-8CC0-44D6-B07E-4F9E1DE984A5}"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1604092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5BA80C5-0D07-4F3C-9539-DE6B5E2CE10B}" type="datetimeFigureOut">
              <a:rPr lang="en-GB"/>
              <a:pPr>
                <a:defRPr/>
              </a:pPr>
              <a:t>10/11/2021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26182A3-AC74-4E9D-B48C-F54C6DCEB552}" type="slidenum">
              <a:rPr lang="en-GB"/>
              <a:pPr>
                <a:defRPr/>
              </a:pPr>
              <a:t>‹#›</a:t>
            </a:fld>
            <a:endParaRPr lang="en-GB"/>
          </a:p>
        </p:txBody>
      </p:sp>
    </p:spTree>
    <p:extLst>
      <p:ext uri="{BB962C8B-B14F-4D97-AF65-F5344CB8AC3E}">
        <p14:creationId xmlns:p14="http://schemas.microsoft.com/office/powerpoint/2010/main" val="3163738673"/>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BFABCA-7843-4F86-A4FB-F275A713E9F8}" type="datetimeFigureOut">
              <a:rPr lang="en-GB"/>
              <a:pPr>
                <a:defRPr/>
              </a:pPr>
              <a:t>10/11/2021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3A5CCC9-8F53-45E2-B547-B3331A59C6B9}" type="slidenum">
              <a:rPr lang="en-GB"/>
              <a:pPr>
                <a:defRPr/>
              </a:pPr>
              <a:t>‹#›</a:t>
            </a:fld>
            <a:endParaRPr lang="en-GB"/>
          </a:p>
        </p:txBody>
      </p:sp>
    </p:spTree>
    <p:extLst>
      <p:ext uri="{BB962C8B-B14F-4D97-AF65-F5344CB8AC3E}">
        <p14:creationId xmlns:p14="http://schemas.microsoft.com/office/powerpoint/2010/main" val="751596078"/>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2BBC1E-3AA8-4125-B9F5-1BBC1AE27A39}" type="datetimeFigureOut">
              <a:rPr lang="en-GB"/>
              <a:pPr>
                <a:defRPr/>
              </a:pPr>
              <a:t>10/11/2021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46B3D55-BB61-4692-AA55-D1A24F000E35}" type="slidenum">
              <a:rPr lang="en-GB"/>
              <a:pPr>
                <a:defRPr/>
              </a:pPr>
              <a:t>‹#›</a:t>
            </a:fld>
            <a:endParaRPr lang="en-GB"/>
          </a:p>
        </p:txBody>
      </p:sp>
    </p:spTree>
    <p:extLst>
      <p:ext uri="{BB962C8B-B14F-4D97-AF65-F5344CB8AC3E}">
        <p14:creationId xmlns:p14="http://schemas.microsoft.com/office/powerpoint/2010/main" val="570421402"/>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701DF5-6EFE-40C2-9489-87B90902555B}" type="datetimeFigureOut">
              <a:rPr lang="en-GB"/>
              <a:pPr>
                <a:defRPr/>
              </a:pPr>
              <a:t>10/11/2021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28B5152-1C99-48CA-AD96-A950B3080B7D}" type="slidenum">
              <a:rPr lang="en-GB"/>
              <a:pPr>
                <a:defRPr/>
              </a:pPr>
              <a:t>‹#›</a:t>
            </a:fld>
            <a:endParaRPr lang="en-GB"/>
          </a:p>
        </p:txBody>
      </p:sp>
    </p:spTree>
    <p:extLst>
      <p:ext uri="{BB962C8B-B14F-4D97-AF65-F5344CB8AC3E}">
        <p14:creationId xmlns:p14="http://schemas.microsoft.com/office/powerpoint/2010/main" val="2579982859"/>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7A7B5E2-B8B4-4584-AF08-E60A45A44FC6}" type="datetimeFigureOut">
              <a:rPr lang="en-GB"/>
              <a:pPr>
                <a:defRPr/>
              </a:pPr>
              <a:t>10/11/2021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796D92-CC2E-4537-B205-4AB5AFDA9CA9}" type="slidenum">
              <a:rPr lang="en-GB"/>
              <a:pPr>
                <a:defRPr/>
              </a:pPr>
              <a:t>‹#›</a:t>
            </a:fld>
            <a:endParaRPr lang="en-GB"/>
          </a:p>
        </p:txBody>
      </p:sp>
    </p:spTree>
    <p:extLst>
      <p:ext uri="{BB962C8B-B14F-4D97-AF65-F5344CB8AC3E}">
        <p14:creationId xmlns:p14="http://schemas.microsoft.com/office/powerpoint/2010/main" val="3162882398"/>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134337B-8EA9-4235-A435-C975BE76C1A9}" type="datetimeFigureOut">
              <a:rPr lang="en-GB"/>
              <a:pPr>
                <a:defRPr/>
              </a:pPr>
              <a:t>10/11/2021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98DA0F6-9DF7-4284-A1EA-63B887559149}" type="slidenum">
              <a:rPr lang="en-GB"/>
              <a:pPr>
                <a:defRPr/>
              </a:pPr>
              <a:t>‹#›</a:t>
            </a:fld>
            <a:endParaRPr lang="en-GB"/>
          </a:p>
        </p:txBody>
      </p:sp>
    </p:spTree>
    <p:extLst>
      <p:ext uri="{BB962C8B-B14F-4D97-AF65-F5344CB8AC3E}">
        <p14:creationId xmlns:p14="http://schemas.microsoft.com/office/powerpoint/2010/main" val="1918515354"/>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F845C3-8CC0-44D6-B07E-4F9E1DE984A5}"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4479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F845C3-8CC0-44D6-B07E-4F9E1DE984A5}" type="datetimeFigureOut">
              <a:rPr lang="en-GB" smtClean="0"/>
              <a:t>10/11/2021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31519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F845C3-8CC0-44D6-B07E-4F9E1DE984A5}" type="datetimeFigureOut">
              <a:rPr lang="en-GB" smtClean="0"/>
              <a:t>10/11/2021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114153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845C3-8CC0-44D6-B07E-4F9E1DE984A5}" type="datetimeFigureOut">
              <a:rPr lang="en-GB" smtClean="0"/>
              <a:t>10/11/2021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324117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F845C3-8CC0-44D6-B07E-4F9E1DE984A5}"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427869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F845C3-8CC0-44D6-B07E-4F9E1DE984A5}"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94663-4A7E-4C1A-B91E-1A1B2428B52A}" type="slidenum">
              <a:rPr lang="en-GB" smtClean="0"/>
              <a:t>‹#›</a:t>
            </a:fld>
            <a:endParaRPr lang="en-GB"/>
          </a:p>
        </p:txBody>
      </p:sp>
    </p:spTree>
    <p:extLst>
      <p:ext uri="{BB962C8B-B14F-4D97-AF65-F5344CB8AC3E}">
        <p14:creationId xmlns:p14="http://schemas.microsoft.com/office/powerpoint/2010/main" val="341679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845C3-8CC0-44D6-B07E-4F9E1DE984A5}" type="datetimeFigureOut">
              <a:rPr lang="en-GB" smtClean="0"/>
              <a:t>10/11/2021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94663-4A7E-4C1A-B91E-1A1B2428B52A}" type="slidenum">
              <a:rPr lang="en-GB" smtClean="0"/>
              <a:t>‹#›</a:t>
            </a:fld>
            <a:endParaRPr lang="en-GB"/>
          </a:p>
        </p:txBody>
      </p:sp>
    </p:spTree>
    <p:extLst>
      <p:ext uri="{BB962C8B-B14F-4D97-AF65-F5344CB8AC3E}">
        <p14:creationId xmlns:p14="http://schemas.microsoft.com/office/powerpoint/2010/main" val="2305660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7735B61-A3CF-4A1C-AE9D-12C617757391}" type="datetimeFigureOut">
              <a:rPr lang="en-US"/>
              <a:pPr>
                <a:defRPr/>
              </a:pPr>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F200461-3028-40FD-BBA9-DFB9B7E13173}" type="slidenum">
              <a:rPr lang="en-US" altLang="en-US"/>
              <a:pPr>
                <a:defRPr/>
              </a:pPr>
              <a:t>‹#›</a:t>
            </a:fld>
            <a:endParaRPr lang="en-US" altLang="en-US"/>
          </a:p>
        </p:txBody>
      </p:sp>
    </p:spTree>
    <p:extLst>
      <p:ext uri="{BB962C8B-B14F-4D97-AF65-F5344CB8AC3E}">
        <p14:creationId xmlns:p14="http://schemas.microsoft.com/office/powerpoint/2010/main" val="806956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A285A4C-0865-489C-BF90-F6A5AE31589D}" type="datetimeFigureOut">
              <a:rPr lang="en-GB"/>
              <a:pPr>
                <a:defRPr/>
              </a:pPr>
              <a:t>10/11/2021</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E52940-15FD-4A33-AA7F-A239BE94A769}" type="slidenum">
              <a:rPr lang="en-GB"/>
              <a:pPr>
                <a:defRPr/>
              </a:pPr>
              <a:t>‹#›</a:t>
            </a:fld>
            <a:endParaRPr lang="en-GB"/>
          </a:p>
        </p:txBody>
      </p:sp>
    </p:spTree>
    <p:extLst>
      <p:ext uri="{BB962C8B-B14F-4D97-AF65-F5344CB8AC3E}">
        <p14:creationId xmlns:p14="http://schemas.microsoft.com/office/powerpoint/2010/main" val="22497841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w2vSnQ3JASk" TargetMode="External"/><Relationship Id="rId2" Type="http://schemas.openxmlformats.org/officeDocument/2006/relationships/hyperlink" Target="https://www.youtube.com/watch?v=e6STLRycSnE" TargetMode="External"/><Relationship Id="rId1" Type="http://schemas.openxmlformats.org/officeDocument/2006/relationships/slideLayout" Target="../slideLayouts/slideLayout13.xml"/><Relationship Id="rId4" Type="http://schemas.openxmlformats.org/officeDocument/2006/relationships/hyperlink" Target="https://www.youtube.com/watch?v=kP29O6rILWc"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emf"/></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111.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s://vanpoulles.co.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8.png"/><Relationship Id="rId4" Type="http://schemas.openxmlformats.org/officeDocument/2006/relationships/image" Target="../media/image87.emf"/></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3.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3.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6.png"/><Relationship Id="rId7" Type="http://schemas.openxmlformats.org/officeDocument/2006/relationships/image" Target="../media/image85.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04.png"/><Relationship Id="rId4" Type="http://schemas.openxmlformats.org/officeDocument/2006/relationships/image" Target="../media/image103.emf"/></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07.pn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0.png"/><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3.pn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83.jp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7.emf"/><Relationship Id="rId4" Type="http://schemas.openxmlformats.org/officeDocument/2006/relationships/image" Target="../media/image116.emf"/></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9.png"/><Relationship Id="rId5" Type="http://schemas.openxmlformats.org/officeDocument/2006/relationships/image" Target="../media/image83.jpg"/><Relationship Id="rId4"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22.png"/><Relationship Id="rId4" Type="http://schemas.microsoft.com/office/2007/relationships/hdphoto" Target="../media/hdphoto3.wdp"/></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2.wdp"/><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3.png"/><Relationship Id="rId4" Type="http://schemas.microsoft.com/office/2007/relationships/hdphoto" Target="../media/hdphoto4.wdp"/></Relationships>
</file>

<file path=ppt/slides/_rels/slide8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24.png"/><Relationship Id="rId7" Type="http://schemas.openxmlformats.org/officeDocument/2006/relationships/image" Target="../media/image113.png"/><Relationship Id="rId2" Type="http://schemas.openxmlformats.org/officeDocument/2006/relationships/image" Target="../media/image83.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5.png"/><Relationship Id="rId4" Type="http://schemas.microsoft.com/office/2007/relationships/hdphoto" Target="../media/hdphoto5.wdp"/><Relationship Id="rId9"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8.xml"/><Relationship Id="rId4" Type="http://schemas.openxmlformats.org/officeDocument/2006/relationships/image" Target="../media/image137.jpeg"/></Relationships>
</file>

<file path=ppt/slides/_rels/slide9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E5883B-752D-4883-BBC1-76479188537C}"/>
              </a:ext>
            </a:extLst>
          </p:cNvPr>
          <p:cNvPicPr>
            <a:picLocks noChangeAspect="1"/>
          </p:cNvPicPr>
          <p:nvPr/>
        </p:nvPicPr>
        <p:blipFill rotWithShape="1">
          <a:blip r:embed="rId2"/>
          <a:srcRect t="5436"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AFB2A3-7469-4B5F-B160-629561DC6CD4}"/>
              </a:ext>
            </a:extLst>
          </p:cNvPr>
          <p:cNvSpPr>
            <a:spLocks noGrp="1"/>
          </p:cNvSpPr>
          <p:nvPr>
            <p:ph type="ctrTitle"/>
          </p:nvPr>
        </p:nvSpPr>
        <p:spPr>
          <a:xfrm>
            <a:off x="952228" y="743447"/>
            <a:ext cx="5503001" cy="3692028"/>
          </a:xfrm>
          <a:noFill/>
        </p:spPr>
        <p:txBody>
          <a:bodyPr>
            <a:normAutofit/>
          </a:bodyPr>
          <a:lstStyle/>
          <a:p>
            <a:pPr algn="l"/>
            <a:r>
              <a:rPr lang="en-GB" sz="4400" b="1" dirty="0"/>
              <a:t>Salford Diocese</a:t>
            </a:r>
            <a:br>
              <a:rPr lang="en-GB" sz="4400" b="1" dirty="0"/>
            </a:br>
            <a:r>
              <a:rPr lang="en-GB" sz="4400" b="1" dirty="0"/>
              <a:t>RE CPD </a:t>
            </a:r>
            <a:br>
              <a:rPr lang="en-GB" sz="4400" b="1" dirty="0"/>
            </a:br>
            <a:r>
              <a:rPr lang="en-GB" sz="4400" b="1" dirty="0"/>
              <a:t>Lat Blaylock</a:t>
            </a:r>
            <a:br>
              <a:rPr lang="en-GB" sz="4400" b="1" dirty="0"/>
            </a:br>
            <a:r>
              <a:rPr lang="en-GB" sz="4400" b="1" dirty="0"/>
              <a:t>Years 1+2: </a:t>
            </a:r>
            <a:br>
              <a:rPr lang="en-GB" sz="4400" b="1" dirty="0"/>
            </a:br>
            <a:r>
              <a:rPr lang="en-GB" sz="4400" b="1" dirty="0"/>
              <a:t>Practical inspirations</a:t>
            </a:r>
          </a:p>
        </p:txBody>
      </p:sp>
      <p:sp>
        <p:nvSpPr>
          <p:cNvPr id="3" name="Subtitle 2">
            <a:extLst>
              <a:ext uri="{FF2B5EF4-FFF2-40B4-BE49-F238E27FC236}">
                <a16:creationId xmlns:a16="http://schemas.microsoft.com/office/drawing/2014/main" id="{36F3D44A-BEAA-413E-BFEF-9CC4410C2AC0}"/>
              </a:ext>
            </a:extLst>
          </p:cNvPr>
          <p:cNvSpPr>
            <a:spLocks noGrp="1"/>
          </p:cNvSpPr>
          <p:nvPr>
            <p:ph type="subTitle" idx="1"/>
          </p:nvPr>
        </p:nvSpPr>
        <p:spPr>
          <a:xfrm>
            <a:off x="952229" y="4629234"/>
            <a:ext cx="3973386" cy="1485319"/>
          </a:xfrm>
          <a:noFill/>
        </p:spPr>
        <p:txBody>
          <a:bodyPr>
            <a:normAutofit/>
          </a:bodyPr>
          <a:lstStyle/>
          <a:p>
            <a:pPr algn="l"/>
            <a:endParaRPr lang="en-GB"/>
          </a:p>
        </p:txBody>
      </p:sp>
    </p:spTree>
    <p:extLst>
      <p:ext uri="{BB962C8B-B14F-4D97-AF65-F5344CB8AC3E}">
        <p14:creationId xmlns:p14="http://schemas.microsoft.com/office/powerpoint/2010/main" val="3821360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A829E-BDE6-4DE2-A4F9-FA4A4BCCFE08}"/>
              </a:ext>
            </a:extLst>
          </p:cNvPr>
          <p:cNvSpPr>
            <a:spLocks noGrp="1"/>
          </p:cNvSpPr>
          <p:nvPr>
            <p:ph type="title"/>
          </p:nvPr>
        </p:nvSpPr>
        <p:spPr>
          <a:xfrm>
            <a:off x="686834" y="1153572"/>
            <a:ext cx="3200400" cy="4461163"/>
          </a:xfrm>
        </p:spPr>
        <p:txBody>
          <a:bodyPr>
            <a:normAutofit/>
          </a:bodyPr>
          <a:lstStyle/>
          <a:p>
            <a:r>
              <a:rPr lang="en-GB" sz="4100" b="1">
                <a:solidFill>
                  <a:srgbClr val="FFFFFF"/>
                </a:solidFill>
              </a:rPr>
              <a:t>Christingle: maybe a magic moment, and also a big ideas learning opportunity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B9CF29-4F64-4DEC-90A7-C9E1754CA5C8}"/>
              </a:ext>
            </a:extLst>
          </p:cNvPr>
          <p:cNvSpPr>
            <a:spLocks noGrp="1"/>
          </p:cNvSpPr>
          <p:nvPr>
            <p:ph idx="1"/>
          </p:nvPr>
        </p:nvSpPr>
        <p:spPr>
          <a:xfrm>
            <a:off x="4447308" y="591344"/>
            <a:ext cx="6906491" cy="5585619"/>
          </a:xfrm>
        </p:spPr>
        <p:txBody>
          <a:bodyPr anchor="ctr">
            <a:normAutofit/>
          </a:bodyPr>
          <a:lstStyle/>
          <a:p>
            <a:r>
              <a:rPr lang="en-GB" sz="1800" dirty="0"/>
              <a:t>“The Search for Personal Meaning: As a response to the above learning and the Band Aid video, the children were asked to think of ways in which they could make a difference in the world, bringing their own light to others.</a:t>
            </a:r>
          </a:p>
          <a:p>
            <a:r>
              <a:rPr lang="en-GB" sz="1800" dirty="0"/>
              <a:t>The awe and wonder that the children exude as they enter a candle lit school hall is tangible each year. The children spoke enthusiastically about people who bring light into their lives and were visibly moved by the Band Aid video we showed. They took the task of thinking how they could make a difference in the world very seriously. I was pleased with how the children moved from Shared Human Experience to Search for Personal Meaning by understanding the Christian beliefs, values and traditions surrounding Christingle. </a:t>
            </a:r>
          </a:p>
          <a:p>
            <a:r>
              <a:rPr lang="en-GB" sz="1800" dirty="0"/>
              <a:t>The examples of work are good, but if we develop the ideas next year then rather than providing the children with a writing frame, I would give them the questions included on the frame but invite them to respond in their own way on plain paper. I felt the frame hindered the more able children from recording the full and detailed responses that they had contributed to the class discussion.” </a:t>
            </a:r>
          </a:p>
          <a:p>
            <a:r>
              <a:rPr lang="en-GB" sz="1800" dirty="0"/>
              <a:t>Nichola Gannon, The Cobbs School, Warrington</a:t>
            </a:r>
          </a:p>
          <a:p>
            <a:endParaRPr lang="en-GB" sz="1800" dirty="0"/>
          </a:p>
        </p:txBody>
      </p:sp>
    </p:spTree>
    <p:extLst>
      <p:ext uri="{BB962C8B-B14F-4D97-AF65-F5344CB8AC3E}">
        <p14:creationId xmlns:p14="http://schemas.microsoft.com/office/powerpoint/2010/main" val="3640135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hting"/>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524000" y="-1"/>
            <a:ext cx="7380312" cy="7361567"/>
          </a:xfrm>
          <a:prstGeom prst="rect">
            <a:avLst/>
          </a:prstGeom>
          <a:noFill/>
          <a:ln>
            <a:noFill/>
          </a:ln>
        </p:spPr>
      </p:pic>
      <p:sp>
        <p:nvSpPr>
          <p:cNvPr id="3" name="Rectangle 2">
            <a:extLst>
              <a:ext uri="{FF2B5EF4-FFF2-40B4-BE49-F238E27FC236}">
                <a16:creationId xmlns:a16="http://schemas.microsoft.com/office/drawing/2014/main" id="{D2D4733F-C626-485D-A21E-DA357E945F71}"/>
              </a:ext>
            </a:extLst>
          </p:cNvPr>
          <p:cNvSpPr/>
          <p:nvPr/>
        </p:nvSpPr>
        <p:spPr>
          <a:xfrm>
            <a:off x="7974950" y="1434013"/>
            <a:ext cx="2286000" cy="2246769"/>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p:txBody>
      </p:sp>
    </p:spTree>
    <p:extLst>
      <p:ext uri="{BB962C8B-B14F-4D97-AF65-F5344CB8AC3E}">
        <p14:creationId xmlns:p14="http://schemas.microsoft.com/office/powerpoint/2010/main" val="35930066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ry"/>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631504" y="183192"/>
            <a:ext cx="6912768" cy="6846208"/>
          </a:xfrm>
          <a:prstGeom prst="rect">
            <a:avLst/>
          </a:prstGeom>
          <a:noFill/>
          <a:ln>
            <a:noFill/>
          </a:ln>
        </p:spPr>
      </p:pic>
      <p:sp>
        <p:nvSpPr>
          <p:cNvPr id="3" name="Rectangle 2"/>
          <p:cNvSpPr/>
          <p:nvPr/>
        </p:nvSpPr>
        <p:spPr>
          <a:xfrm>
            <a:off x="6240016" y="332657"/>
            <a:ext cx="4572000" cy="1384995"/>
          </a:xfrm>
          <a:prstGeom prst="rect">
            <a:avLst/>
          </a:prstGeom>
        </p:spPr>
        <p:txBody>
          <a:bodyPr>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p:txBody>
      </p:sp>
    </p:spTree>
    <p:extLst>
      <p:ext uri="{BB962C8B-B14F-4D97-AF65-F5344CB8AC3E}">
        <p14:creationId xmlns:p14="http://schemas.microsoft.com/office/powerpoint/2010/main" val="23614066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146" y="-243408"/>
            <a:ext cx="3922782" cy="7316161"/>
          </a:xfrm>
          <a:prstGeom prst="rect">
            <a:avLst/>
          </a:prstGeom>
        </p:spPr>
      </p:pic>
      <p:sp>
        <p:nvSpPr>
          <p:cNvPr id="3" name="Rectangle 2"/>
          <p:cNvSpPr/>
          <p:nvPr/>
        </p:nvSpPr>
        <p:spPr>
          <a:xfrm>
            <a:off x="6744072" y="2060848"/>
            <a:ext cx="3312368" cy="2763834"/>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Amen</a:t>
            </a:r>
          </a:p>
        </p:txBody>
      </p:sp>
    </p:spTree>
    <p:extLst>
      <p:ext uri="{BB962C8B-B14F-4D97-AF65-F5344CB8AC3E}">
        <p14:creationId xmlns:p14="http://schemas.microsoft.com/office/powerpoint/2010/main" val="36336019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ce Talks"/>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927648" y="76484"/>
            <a:ext cx="7416824" cy="7024925"/>
          </a:xfrm>
          <a:prstGeom prst="rect">
            <a:avLst/>
          </a:prstGeom>
          <a:noFill/>
          <a:ln>
            <a:noFill/>
          </a:ln>
        </p:spPr>
      </p:pic>
      <p:sp>
        <p:nvSpPr>
          <p:cNvPr id="3" name="Rectangle 2"/>
          <p:cNvSpPr/>
          <p:nvPr/>
        </p:nvSpPr>
        <p:spPr>
          <a:xfrm>
            <a:off x="1775520" y="116633"/>
            <a:ext cx="5184576" cy="1902059"/>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Amen</a:t>
            </a:r>
          </a:p>
        </p:txBody>
      </p:sp>
    </p:spTree>
    <p:extLst>
      <p:ext uri="{BB962C8B-B14F-4D97-AF65-F5344CB8AC3E}">
        <p14:creationId xmlns:p14="http://schemas.microsoft.com/office/powerpoint/2010/main" val="3284205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02723"/>
            <a:ext cx="9144000" cy="6452555"/>
          </a:xfrm>
          <a:prstGeom prst="rect">
            <a:avLst/>
          </a:prstGeom>
        </p:spPr>
      </p:pic>
    </p:spTree>
    <p:extLst>
      <p:ext uri="{BB962C8B-B14F-4D97-AF65-F5344CB8AC3E}">
        <p14:creationId xmlns:p14="http://schemas.microsoft.com/office/powerpoint/2010/main" val="2161108478"/>
      </p:ext>
    </p:extLst>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Questions for thinking</a:t>
            </a:r>
          </a:p>
        </p:txBody>
      </p:sp>
      <p:sp>
        <p:nvSpPr>
          <p:cNvPr id="3" name="Content Placeholder 2"/>
          <p:cNvSpPr>
            <a:spLocks noGrp="1"/>
          </p:cNvSpPr>
          <p:nvPr>
            <p:ph idx="1"/>
          </p:nvPr>
        </p:nvSpPr>
        <p:spPr/>
        <p:txBody>
          <a:bodyPr/>
          <a:lstStyle/>
          <a:p>
            <a:pPr lvl="0"/>
            <a:r>
              <a:rPr lang="en-GB" sz="2800" b="1" dirty="0">
                <a:solidFill>
                  <a:schemeClr val="accent1"/>
                </a:solidFill>
              </a:rPr>
              <a:t>Is God like our mums and dads? Does God care for us?</a:t>
            </a:r>
          </a:p>
          <a:p>
            <a:pPr lvl="0"/>
            <a:r>
              <a:rPr lang="en-GB" sz="2800" b="1" dirty="0">
                <a:solidFill>
                  <a:schemeClr val="accent1"/>
                </a:solidFill>
              </a:rPr>
              <a:t>Can everyone on earth have enough food? Do we all need to share more fairly?</a:t>
            </a:r>
          </a:p>
          <a:p>
            <a:pPr lvl="0"/>
            <a:r>
              <a:rPr lang="en-GB" sz="2800" b="1" dirty="0">
                <a:solidFill>
                  <a:schemeClr val="accent1"/>
                </a:solidFill>
              </a:rPr>
              <a:t>Can we bring peace to our world instead of war?</a:t>
            </a:r>
          </a:p>
          <a:p>
            <a:pPr lvl="0"/>
            <a:r>
              <a:rPr lang="en-GB" sz="2800" b="1" dirty="0">
                <a:solidFill>
                  <a:schemeClr val="accent1"/>
                </a:solidFill>
              </a:rPr>
              <a:t>Can we make Earth more like Heaven?</a:t>
            </a:r>
          </a:p>
          <a:p>
            <a:pPr lvl="0"/>
            <a:r>
              <a:rPr lang="en-GB" sz="2800" b="1" dirty="0">
                <a:solidFill>
                  <a:schemeClr val="accent1"/>
                </a:solidFill>
              </a:rPr>
              <a:t>Can we be freed from temptations? How? </a:t>
            </a:r>
          </a:p>
          <a:p>
            <a:pPr lvl="0"/>
            <a:r>
              <a:rPr lang="en-GB" sz="2800" b="1" dirty="0">
                <a:solidFill>
                  <a:schemeClr val="accent1"/>
                </a:solidFill>
              </a:rPr>
              <a:t>Why is forgiveness difficult? Who can help people to forgive?</a:t>
            </a:r>
          </a:p>
          <a:p>
            <a:endParaRPr lang="en-GB" sz="2800" b="1" dirty="0">
              <a:solidFill>
                <a:schemeClr val="accent1"/>
              </a:solidFill>
            </a:endParaRPr>
          </a:p>
        </p:txBody>
      </p:sp>
    </p:spTree>
    <p:extLst>
      <p:ext uri="{BB962C8B-B14F-4D97-AF65-F5344CB8AC3E}">
        <p14:creationId xmlns:p14="http://schemas.microsoft.com/office/powerpoint/2010/main" val="23650302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4665"/>
            <a:ext cx="8229600" cy="5721499"/>
          </a:xfrm>
        </p:spPr>
        <p:txBody>
          <a:bodyPr/>
          <a:lstStyle/>
          <a:p>
            <a:pPr marL="0" indent="0">
              <a:buNone/>
            </a:pPr>
            <a:r>
              <a:rPr lang="en-GB" sz="2800" b="1" i="1" dirty="0">
                <a:solidFill>
                  <a:srgbClr val="7030A0"/>
                </a:solidFill>
                <a:latin typeface="Leelawadee" panose="020B0502040204020203" pitchFamily="34" charset="-34"/>
                <a:cs typeface="Leelawadee" panose="020B0502040204020203" pitchFamily="34" charset="-34"/>
              </a:rPr>
              <a:t>Our Father, who lives in heaven</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May your name be kept holy</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Your kingdom come, your will be done on Earth as it is in Heaven</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Give us today the food we need</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And forgive us our sins, just as we forgive those who sin against us</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Amen</a:t>
            </a:r>
          </a:p>
          <a:p>
            <a:pPr marL="0" indent="0">
              <a:buNone/>
            </a:pPr>
            <a:endParaRPr lang="en-GB" sz="2800" b="1" i="1" dirty="0">
              <a:solidFill>
                <a:srgbClr val="7030A0"/>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4739200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1"/>
                </a:solidFill>
              </a:rPr>
              <a:t>Next Steps in Learning</a:t>
            </a:r>
            <a:endParaRPr lang="en-GB" dirty="0">
              <a:solidFill>
                <a:schemeClr val="accent1"/>
              </a:solidFill>
            </a:endParaRPr>
          </a:p>
        </p:txBody>
      </p:sp>
      <p:sp>
        <p:nvSpPr>
          <p:cNvPr id="3" name="Content Placeholder 2"/>
          <p:cNvSpPr>
            <a:spLocks noGrp="1"/>
          </p:cNvSpPr>
          <p:nvPr>
            <p:ph idx="1"/>
          </p:nvPr>
        </p:nvSpPr>
        <p:spPr>
          <a:xfrm>
            <a:off x="1981200" y="1600201"/>
            <a:ext cx="5338936" cy="4525963"/>
          </a:xfrm>
        </p:spPr>
        <p:txBody>
          <a:bodyPr/>
          <a:lstStyle/>
          <a:p>
            <a:r>
              <a:rPr lang="en-GB" sz="2400" b="1" dirty="0">
                <a:solidFill>
                  <a:srgbClr val="7030A0"/>
                </a:solidFill>
              </a:rPr>
              <a:t>To extend pupils’ achievement from this work, or to use the visual learning with older pupils, you might ask pupils to create a picture book of the Lord’s Prayer. </a:t>
            </a:r>
          </a:p>
          <a:p>
            <a:r>
              <a:rPr lang="en-GB" sz="2400" b="1" dirty="0">
                <a:solidFill>
                  <a:srgbClr val="7030A0"/>
                </a:solidFill>
              </a:rPr>
              <a:t>Give them an 8 page booklet to complete (there is one on the RE Today Website ready to use). </a:t>
            </a:r>
          </a:p>
          <a:p>
            <a:r>
              <a:rPr lang="en-GB" sz="2400" b="1" dirty="0">
                <a:solidFill>
                  <a:srgbClr val="7030A0"/>
                </a:solidFill>
              </a:rPr>
              <a:t>This booklet asks for the pupils’ own questions and explanations of the lines of the prayer: a challenging task that some adult Christians find difficult!</a:t>
            </a:r>
          </a:p>
          <a:p>
            <a:endParaRPr lang="en-GB" sz="2400" b="1" dirty="0">
              <a:solidFill>
                <a:srgbClr val="7030A0"/>
              </a:solidFill>
            </a:endParaRPr>
          </a:p>
        </p:txBody>
      </p:sp>
      <p:pic>
        <p:nvPicPr>
          <p:cNvPr id="4" name="Picture 3"/>
          <p:cNvPicPr>
            <a:picLocks noChangeAspect="1"/>
          </p:cNvPicPr>
          <p:nvPr/>
        </p:nvPicPr>
        <p:blipFill>
          <a:blip r:embed="rId2">
            <a:duotone>
              <a:prstClr val="black"/>
              <a:schemeClr val="accent5">
                <a:tint val="45000"/>
                <a:satMod val="400000"/>
              </a:schemeClr>
            </a:duotone>
          </a:blip>
          <a:stretch>
            <a:fillRect/>
          </a:stretch>
        </p:blipFill>
        <p:spPr>
          <a:xfrm rot="641534">
            <a:off x="7313957" y="845554"/>
            <a:ext cx="2805536" cy="4077072"/>
          </a:xfrm>
          <a:prstGeom prst="rect">
            <a:avLst/>
          </a:prstGeom>
          <a:ln w="38100">
            <a:solidFill>
              <a:schemeClr val="tx1"/>
            </a:solidFill>
          </a:ln>
        </p:spPr>
      </p:pic>
    </p:spTree>
    <p:extLst>
      <p:ext uri="{BB962C8B-B14F-4D97-AF65-F5344CB8AC3E}">
        <p14:creationId xmlns:p14="http://schemas.microsoft.com/office/powerpoint/2010/main" val="3947342778"/>
      </p:ext>
    </p:extLst>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7030A0"/>
                </a:solidFill>
              </a:rPr>
              <a:t>The Lord’s Prayer is also a song!</a:t>
            </a:r>
            <a:endParaRPr lang="en-GB" dirty="0">
              <a:solidFill>
                <a:srgbClr val="7030A0"/>
              </a:solidFill>
            </a:endParaRPr>
          </a:p>
        </p:txBody>
      </p:sp>
      <p:sp>
        <p:nvSpPr>
          <p:cNvPr id="3" name="Content Placeholder 2"/>
          <p:cNvSpPr>
            <a:spLocks noGrp="1"/>
          </p:cNvSpPr>
          <p:nvPr>
            <p:ph idx="1"/>
          </p:nvPr>
        </p:nvSpPr>
        <p:spPr/>
        <p:txBody>
          <a:bodyPr/>
          <a:lstStyle/>
          <a:p>
            <a:r>
              <a:rPr lang="en-GB" sz="2800" dirty="0">
                <a:solidFill>
                  <a:srgbClr val="7030A0"/>
                </a:solidFill>
              </a:rPr>
              <a:t>Watch some sung versions of the Lord’s Prayer. </a:t>
            </a:r>
          </a:p>
          <a:p>
            <a:r>
              <a:rPr lang="en-GB" sz="2800" dirty="0">
                <a:solidFill>
                  <a:srgbClr val="7030A0"/>
                </a:solidFill>
              </a:rPr>
              <a:t>Learn a lot by comparing the versions, which are all slightly different. Which one do you like best and why?</a:t>
            </a:r>
          </a:p>
          <a:p>
            <a:pPr lvl="0"/>
            <a:r>
              <a:rPr lang="en-GB" sz="2800" dirty="0">
                <a:solidFill>
                  <a:srgbClr val="7030A0"/>
                </a:solidFill>
              </a:rPr>
              <a:t>A children’s choir: </a:t>
            </a:r>
            <a:r>
              <a:rPr lang="en-GB" sz="2800" u="sng" dirty="0">
                <a:solidFill>
                  <a:srgbClr val="7030A0"/>
                </a:solidFill>
                <a:hlinkClick r:id="rId2"/>
              </a:rPr>
              <a:t>https://www.youtube.com/watch?v=e6STLRycSnE</a:t>
            </a:r>
            <a:r>
              <a:rPr lang="en-GB" sz="2800" dirty="0">
                <a:solidFill>
                  <a:srgbClr val="7030A0"/>
                </a:solidFill>
              </a:rPr>
              <a:t> </a:t>
            </a:r>
          </a:p>
          <a:p>
            <a:pPr lvl="0"/>
            <a:r>
              <a:rPr lang="en-GB" sz="2800" dirty="0">
                <a:solidFill>
                  <a:srgbClr val="7030A0"/>
                </a:solidFill>
              </a:rPr>
              <a:t>A Canadian modern version:  </a:t>
            </a:r>
            <a:r>
              <a:rPr lang="en-GB" sz="2800" u="sng" dirty="0">
                <a:solidFill>
                  <a:srgbClr val="7030A0"/>
                </a:solidFill>
                <a:hlinkClick r:id="rId3"/>
              </a:rPr>
              <a:t>https://www.youtube.com/watch?v=w2vSnQ3JASk</a:t>
            </a:r>
            <a:r>
              <a:rPr lang="en-GB" sz="2800" dirty="0">
                <a:solidFill>
                  <a:srgbClr val="7030A0"/>
                </a:solidFill>
              </a:rPr>
              <a:t> </a:t>
            </a:r>
          </a:p>
          <a:p>
            <a:pPr lvl="0"/>
            <a:r>
              <a:rPr lang="en-GB" sz="2800" dirty="0">
                <a:solidFill>
                  <a:srgbClr val="7030A0"/>
                </a:solidFill>
              </a:rPr>
              <a:t>A line-by-line call and response teaching version: </a:t>
            </a:r>
            <a:r>
              <a:rPr lang="en-GB" sz="2800" u="sng" dirty="0">
                <a:solidFill>
                  <a:srgbClr val="7030A0"/>
                </a:solidFill>
                <a:hlinkClick r:id="rId4"/>
              </a:rPr>
              <a:t>https://www.youtube.com/watch?v=kP29O6rILWc</a:t>
            </a:r>
            <a:r>
              <a:rPr lang="en-GB" sz="2800" dirty="0">
                <a:solidFill>
                  <a:srgbClr val="7030A0"/>
                </a:solidFill>
              </a:rPr>
              <a:t> </a:t>
            </a:r>
          </a:p>
          <a:p>
            <a:endParaRPr lang="en-GB" sz="2800" dirty="0">
              <a:solidFill>
                <a:srgbClr val="7030A0"/>
              </a:solidFill>
            </a:endParaRPr>
          </a:p>
        </p:txBody>
      </p:sp>
    </p:spTree>
    <p:extLst>
      <p:ext uri="{BB962C8B-B14F-4D97-AF65-F5344CB8AC3E}">
        <p14:creationId xmlns:p14="http://schemas.microsoft.com/office/powerpoint/2010/main" val="2009526523"/>
      </p:ext>
    </p:extLst>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Outcomes to work on the Lord’s Prayer</a:t>
            </a:r>
            <a:endParaRPr lang="en-GB" sz="3600" dirty="0">
              <a:solidFill>
                <a:srgbClr val="7030A0"/>
              </a:solidFill>
            </a:endParaRPr>
          </a:p>
        </p:txBody>
      </p:sp>
      <p:sp>
        <p:nvSpPr>
          <p:cNvPr id="3" name="Content Placeholder 2"/>
          <p:cNvSpPr>
            <a:spLocks noGrp="1"/>
          </p:cNvSpPr>
          <p:nvPr>
            <p:ph idx="1"/>
          </p:nvPr>
        </p:nvSpPr>
        <p:spPr>
          <a:xfrm>
            <a:off x="1981200" y="1196753"/>
            <a:ext cx="8229600" cy="4929411"/>
          </a:xfrm>
        </p:spPr>
        <p:txBody>
          <a:bodyPr/>
          <a:lstStyle/>
          <a:p>
            <a:pPr marL="0" indent="0">
              <a:spcAft>
                <a:spcPts val="0"/>
              </a:spcAft>
              <a:buNone/>
            </a:pPr>
            <a:r>
              <a:rPr lang="en-GB" sz="1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Emerging</a:t>
            </a:r>
            <a:endPar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Notice and talk about the Lord’s Prayer and its meaning</a:t>
            </a: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Recognise simple links between some lines and phrases in the prayer and things Christians believe or do, using pictures.</a:t>
            </a:r>
          </a:p>
          <a:p>
            <a:pPr marL="0" indent="0">
              <a:spcAft>
                <a:spcPts val="0"/>
              </a:spcAft>
              <a:buNone/>
            </a:pPr>
            <a:r>
              <a:rPr lang="en-GB" sz="1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Expected</a:t>
            </a:r>
            <a:endPar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Making sense of the text: talk about the meaning of three or more of the phrases in the Lord’s Prayer</a:t>
            </a: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Understanding the impact: Choose and talk about the lines of the prayer they think are most important, most difficult to understand or most difficult to do.</a:t>
            </a: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Understanding the impact: select and discuss pictures of aspects of the Lord’s Prayer</a:t>
            </a: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Making connections: link up thoughts about prayer to thoughts about what people should do.</a:t>
            </a:r>
          </a:p>
          <a:p>
            <a:pPr marL="0" indent="0">
              <a:spcAft>
                <a:spcPts val="0"/>
              </a:spcAft>
              <a:buNone/>
            </a:pPr>
            <a:r>
              <a:rPr lang="en-GB" sz="1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Exceeding</a:t>
            </a:r>
            <a:endPar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Explain the meaning of the Lord’s Prayer for younger children, simply</a:t>
            </a:r>
          </a:p>
          <a:p>
            <a:pPr>
              <a:spcAft>
                <a:spcPts val="0"/>
              </a:spcAft>
              <a:buFont typeface="Symbol" panose="05050102010706020507" pitchFamily="18" charset="2"/>
              <a:buChar char=""/>
            </a:pPr>
            <a:r>
              <a:rPr lang="en-GB"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Raise and discuss questions about prayer for themselves.</a:t>
            </a:r>
          </a:p>
          <a:p>
            <a:endParaRPr lang="en-GB" sz="1800" dirty="0">
              <a:solidFill>
                <a:schemeClr val="accent2"/>
              </a:solidFill>
            </a:endParaRPr>
          </a:p>
        </p:txBody>
      </p:sp>
    </p:spTree>
    <p:extLst>
      <p:ext uri="{BB962C8B-B14F-4D97-AF65-F5344CB8AC3E}">
        <p14:creationId xmlns:p14="http://schemas.microsoft.com/office/powerpoint/2010/main" val="26371947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6626-B782-4B18-A017-21311878B903}"/>
              </a:ext>
            </a:extLst>
          </p:cNvPr>
          <p:cNvSpPr>
            <a:spLocks noGrp="1"/>
          </p:cNvSpPr>
          <p:nvPr>
            <p:ph type="title"/>
          </p:nvPr>
        </p:nvSpPr>
        <p:spPr>
          <a:xfrm>
            <a:off x="8092440" y="274637"/>
            <a:ext cx="3489960" cy="1754187"/>
          </a:xfrm>
        </p:spPr>
        <p:txBody>
          <a:bodyPr/>
          <a:lstStyle/>
          <a:p>
            <a:r>
              <a:rPr lang="en-GB" sz="3200" dirty="0"/>
              <a:t>RE that aims for the HOTS </a:t>
            </a:r>
            <a:r>
              <a:rPr lang="en-GB" sz="2400" dirty="0"/>
              <a:t>(adapt to be a conversation with TA recording it for Y1?</a:t>
            </a:r>
            <a:endParaRPr lang="en-GB" sz="3200" dirty="0"/>
          </a:p>
        </p:txBody>
      </p:sp>
      <p:pic>
        <p:nvPicPr>
          <p:cNvPr id="4" name="Content Placeholder 3">
            <a:extLst>
              <a:ext uri="{FF2B5EF4-FFF2-40B4-BE49-F238E27FC236}">
                <a16:creationId xmlns:a16="http://schemas.microsoft.com/office/drawing/2014/main" id="{ACC9E44F-13DA-4E5E-B601-C4D46FD507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389267" y="66662"/>
            <a:ext cx="3569151" cy="3680301"/>
          </a:xfrm>
          <a:prstGeom prst="rect">
            <a:avLst/>
          </a:prstGeom>
          <a:noFill/>
          <a:ln>
            <a:noFill/>
          </a:ln>
        </p:spPr>
      </p:pic>
      <p:pic>
        <p:nvPicPr>
          <p:cNvPr id="5" name="Picture 4">
            <a:extLst>
              <a:ext uri="{FF2B5EF4-FFF2-40B4-BE49-F238E27FC236}">
                <a16:creationId xmlns:a16="http://schemas.microsoft.com/office/drawing/2014/main" id="{BE164C4B-2B20-41A5-9DCC-6332DE05FF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12039" y="608011"/>
            <a:ext cx="3733165" cy="2929255"/>
          </a:xfrm>
          <a:prstGeom prst="rect">
            <a:avLst/>
          </a:prstGeom>
          <a:noFill/>
          <a:ln>
            <a:noFill/>
          </a:ln>
        </p:spPr>
      </p:pic>
      <p:pic>
        <p:nvPicPr>
          <p:cNvPr id="7" name="Picture 6">
            <a:extLst>
              <a:ext uri="{FF2B5EF4-FFF2-40B4-BE49-F238E27FC236}">
                <a16:creationId xmlns:a16="http://schemas.microsoft.com/office/drawing/2014/main" id="{41D6C3BE-923F-4F49-AD71-B03757F98D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49412" y="2623502"/>
            <a:ext cx="2416810" cy="5048250"/>
          </a:xfrm>
          <a:prstGeom prst="rect">
            <a:avLst/>
          </a:prstGeom>
          <a:noFill/>
          <a:ln>
            <a:noFill/>
          </a:ln>
        </p:spPr>
      </p:pic>
      <p:pic>
        <p:nvPicPr>
          <p:cNvPr id="8" name="Picture 7">
            <a:extLst>
              <a:ext uri="{FF2B5EF4-FFF2-40B4-BE49-F238E27FC236}">
                <a16:creationId xmlns:a16="http://schemas.microsoft.com/office/drawing/2014/main" id="{E0489AD0-2D4D-4BED-A3AB-79E23DC12559}"/>
              </a:ext>
            </a:extLst>
          </p:cNvPr>
          <p:cNvPicPr>
            <a:picLocks noChangeAspect="1"/>
          </p:cNvPicPr>
          <p:nvPr/>
        </p:nvPicPr>
        <p:blipFill>
          <a:blip r:embed="rId5"/>
          <a:stretch>
            <a:fillRect/>
          </a:stretch>
        </p:blipFill>
        <p:spPr>
          <a:xfrm>
            <a:off x="6189695" y="3552483"/>
            <a:ext cx="6002305" cy="3190286"/>
          </a:xfrm>
          <a:prstGeom prst="rect">
            <a:avLst/>
          </a:prstGeom>
        </p:spPr>
      </p:pic>
    </p:spTree>
    <p:extLst>
      <p:ext uri="{BB962C8B-B14F-4D97-AF65-F5344CB8AC3E}">
        <p14:creationId xmlns:p14="http://schemas.microsoft.com/office/powerpoint/2010/main" val="9412005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4088" y="257175"/>
            <a:ext cx="7743825" cy="6343650"/>
          </a:xfrm>
          <a:prstGeom prst="rect">
            <a:avLst/>
          </a:prstGeom>
        </p:spPr>
      </p:pic>
      <p:sp>
        <p:nvSpPr>
          <p:cNvPr id="3" name="Footer Placeholder 2"/>
          <p:cNvSpPr>
            <a:spLocks noGrp="1"/>
          </p:cNvSpPr>
          <p:nvPr>
            <p:ph type="ftr" sz="quarter" idx="11"/>
          </p:nvPr>
        </p:nvSpPr>
        <p:spPr/>
        <p:txBody>
          <a:bodyPr/>
          <a:lstStyle/>
          <a:p>
            <a:r>
              <a:rPr lang="en-GB">
                <a:solidFill>
                  <a:prstClr val="black">
                    <a:tint val="75000"/>
                  </a:prstClr>
                </a:solidFill>
                <a:latin typeface="Calibri"/>
              </a:rPr>
              <a:t>© RE Today 2016</a:t>
            </a:r>
          </a:p>
        </p:txBody>
      </p:sp>
      <p:pic>
        <p:nvPicPr>
          <p:cNvPr id="4" name="Picture 3"/>
          <p:cNvPicPr>
            <a:picLocks noChangeAspect="1"/>
          </p:cNvPicPr>
          <p:nvPr/>
        </p:nvPicPr>
        <p:blipFill rotWithShape="1">
          <a:blip r:embed="rId3"/>
          <a:srcRect l="12719" t="10204" r="12950" b="13469"/>
          <a:stretch/>
        </p:blipFill>
        <p:spPr>
          <a:xfrm>
            <a:off x="1524000" y="1"/>
            <a:ext cx="2440500" cy="101416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69371"/>
          <a:stretch/>
        </p:blipFill>
        <p:spPr>
          <a:xfrm>
            <a:off x="7971294" y="354765"/>
            <a:ext cx="1420895" cy="1318797"/>
          </a:xfrm>
          <a:prstGeom prst="rect">
            <a:avLst/>
          </a:prstGeom>
        </p:spPr>
      </p:pic>
    </p:spTree>
    <p:extLst>
      <p:ext uri="{BB962C8B-B14F-4D97-AF65-F5344CB8AC3E}">
        <p14:creationId xmlns:p14="http://schemas.microsoft.com/office/powerpoint/2010/main" val="19024348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9230E-ECD9-4B34-BF92-5D24E334E6E7}"/>
              </a:ext>
            </a:extLst>
          </p:cNvPr>
          <p:cNvPicPr>
            <a:picLocks noChangeAspect="1"/>
          </p:cNvPicPr>
          <p:nvPr/>
        </p:nvPicPr>
        <p:blipFill>
          <a:blip r:embed="rId2"/>
          <a:stretch>
            <a:fillRect/>
          </a:stretch>
        </p:blipFill>
        <p:spPr>
          <a:xfrm>
            <a:off x="2144149" y="-274320"/>
            <a:ext cx="19379005" cy="13075920"/>
          </a:xfrm>
          <a:prstGeom prst="rect">
            <a:avLst/>
          </a:prstGeom>
        </p:spPr>
      </p:pic>
      <p:sp>
        <p:nvSpPr>
          <p:cNvPr id="2" name="TextBox 1">
            <a:extLst>
              <a:ext uri="{FF2B5EF4-FFF2-40B4-BE49-F238E27FC236}">
                <a16:creationId xmlns:a16="http://schemas.microsoft.com/office/drawing/2014/main" id="{077E92E3-A8C3-42AC-8189-A8026D5EDD76}"/>
              </a:ext>
            </a:extLst>
          </p:cNvPr>
          <p:cNvSpPr txBox="1"/>
          <p:nvPr/>
        </p:nvSpPr>
        <p:spPr>
          <a:xfrm>
            <a:off x="10838761" y="6615629"/>
            <a:ext cx="1356912" cy="286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595959"/>
                </a:solidFill>
              </a:rPr>
              <a:t>© RE Today 2021</a:t>
            </a:r>
            <a:r>
              <a:rPr lang="en-GB" sz="1200" dirty="0">
                <a:solidFill>
                  <a:srgbClr val="595959"/>
                </a:solidFill>
                <a:cs typeface="Calibri"/>
              </a:rPr>
              <a:t>​</a:t>
            </a:r>
            <a:endParaRPr lang="en-GB" sz="1200" dirty="0">
              <a:solidFill>
                <a:srgbClr val="595959"/>
              </a:solidFill>
            </a:endParaRPr>
          </a:p>
        </p:txBody>
      </p:sp>
    </p:spTree>
    <p:extLst>
      <p:ext uri="{BB962C8B-B14F-4D97-AF65-F5344CB8AC3E}">
        <p14:creationId xmlns:p14="http://schemas.microsoft.com/office/powerpoint/2010/main" val="1269960309"/>
      </p:ext>
    </p:extLst>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QBAEnvironmentsection4pic3">
            <a:extLst>
              <a:ext uri="{FF2B5EF4-FFF2-40B4-BE49-F238E27FC236}">
                <a16:creationId xmlns:a16="http://schemas.microsoft.com/office/drawing/2014/main" id="{29FF5E0C-3780-4115-92CE-832559573B3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4646613" cy="6858000"/>
          </a:xfrm>
          <a:prstGeom prst="rect">
            <a:avLst/>
          </a:prstGeom>
        </p:spPr>
      </p:pic>
      <p:sp>
        <p:nvSpPr>
          <p:cNvPr id="4" name="TextBox 3">
            <a:extLst>
              <a:ext uri="{FF2B5EF4-FFF2-40B4-BE49-F238E27FC236}">
                <a16:creationId xmlns:a16="http://schemas.microsoft.com/office/drawing/2014/main" id="{799DE05D-8FE1-4CB2-9DB0-1F96B0578CF1}"/>
              </a:ext>
            </a:extLst>
          </p:cNvPr>
          <p:cNvSpPr txBox="1"/>
          <p:nvPr/>
        </p:nvSpPr>
        <p:spPr>
          <a:xfrm>
            <a:off x="5064191" y="205292"/>
            <a:ext cx="6627066" cy="6109045"/>
          </a:xfrm>
          <a:prstGeom prst="rect">
            <a:avLst/>
          </a:prstGeom>
          <a:noFill/>
        </p:spPr>
        <p:txBody>
          <a:bodyPr wrap="square">
            <a:spAutoFit/>
          </a:bodyPr>
          <a:lstStyle/>
          <a:p>
            <a:pPr>
              <a:lnSpc>
                <a:spcPct val="107000"/>
              </a:lnSpc>
              <a:spcAft>
                <a:spcPts val="800"/>
              </a:spcAft>
            </a:pPr>
            <a:r>
              <a:rPr lang="en-GB" sz="1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Joanna is a Christian. She is 6.</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Her festival is Christmas. Her church has four ideas for a greener festival. What do you think of them?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“Everyone likes a Christmas tree</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 B</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ut it means millions of trees grow for a few years, sit in a house for a few weeks and then get thrown away. We’re going to use artificial trees that can last ten years, and make some decorations of our own instead of buying ones made in China!”</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 think that too much money is spent on presents and cards, which maybe people don’t even like. We are going to make half our presents and cards ourselves this year. We think it will be fun.”</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“Wrapping paper is a bit of a waste. We are going to use recycled gift wrap for all our presents this year.”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“At church, we have hundreds of Christingles made of oranges for a special service. Lots of the oranges are thrown away, so this year we will collect them – and make marmalade. They get boiled, so it will be quite safe, and everyone can get yummy marmalade for New Year.”</a:t>
            </a:r>
          </a:p>
          <a:p>
            <a:pPr lvl="0">
              <a:lnSpc>
                <a:spcPct val="107000"/>
              </a:lnSpc>
            </a:pPr>
            <a:endParaRPr lang="en-GB" dirty="0">
              <a:solidFill>
                <a:srgbClr val="7030A0"/>
              </a:solidFill>
              <a:latin typeface="Calibri" panose="020F0502020204030204" pitchFamily="34" charset="0"/>
              <a:cs typeface="Times New Roman" panose="02020603050405020304" pitchFamily="18" charset="0"/>
            </a:endParaRPr>
          </a:p>
          <a:p>
            <a:pPr lvl="0">
              <a:lnSpc>
                <a:spcPct val="107000"/>
              </a:lnSpc>
            </a:pPr>
            <a:r>
              <a:rPr lang="en-GB" b="1" dirty="0">
                <a:solidFill>
                  <a:srgbClr val="7030A0"/>
                </a:solidFill>
                <a:latin typeface="Calibri" panose="020F0502020204030204" pitchFamily="34" charset="0"/>
                <a:cs typeface="Times New Roman" panose="02020603050405020304" pitchFamily="18" charset="0"/>
              </a:rPr>
              <a:t>Which for these four ideas do you think will make a big difference?</a:t>
            </a:r>
            <a:endParaRPr lang="en-GB" b="1" dirty="0"/>
          </a:p>
        </p:txBody>
      </p:sp>
      <p:sp>
        <p:nvSpPr>
          <p:cNvPr id="2" name="TextBox 1">
            <a:extLst>
              <a:ext uri="{FF2B5EF4-FFF2-40B4-BE49-F238E27FC236}">
                <a16:creationId xmlns:a16="http://schemas.microsoft.com/office/drawing/2014/main" id="{637048B8-22D3-4C85-848E-CF23A9210E6F}"/>
              </a:ext>
            </a:extLst>
          </p:cNvPr>
          <p:cNvSpPr txBox="1"/>
          <p:nvPr/>
        </p:nvSpPr>
        <p:spPr>
          <a:xfrm>
            <a:off x="10838761" y="6615629"/>
            <a:ext cx="1356912" cy="286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595959"/>
                </a:solidFill>
              </a:rPr>
              <a:t>© RE Today 2021</a:t>
            </a:r>
            <a:r>
              <a:rPr lang="en-GB" sz="1200" dirty="0">
                <a:solidFill>
                  <a:srgbClr val="595959"/>
                </a:solidFill>
                <a:cs typeface="Calibri"/>
              </a:rPr>
              <a:t>​</a:t>
            </a:r>
            <a:endParaRPr lang="en-GB" sz="1200" dirty="0">
              <a:solidFill>
                <a:srgbClr val="595959"/>
              </a:solidFill>
            </a:endParaRPr>
          </a:p>
        </p:txBody>
      </p:sp>
    </p:spTree>
    <p:extLst>
      <p:ext uri="{BB962C8B-B14F-4D97-AF65-F5344CB8AC3E}">
        <p14:creationId xmlns:p14="http://schemas.microsoft.com/office/powerpoint/2010/main" val="38241117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QBAEnvironmentsection4pic6">
            <a:extLst>
              <a:ext uri="{FF2B5EF4-FFF2-40B4-BE49-F238E27FC236}">
                <a16:creationId xmlns:a16="http://schemas.microsoft.com/office/drawing/2014/main" id="{5C99ED80-7B83-4724-AF20-8116E918F96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4813300" cy="6858000"/>
          </a:xfrm>
          <a:prstGeom prst="rect">
            <a:avLst/>
          </a:prstGeom>
        </p:spPr>
      </p:pic>
      <p:sp>
        <p:nvSpPr>
          <p:cNvPr id="4" name="TextBox 3">
            <a:extLst>
              <a:ext uri="{FF2B5EF4-FFF2-40B4-BE49-F238E27FC236}">
                <a16:creationId xmlns:a16="http://schemas.microsoft.com/office/drawing/2014/main" id="{C4C70A61-E200-4757-B01F-47A322E7A73C}"/>
              </a:ext>
            </a:extLst>
          </p:cNvPr>
          <p:cNvSpPr txBox="1"/>
          <p:nvPr/>
        </p:nvSpPr>
        <p:spPr>
          <a:xfrm>
            <a:off x="5241472" y="251871"/>
            <a:ext cx="6097554" cy="6463308"/>
          </a:xfrm>
          <a:prstGeom prst="rect">
            <a:avLst/>
          </a:prstGeom>
          <a:noFill/>
        </p:spPr>
        <p:txBody>
          <a:bodyPr wrap="square">
            <a:spAutoFit/>
          </a:bodyPr>
          <a:lstStyle/>
          <a:p>
            <a:r>
              <a:rPr lang="en-GB" dirty="0">
                <a:solidFill>
                  <a:srgbClr val="7030A0"/>
                </a:solidFill>
              </a:rPr>
              <a:t>Joanna is a Christian. She asked her Pastor at church: can Christians do more to help save the planet? What does the Bible teach about this? Here is what the minister said:</a:t>
            </a:r>
          </a:p>
          <a:p>
            <a:endParaRPr lang="en-GB" dirty="0">
              <a:solidFill>
                <a:srgbClr val="7030A0"/>
              </a:solidFill>
            </a:endParaRPr>
          </a:p>
          <a:p>
            <a:r>
              <a:rPr lang="en-GB" b="1" dirty="0">
                <a:solidFill>
                  <a:srgbClr val="7030A0"/>
                </a:solidFill>
              </a:rPr>
              <a:t>“Yes, Christians can do lots more to save the planet, and we must. We haven’t been very good at this in the past! The Bible says that God made the Earth good (Genesis 1), but we have often spoiled it.” </a:t>
            </a:r>
          </a:p>
          <a:p>
            <a:endParaRPr lang="en-GB" b="1" dirty="0">
              <a:solidFill>
                <a:srgbClr val="7030A0"/>
              </a:solidFill>
            </a:endParaRPr>
          </a:p>
          <a:p>
            <a:r>
              <a:rPr lang="en-GB" b="1" dirty="0">
                <a:solidFill>
                  <a:srgbClr val="7030A0"/>
                </a:solidFill>
              </a:rPr>
              <a:t>“I think Jesus loved the world of nature – he noticed sparrows, and doves, pigeons, hens, foxes, flowers and fruit trees. We should follow Jesus and care for the earth too. Some Christians teach that we are God’s Stewards.” </a:t>
            </a:r>
          </a:p>
          <a:p>
            <a:endParaRPr lang="en-GB" b="1" dirty="0">
              <a:solidFill>
                <a:srgbClr val="7030A0"/>
              </a:solidFill>
            </a:endParaRPr>
          </a:p>
          <a:p>
            <a:r>
              <a:rPr lang="en-GB" b="1" dirty="0">
                <a:solidFill>
                  <a:srgbClr val="7030A0"/>
                </a:solidFill>
              </a:rPr>
              <a:t>“It is God who owns the earth, which he made, and loves, and saves. God gives us the task of caring for the planet. In the Psalms, one song says ‘The earth is the Lord’s and everything in it, the world and its inhabitants too, because God is the one who established it on the seas; God set it firmly on the waters.’ (Psalm 24:1-2).”  </a:t>
            </a:r>
          </a:p>
          <a:p>
            <a:endParaRPr lang="en-GB" b="1" dirty="0">
              <a:solidFill>
                <a:srgbClr val="7030A0"/>
              </a:solidFill>
            </a:endParaRPr>
          </a:p>
          <a:p>
            <a:r>
              <a:rPr lang="en-GB" b="1" dirty="0">
                <a:solidFill>
                  <a:srgbClr val="7030A0"/>
                </a:solidFill>
              </a:rPr>
              <a:t>“God is pleased, I believe, when humans love the Earth and care for it and protect it.”</a:t>
            </a:r>
          </a:p>
        </p:txBody>
      </p:sp>
      <p:sp>
        <p:nvSpPr>
          <p:cNvPr id="7" name="TextBox 6">
            <a:extLst>
              <a:ext uri="{FF2B5EF4-FFF2-40B4-BE49-F238E27FC236}">
                <a16:creationId xmlns:a16="http://schemas.microsoft.com/office/drawing/2014/main" id="{8A579167-9F06-44F7-A204-1009DE61686D}"/>
              </a:ext>
            </a:extLst>
          </p:cNvPr>
          <p:cNvSpPr txBox="1"/>
          <p:nvPr/>
        </p:nvSpPr>
        <p:spPr>
          <a:xfrm rot="16200000">
            <a:off x="11343701" y="6037243"/>
            <a:ext cx="1356912" cy="286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595959"/>
                </a:solidFill>
              </a:rPr>
              <a:t>© RE Today 2021</a:t>
            </a:r>
            <a:r>
              <a:rPr lang="en-GB" sz="1200" dirty="0">
                <a:solidFill>
                  <a:srgbClr val="595959"/>
                </a:solidFill>
                <a:cs typeface="Calibri"/>
              </a:rPr>
              <a:t>​</a:t>
            </a:r>
            <a:endParaRPr lang="en-GB" sz="1200" dirty="0">
              <a:solidFill>
                <a:srgbClr val="595959"/>
              </a:solidFill>
            </a:endParaRPr>
          </a:p>
        </p:txBody>
      </p:sp>
    </p:spTree>
    <p:extLst>
      <p:ext uri="{BB962C8B-B14F-4D97-AF65-F5344CB8AC3E}">
        <p14:creationId xmlns:p14="http://schemas.microsoft.com/office/powerpoint/2010/main" val="21543991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2E7544E-70BA-40A1-B8AD-BEAA6DBD93A7}"/>
              </a:ext>
            </a:extLst>
          </p:cNvPr>
          <p:cNvGraphicFramePr>
            <a:graphicFrameLocks noGrp="1"/>
          </p:cNvGraphicFramePr>
          <p:nvPr>
            <p:ph idx="1"/>
          </p:nvPr>
        </p:nvGraphicFramePr>
        <p:xfrm>
          <a:off x="609600" y="108855"/>
          <a:ext cx="10972799" cy="6632769"/>
        </p:xfrm>
        <a:graphic>
          <a:graphicData uri="http://schemas.openxmlformats.org/drawingml/2006/table">
            <a:tbl>
              <a:tblPr firstRow="1" bandRow="1"/>
              <a:tblGrid>
                <a:gridCol w="4833257">
                  <a:extLst>
                    <a:ext uri="{9D8B030D-6E8A-4147-A177-3AD203B41FA5}">
                      <a16:colId xmlns:a16="http://schemas.microsoft.com/office/drawing/2014/main" val="2095173825"/>
                    </a:ext>
                  </a:extLst>
                </a:gridCol>
                <a:gridCol w="6139542">
                  <a:extLst>
                    <a:ext uri="{9D8B030D-6E8A-4147-A177-3AD203B41FA5}">
                      <a16:colId xmlns:a16="http://schemas.microsoft.com/office/drawing/2014/main" val="839919053"/>
                    </a:ext>
                  </a:extLst>
                </a:gridCol>
              </a:tblGrid>
              <a:tr h="1955005">
                <a:tc>
                  <a:txBody>
                    <a:bodyPr/>
                    <a:lstStyle/>
                    <a:p>
                      <a:pPr marL="0" lvl="0" indent="0">
                        <a:lnSpc>
                          <a:spcPct val="107000"/>
                        </a:lnSpc>
                        <a:buFont typeface="Symbol" panose="05050102010706020507" pitchFamily="18" charset="2"/>
                        <a:buNone/>
                      </a:pPr>
                      <a:r>
                        <a:rPr lang="en-GB" sz="1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Age related expectations</a:t>
                      </a:r>
                      <a:r>
                        <a:rPr lang="en-GB" sz="1400" b="1"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Recognise religious stories</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Retell, in any form, a narrative that corresponds to the scripture source used. (retell does not mean ‘learn by rote’ – pupils can tell the story in their own words)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07000"/>
                        </a:lnSpc>
                        <a:buFont typeface="Symbol" panose="05050102010706020507" pitchFamily="18" charset="2"/>
                        <a:buNone/>
                      </a:pPr>
                      <a:r>
                        <a:rPr lang="en-GB" sz="1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Question stems to lead pupils towards the outcomes</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Can you use the…… to tell the story of……?   Could use pictures, role play to tell the story of….</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can you remember about what happens next in…… ? </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are the characters in the parable of……? What do they do….?  Are they important in the story and why?</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happens in the story?</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Can you tell me the story about?</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can remember what the character does now?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998354"/>
                  </a:ext>
                </a:extLst>
              </a:tr>
              <a:tr h="920551">
                <a:tc>
                  <a:txBody>
                    <a:bodyPr/>
                    <a:lstStyle/>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Recognise key people in the local, national and universal church.</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Describe different roles of some people in the local, national and universal church.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does / says / teaches / follows / leads / is kind / is good / is bad  etc?</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does… do?</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do they do in church? </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Who’s job is it to….?</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else do (they) do in the Church?</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do ….. believe about…?</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73789"/>
                  </a:ext>
                </a:extLst>
              </a:tr>
              <a:tr h="778171">
                <a:tc>
                  <a:txBody>
                    <a:bodyPr/>
                    <a:lstStyle/>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Recognise that people act in a particular way because of their beliefs.</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Describe some of the actions and choices of believers that arise because of their belief.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do… do at…..?</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Christians believe…, so how should they act?</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Which one of these objects…? What can you tell me about this object?</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85761"/>
                  </a:ext>
                </a:extLst>
              </a:tr>
              <a:tr h="920551">
                <a:tc>
                  <a:txBody>
                    <a:bodyPr/>
                    <a:lstStyle/>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Recognise key figures in the history of the People of God.</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Describe the life and work of some key figures in the history of the People of God.</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is this?</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Can you name any people who have (worked/ shared/ taught/ lived as..)?</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was…..?</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did…..do when they were (living in/ working as/ helping with)?</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106944"/>
                  </a:ext>
                </a:extLst>
              </a:tr>
              <a:tr h="1062930">
                <a:tc>
                  <a:txBody>
                    <a:bodyPr/>
                    <a:lstStyle/>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Recognise religious signs and symbols used in worship, including the celebration of the Sacraments.</a:t>
                      </a:r>
                    </a:p>
                    <a:p>
                      <a:pPr marL="342900" lvl="0" indent="-342900">
                        <a:lnSpc>
                          <a:spcPct val="107000"/>
                        </a:lnSpc>
                        <a:buFont typeface="Symbol" panose="05050102010706020507" pitchFamily="18" charset="2"/>
                        <a:buChar char=""/>
                      </a:pPr>
                      <a:r>
                        <a:rPr lang="en-GB" sz="1400" b="1" dirty="0">
                          <a:effectLst/>
                          <a:latin typeface="Calibri" panose="020F0502020204030204" pitchFamily="34" charset="0"/>
                          <a:ea typeface="Calibri" panose="020F0502020204030204" pitchFamily="34" charset="0"/>
                          <a:cs typeface="Arial" panose="020B0604020202020204" pitchFamily="34" charset="0"/>
                        </a:rPr>
                        <a:t>Describe some religious symbols and the steps involved in religious actions and worship, including the celebration of the Sacraments.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Where we might we find….?</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Who could use these…..?</a:t>
                      </a:r>
                    </a:p>
                    <a:p>
                      <a:pPr marL="342900" lvl="0" indent="-342900">
                        <a:lnSpc>
                          <a:spcPct val="107000"/>
                        </a:lnSpc>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happens in the sacrament of baptism?</a:t>
                      </a:r>
                    </a:p>
                    <a:p>
                      <a:pPr marL="342900" lvl="0" indent="-342900">
                        <a:lnSpc>
                          <a:spcPct val="107000"/>
                        </a:lnSpc>
                        <a:spcAft>
                          <a:spcPts val="800"/>
                        </a:spcAft>
                        <a:buFont typeface="Symbol" panose="05050102010706020507" pitchFamily="18" charset="2"/>
                        <a:buChar char=""/>
                      </a:pPr>
                      <a:r>
                        <a:rPr lang="en-GB" sz="1400" dirty="0">
                          <a:effectLst/>
                          <a:latin typeface="Calibri" panose="020F0502020204030204" pitchFamily="34" charset="0"/>
                          <a:ea typeface="Calibri" panose="020F0502020204030204" pitchFamily="34" charset="0"/>
                          <a:cs typeface="Arial" panose="020B0604020202020204" pitchFamily="34" charset="0"/>
                        </a:rPr>
                        <a:t>What does………. Say / do? </a:t>
                      </a: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067223"/>
                  </a:ext>
                </a:extLst>
              </a:tr>
            </a:tbl>
          </a:graphicData>
        </a:graphic>
      </p:graphicFrame>
    </p:spTree>
    <p:extLst>
      <p:ext uri="{BB962C8B-B14F-4D97-AF65-F5344CB8AC3E}">
        <p14:creationId xmlns:p14="http://schemas.microsoft.com/office/powerpoint/2010/main" val="2446092833"/>
      </p:ext>
    </p:extLst>
  </p:cSld>
  <p:clrMapOvr>
    <a:masterClrMapping/>
  </p:clrMapOvr>
  <p:transition spd="slow">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5C5CA-108C-49C4-9CCA-B301809896DB}"/>
              </a:ext>
            </a:extLst>
          </p:cNvPr>
          <p:cNvPicPr>
            <a:picLocks noChangeAspect="1"/>
          </p:cNvPicPr>
          <p:nvPr/>
        </p:nvPicPr>
        <p:blipFill>
          <a:blip r:embed="rId2"/>
          <a:stretch>
            <a:fillRect/>
          </a:stretch>
        </p:blipFill>
        <p:spPr>
          <a:xfrm>
            <a:off x="5122333" y="506306"/>
            <a:ext cx="6366933" cy="5571067"/>
          </a:xfrm>
          <a:prstGeom prst="rect">
            <a:avLst/>
          </a:prstGeom>
        </p:spPr>
      </p:pic>
      <p:sp>
        <p:nvSpPr>
          <p:cNvPr id="6" name="TextBox 5">
            <a:extLst>
              <a:ext uri="{FF2B5EF4-FFF2-40B4-BE49-F238E27FC236}">
                <a16:creationId xmlns:a16="http://schemas.microsoft.com/office/drawing/2014/main" id="{87EAF195-8982-4429-9715-027FF8FED23C}"/>
              </a:ext>
            </a:extLst>
          </p:cNvPr>
          <p:cNvSpPr txBox="1"/>
          <p:nvPr/>
        </p:nvSpPr>
        <p:spPr>
          <a:xfrm>
            <a:off x="381000" y="2355056"/>
            <a:ext cx="6096000"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proxima-nova"/>
                <a:ea typeface="+mn-ea"/>
                <a:cs typeface="+mn-cs"/>
              </a:rPr>
              <a:t>Julia (3)</a:t>
            </a:r>
            <a:br>
              <a:rPr kumimoji="0" lang="en-GB" sz="1800" b="0" i="0" u="none" strike="noStrike" kern="1200" cap="none" spc="0" normalizeH="0" baseline="0" noProof="0" dirty="0">
                <a:ln>
                  <a:noFill/>
                </a:ln>
                <a:solidFill>
                  <a:srgbClr val="4D4D4D"/>
                </a:solidFill>
                <a:effectLst/>
                <a:uLnTx/>
                <a:uFillTx/>
                <a:latin typeface="proxima-nova"/>
                <a:ea typeface="+mn-ea"/>
                <a:cs typeface="+mn-cs"/>
              </a:rPr>
            </a:br>
            <a:r>
              <a:rPr kumimoji="0" lang="en-GB" sz="1800" b="1" i="0" u="none" strike="noStrike" kern="1200" cap="none" spc="0" normalizeH="0" baseline="0" noProof="0" dirty="0">
                <a:ln>
                  <a:noFill/>
                </a:ln>
                <a:solidFill>
                  <a:srgbClr val="4D4D4D"/>
                </a:solidFill>
                <a:effectLst/>
                <a:uLnTx/>
                <a:uFillTx/>
                <a:latin typeface="proxima-nova"/>
                <a:ea typeface="+mn-ea"/>
                <a:cs typeface="+mn-cs"/>
              </a:rPr>
              <a:t>Where is God?</a:t>
            </a:r>
            <a:endParaRPr kumimoji="0" lang="en-GB" sz="1800" b="0" i="0" u="none" strike="noStrike" kern="1200" cap="none" spc="0" normalizeH="0" baseline="0" noProof="0" dirty="0">
              <a:ln>
                <a:noFill/>
              </a:ln>
              <a:solidFill>
                <a:srgbClr val="4D4D4D"/>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proxima-nova"/>
                <a:ea typeface="+mn-ea"/>
                <a:cs typeface="+mn-cs"/>
              </a:rPr>
              <a:t>He’s in the church and the sky.</a:t>
            </a:r>
          </a:p>
        </p:txBody>
      </p:sp>
    </p:spTree>
    <p:extLst>
      <p:ext uri="{BB962C8B-B14F-4D97-AF65-F5344CB8AC3E}">
        <p14:creationId xmlns:p14="http://schemas.microsoft.com/office/powerpoint/2010/main" val="12924776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CD015-9B31-44A6-A732-2122BDBDCE8B}"/>
              </a:ext>
            </a:extLst>
          </p:cNvPr>
          <p:cNvPicPr>
            <a:picLocks noChangeAspect="1"/>
          </p:cNvPicPr>
          <p:nvPr/>
        </p:nvPicPr>
        <p:blipFill>
          <a:blip r:embed="rId2"/>
          <a:stretch>
            <a:fillRect/>
          </a:stretch>
        </p:blipFill>
        <p:spPr>
          <a:xfrm>
            <a:off x="4083065" y="502920"/>
            <a:ext cx="7671712" cy="55626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38645EF-3D35-40B2-8344-72E78967B31B}"/>
              </a:ext>
            </a:extLst>
          </p:cNvPr>
          <p:cNvSpPr txBox="1"/>
          <p:nvPr/>
        </p:nvSpPr>
        <p:spPr>
          <a:xfrm>
            <a:off x="437223" y="1896517"/>
            <a:ext cx="3113697"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proxima-nova"/>
                <a:ea typeface="+mn-ea"/>
                <a:cs typeface="+mn-cs"/>
              </a:rPr>
              <a:t>Maddie (5)</a:t>
            </a:r>
            <a:br>
              <a:rPr kumimoji="0" lang="en-GB" sz="1800" b="1" i="0" u="none" strike="noStrike" kern="1200" cap="none" spc="0" normalizeH="0" baseline="0" noProof="0" dirty="0">
                <a:ln>
                  <a:noFill/>
                </a:ln>
                <a:solidFill>
                  <a:srgbClr val="4D4D4D"/>
                </a:solidFill>
                <a:effectLst/>
                <a:uLnTx/>
                <a:uFillTx/>
                <a:latin typeface="proxima-nova"/>
                <a:ea typeface="+mn-ea"/>
                <a:cs typeface="+mn-cs"/>
              </a:rPr>
            </a:br>
            <a:r>
              <a:rPr kumimoji="0" lang="en-GB" sz="1800" b="1" i="0" u="none" strike="noStrike" kern="1200" cap="none" spc="0" normalizeH="0" baseline="0" noProof="0" dirty="0">
                <a:ln>
                  <a:noFill/>
                </a:ln>
                <a:solidFill>
                  <a:srgbClr val="4D4D4D"/>
                </a:solidFill>
                <a:effectLst/>
                <a:uLnTx/>
                <a:uFillTx/>
                <a:latin typeface="proxima-nova"/>
                <a:ea typeface="+mn-ea"/>
                <a:cs typeface="+mn-cs"/>
              </a:rPr>
              <a:t>Where is God?</a:t>
            </a:r>
            <a:endParaRPr kumimoji="0" lang="en-GB" sz="1800" b="0" i="0" u="none" strike="noStrike" kern="1200" cap="none" spc="0" normalizeH="0" baseline="0" noProof="0" dirty="0">
              <a:ln>
                <a:noFill/>
              </a:ln>
              <a:solidFill>
                <a:srgbClr val="4D4D4D"/>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4D4D4D"/>
                </a:solidFill>
                <a:effectLst/>
                <a:uLnTx/>
                <a:uFillTx/>
                <a:latin typeface="proxima-nova"/>
                <a:ea typeface="+mn-ea"/>
                <a:cs typeface="+mn-cs"/>
              </a:rPr>
            </a:br>
            <a:r>
              <a:rPr kumimoji="0" lang="en-GB" sz="1800" b="0" i="0" u="none" strike="noStrike" kern="1200" cap="none" spc="0" normalizeH="0" baseline="0" noProof="0" dirty="0">
                <a:ln>
                  <a:noFill/>
                </a:ln>
                <a:solidFill>
                  <a:srgbClr val="4D4D4D"/>
                </a:solidFill>
                <a:effectLst/>
                <a:uLnTx/>
                <a:uFillTx/>
                <a:latin typeface="proxima-nova"/>
                <a:ea typeface="+mn-ea"/>
                <a:cs typeface="+mn-cs"/>
              </a:rPr>
              <a:t>God is in the clouds having a rest because he is poorly after making everything. God is the gold glitter</a:t>
            </a:r>
          </a:p>
        </p:txBody>
      </p:sp>
    </p:spTree>
    <p:extLst>
      <p:ext uri="{BB962C8B-B14F-4D97-AF65-F5344CB8AC3E}">
        <p14:creationId xmlns:p14="http://schemas.microsoft.com/office/powerpoint/2010/main" val="832314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B7A4E-3108-424D-B18A-F29739F9271A}"/>
              </a:ext>
            </a:extLst>
          </p:cNvPr>
          <p:cNvPicPr>
            <a:picLocks noChangeAspect="1"/>
          </p:cNvPicPr>
          <p:nvPr/>
        </p:nvPicPr>
        <p:blipFill>
          <a:blip r:embed="rId2"/>
          <a:stretch>
            <a:fillRect/>
          </a:stretch>
        </p:blipFill>
        <p:spPr>
          <a:xfrm>
            <a:off x="3972410" y="643466"/>
            <a:ext cx="7874299" cy="557106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1DBBA8E-855A-41FD-B969-4707EE0844BE}"/>
              </a:ext>
            </a:extLst>
          </p:cNvPr>
          <p:cNvSpPr txBox="1"/>
          <p:nvPr/>
        </p:nvSpPr>
        <p:spPr>
          <a:xfrm>
            <a:off x="912980" y="1317397"/>
            <a:ext cx="2470300" cy="286232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proxima-nova"/>
                <a:ea typeface="+mn-ea"/>
                <a:cs typeface="+mn-cs"/>
              </a:rPr>
              <a:t>Orla (5)</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proxima-nova"/>
                <a:ea typeface="+mn-ea"/>
                <a:cs typeface="+mn-cs"/>
              </a:rPr>
              <a:t>Rainbow promise</a:t>
            </a:r>
            <a:endParaRPr kumimoji="0" lang="en-GB" sz="1800" b="0" i="0" u="none" strike="noStrike" kern="1200" cap="none" spc="0" normalizeH="0" baseline="0" noProof="0" dirty="0">
              <a:ln>
                <a:noFill/>
              </a:ln>
              <a:solidFill>
                <a:srgbClr val="4D4D4D"/>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proxima-nova"/>
                <a:ea typeface="+mn-ea"/>
                <a:cs typeface="+mn-cs"/>
              </a:rPr>
              <a:t>My Picture is of myself and Morgan and a rainbow because I can see God in us because He loves us. God will not send a flood again, the rainbow will be his promise.</a:t>
            </a:r>
          </a:p>
        </p:txBody>
      </p:sp>
    </p:spTree>
    <p:extLst>
      <p:ext uri="{BB962C8B-B14F-4D97-AF65-F5344CB8AC3E}">
        <p14:creationId xmlns:p14="http://schemas.microsoft.com/office/powerpoint/2010/main" val="263619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46D05-9F09-4D64-9628-CCE11DD4C37B}"/>
              </a:ext>
            </a:extLst>
          </p:cNvPr>
          <p:cNvPicPr>
            <a:picLocks noChangeAspect="1"/>
          </p:cNvPicPr>
          <p:nvPr/>
        </p:nvPicPr>
        <p:blipFill>
          <a:blip r:embed="rId2"/>
          <a:stretch>
            <a:fillRect/>
          </a:stretch>
        </p:blipFill>
        <p:spPr>
          <a:xfrm>
            <a:off x="3764590" y="506306"/>
            <a:ext cx="7710819" cy="557106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84D031C-BFD9-402E-9728-E5E562735BCF}"/>
              </a:ext>
            </a:extLst>
          </p:cNvPr>
          <p:cNvSpPr txBox="1"/>
          <p:nvPr/>
        </p:nvSpPr>
        <p:spPr>
          <a:xfrm>
            <a:off x="457200" y="1820317"/>
            <a:ext cx="2804160" cy="230832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proxima-nova"/>
                <a:ea typeface="+mn-ea"/>
                <a:cs typeface="+mn-cs"/>
              </a:rPr>
              <a:t>Archie (6)</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proxima-nova"/>
                <a:ea typeface="+mn-ea"/>
                <a:cs typeface="+mn-cs"/>
              </a:rPr>
              <a:t>God my protector</a:t>
            </a:r>
            <a:endParaRPr kumimoji="0" lang="en-GB" sz="1800" b="0" i="0" u="none" strike="noStrike" kern="1200" cap="none" spc="0" normalizeH="0" baseline="0" noProof="0" dirty="0">
              <a:ln>
                <a:noFill/>
              </a:ln>
              <a:solidFill>
                <a:srgbClr val="4D4D4D"/>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proxima-nova"/>
                <a:ea typeface="+mn-ea"/>
                <a:cs typeface="+mn-cs"/>
              </a:rPr>
              <a:t>This picture is inspired by the Celtic prayer ‘The sea is so vast, my boat is so small, dear Lord protect me.’ God looks after me when I’m scared.</a:t>
            </a:r>
          </a:p>
        </p:txBody>
      </p:sp>
    </p:spTree>
    <p:extLst>
      <p:ext uri="{BB962C8B-B14F-4D97-AF65-F5344CB8AC3E}">
        <p14:creationId xmlns:p14="http://schemas.microsoft.com/office/powerpoint/2010/main" val="35525945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0573E-C7FF-4B41-B3D8-24EE85759099}"/>
              </a:ext>
            </a:extLst>
          </p:cNvPr>
          <p:cNvPicPr>
            <a:picLocks noChangeAspect="1"/>
          </p:cNvPicPr>
          <p:nvPr/>
        </p:nvPicPr>
        <p:blipFill>
          <a:blip r:embed="rId2"/>
          <a:stretch>
            <a:fillRect/>
          </a:stretch>
        </p:blipFill>
        <p:spPr>
          <a:xfrm>
            <a:off x="6140623" y="0"/>
            <a:ext cx="5700857" cy="6858000"/>
          </a:xfrm>
          <a:prstGeom prst="rect">
            <a:avLst/>
          </a:prstGeom>
        </p:spPr>
      </p:pic>
      <p:sp>
        <p:nvSpPr>
          <p:cNvPr id="4" name="TextBox 3">
            <a:extLst>
              <a:ext uri="{FF2B5EF4-FFF2-40B4-BE49-F238E27FC236}">
                <a16:creationId xmlns:a16="http://schemas.microsoft.com/office/drawing/2014/main" id="{B073F727-0893-4389-ABAA-78ACA94AD5CF}"/>
              </a:ext>
            </a:extLst>
          </p:cNvPr>
          <p:cNvSpPr txBox="1"/>
          <p:nvPr/>
        </p:nvSpPr>
        <p:spPr>
          <a:xfrm>
            <a:off x="350520" y="1661220"/>
            <a:ext cx="5090160" cy="507831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proxima-nova"/>
                <a:ea typeface="+mn-ea"/>
                <a:cs typeface="+mn-cs"/>
              </a:rPr>
              <a:t>Reception Class </a:t>
            </a:r>
            <a:br>
              <a:rPr kumimoji="0" lang="en-GB" sz="1800" b="0" i="0" u="none" strike="noStrike" kern="1200" cap="none" spc="0" normalizeH="0" baseline="0" noProof="0" dirty="0">
                <a:ln>
                  <a:noFill/>
                </a:ln>
                <a:solidFill>
                  <a:srgbClr val="4D4D4D"/>
                </a:solidFill>
                <a:effectLst/>
                <a:uLnTx/>
                <a:uFillTx/>
                <a:latin typeface="proxima-nova"/>
                <a:ea typeface="+mn-ea"/>
                <a:cs typeface="+mn-cs"/>
              </a:rPr>
            </a:br>
            <a:r>
              <a:rPr kumimoji="0" lang="en-GB" sz="1800" b="1" i="0" u="none" strike="noStrike" kern="1200" cap="none" spc="0" normalizeH="0" baseline="0" noProof="0" dirty="0">
                <a:ln>
                  <a:noFill/>
                </a:ln>
                <a:solidFill>
                  <a:srgbClr val="4D4D4D"/>
                </a:solidFill>
                <a:effectLst/>
                <a:uLnTx/>
                <a:uFillTx/>
                <a:latin typeface="proxima-nova"/>
                <a:ea typeface="+mn-ea"/>
                <a:cs typeface="+mn-cs"/>
              </a:rPr>
              <a:t>St. Mark's CE Primary School</a:t>
            </a:r>
            <a:br>
              <a:rPr kumimoji="0" lang="en-GB" sz="1800" b="0" i="0" u="none" strike="noStrike" kern="1200" cap="none" spc="0" normalizeH="0" baseline="0" noProof="0" dirty="0">
                <a:ln>
                  <a:noFill/>
                </a:ln>
                <a:solidFill>
                  <a:srgbClr val="4D4D4D"/>
                </a:solidFill>
                <a:effectLst/>
                <a:uLnTx/>
                <a:uFillTx/>
                <a:latin typeface="proxima-nova"/>
                <a:ea typeface="+mn-ea"/>
                <a:cs typeface="+mn-cs"/>
              </a:rPr>
            </a:br>
            <a:r>
              <a:rPr kumimoji="0" lang="en-GB" sz="1800" b="1" i="0" u="none" strike="noStrike" kern="1200" cap="none" spc="0" normalizeH="0" baseline="0" noProof="0" dirty="0">
                <a:ln>
                  <a:noFill/>
                </a:ln>
                <a:solidFill>
                  <a:srgbClr val="4D4D4D"/>
                </a:solidFill>
                <a:effectLst/>
                <a:uLnTx/>
                <a:uFillTx/>
                <a:latin typeface="proxima-nova"/>
                <a:ea typeface="+mn-ea"/>
                <a:cs typeface="+mn-cs"/>
              </a:rPr>
              <a:t>God is in our hearts</a:t>
            </a:r>
            <a:endParaRPr kumimoji="0" lang="en-GB" sz="1800" b="0" i="0" u="none" strike="noStrike" kern="1200" cap="none" spc="0" normalizeH="0" baseline="0" noProof="0" dirty="0">
              <a:ln>
                <a:noFill/>
              </a:ln>
              <a:solidFill>
                <a:srgbClr val="4D4D4D"/>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4D4D4D"/>
                </a:solidFill>
                <a:effectLst/>
                <a:uLnTx/>
                <a:uFillTx/>
                <a:latin typeface="proxima-nova"/>
                <a:ea typeface="+mn-ea"/>
                <a:cs typeface="+mn-cs"/>
              </a:rPr>
            </a:br>
            <a:r>
              <a:rPr kumimoji="0" lang="en-GB" sz="1800" b="0" i="0" u="none" strike="noStrike" kern="1200" cap="none" spc="0" normalizeH="0" baseline="0" noProof="0" dirty="0">
                <a:ln>
                  <a:noFill/>
                </a:ln>
                <a:solidFill>
                  <a:srgbClr val="4D4D4D"/>
                </a:solidFill>
                <a:effectLst/>
                <a:uLnTx/>
                <a:uFillTx/>
                <a:latin typeface="proxima-nova"/>
                <a:ea typeface="+mn-ea"/>
                <a:cs typeface="+mn-cs"/>
              </a:rPr>
              <a:t>To explore this theme, the children looked at where God might be found. They discussed that ‘He is in the Mosque, keeping us safe’ and also ‘In space, in a castle!’ but mostly the children agreed that ‘God is in our hearts’. To make the work, the children created clouds using cellophane, planets using paint and paper plates and every child also created a handprint around a world-heart.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70C0"/>
              </a:solidFill>
              <a:effectLst/>
              <a:uLnTx/>
              <a:uFillTx/>
              <a:latin typeface="proxima-nov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proxima-nova"/>
                <a:ea typeface="+mn-ea"/>
                <a:cs typeface="+mn-cs"/>
              </a:rPr>
              <a:t>Lat: One good thing about this work is the engagement of every child in a big question. Another is that it’s beautiful. Another is that it recognises there are different answers to the big question.</a:t>
            </a:r>
          </a:p>
        </p:txBody>
      </p:sp>
    </p:spTree>
    <p:extLst>
      <p:ext uri="{BB962C8B-B14F-4D97-AF65-F5344CB8AC3E}">
        <p14:creationId xmlns:p14="http://schemas.microsoft.com/office/powerpoint/2010/main" val="21338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D8292-17A4-485C-A2D9-057B828C1FA3}"/>
              </a:ext>
            </a:extLst>
          </p:cNvPr>
          <p:cNvPicPr>
            <a:picLocks noChangeAspect="1"/>
          </p:cNvPicPr>
          <p:nvPr/>
        </p:nvPicPr>
        <p:blipFill rotWithShape="1">
          <a:blip r:embed="rId2"/>
          <a:srcRect l="17606" r="20355"/>
          <a:stretch/>
        </p:blipFill>
        <p:spPr>
          <a:xfrm>
            <a:off x="0" y="0"/>
            <a:ext cx="12192000" cy="6858000"/>
          </a:xfrm>
          <a:prstGeom prst="rect">
            <a:avLst/>
          </a:prstGeom>
        </p:spPr>
      </p:pic>
      <p:sp>
        <p:nvSpPr>
          <p:cNvPr id="3" name="TextBox 2">
            <a:extLst>
              <a:ext uri="{FF2B5EF4-FFF2-40B4-BE49-F238E27FC236}">
                <a16:creationId xmlns:a16="http://schemas.microsoft.com/office/drawing/2014/main" id="{7B48BE8F-27C0-4173-976A-88E8F9FC74CE}"/>
              </a:ext>
            </a:extLst>
          </p:cNvPr>
          <p:cNvSpPr txBox="1"/>
          <p:nvPr/>
        </p:nvSpPr>
        <p:spPr>
          <a:xfrm>
            <a:off x="3777343" y="116633"/>
            <a:ext cx="7924800" cy="2735424"/>
          </a:xfrm>
          <a:prstGeom prst="rect">
            <a:avLst/>
          </a:prstGeom>
        </p:spPr>
        <p:txBody>
          <a:bodyPr vert="horz" lIns="68580" tIns="34290" rIns="68580" bIns="34290" rtlCol="0">
            <a:normAutofit/>
          </a:bodyPr>
          <a:lstStyle/>
          <a:p>
            <a:pPr>
              <a:lnSpc>
                <a:spcPct val="90000"/>
              </a:lnSpc>
              <a:spcAft>
                <a:spcPts val="450"/>
              </a:spcAft>
            </a:pPr>
            <a:r>
              <a:rPr lang="en-US" b="1" dirty="0"/>
              <a:t>Church Visit: a big occasion for RE with some big feelings! Can you walk round outside and guess what’s inside?</a:t>
            </a:r>
          </a:p>
          <a:p>
            <a:pPr>
              <a:lnSpc>
                <a:spcPct val="90000"/>
              </a:lnSpc>
              <a:spcAft>
                <a:spcPts val="450"/>
              </a:spcAft>
            </a:pPr>
            <a:r>
              <a:rPr lang="en-US" b="1" dirty="0"/>
              <a:t>Can you sing? Play? Eat and drink? Share a story?</a:t>
            </a:r>
          </a:p>
          <a:p>
            <a:pPr>
              <a:lnSpc>
                <a:spcPct val="90000"/>
              </a:lnSpc>
              <a:spcAft>
                <a:spcPts val="450"/>
              </a:spcAft>
            </a:pPr>
            <a:r>
              <a:rPr lang="en-US" b="1" dirty="0"/>
              <a:t>Can you lie on the floor and look up? What can you handle, pass round, touch?</a:t>
            </a:r>
          </a:p>
          <a:p>
            <a:pPr>
              <a:lnSpc>
                <a:spcPct val="90000"/>
              </a:lnSpc>
              <a:spcAft>
                <a:spcPts val="450"/>
              </a:spcAft>
            </a:pPr>
            <a:r>
              <a:rPr lang="en-US" b="1" dirty="0"/>
              <a:t>Can you use five senses?</a:t>
            </a:r>
          </a:p>
          <a:p>
            <a:pPr>
              <a:lnSpc>
                <a:spcPct val="90000"/>
              </a:lnSpc>
              <a:spcAft>
                <a:spcPts val="450"/>
              </a:spcAft>
            </a:pPr>
            <a:r>
              <a:rPr lang="en-US" b="1" dirty="0"/>
              <a:t>Can you find out?</a:t>
            </a:r>
          </a:p>
          <a:p>
            <a:pPr>
              <a:lnSpc>
                <a:spcPct val="90000"/>
              </a:lnSpc>
              <a:spcAft>
                <a:spcPts val="450"/>
              </a:spcAft>
            </a:pPr>
            <a:r>
              <a:rPr lang="en-US" b="1" dirty="0"/>
              <a:t>Photograph? Draw? </a:t>
            </a:r>
          </a:p>
          <a:p>
            <a:pPr>
              <a:lnSpc>
                <a:spcPct val="90000"/>
              </a:lnSpc>
              <a:spcAft>
                <a:spcPts val="450"/>
              </a:spcAft>
            </a:pPr>
            <a:r>
              <a:rPr lang="en-US" b="1" dirty="0"/>
              <a:t>Imagine? Create? Be thoughtful? Be friendly? Be quiet? Be aware of God (some people say this)? </a:t>
            </a:r>
            <a:endParaRPr lang="en-US" sz="1500" dirty="0"/>
          </a:p>
        </p:txBody>
      </p:sp>
    </p:spTree>
    <p:extLst>
      <p:ext uri="{BB962C8B-B14F-4D97-AF65-F5344CB8AC3E}">
        <p14:creationId xmlns:p14="http://schemas.microsoft.com/office/powerpoint/2010/main" val="2062972877"/>
      </p:ext>
    </p:extLst>
  </p:cSld>
  <p:clrMapOvr>
    <a:masterClrMapping/>
  </p:clrMapOvr>
  <p:transition spd="slow">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59458CA-DC82-4719-BB34-5E6F81BA2EA5}"/>
              </a:ext>
            </a:extLst>
          </p:cNvPr>
          <p:cNvPicPr>
            <a:picLocks noChangeAspect="1"/>
          </p:cNvPicPr>
          <p:nvPr/>
        </p:nvPicPr>
        <p:blipFill rotWithShape="1">
          <a:blip r:embed="rId2"/>
          <a:srcRect l="15014" r="21111" b="-3"/>
          <a:stretch/>
        </p:blipFill>
        <p:spPr>
          <a:xfrm>
            <a:off x="20" y="10"/>
            <a:ext cx="2970445" cy="3383269"/>
          </a:xfrm>
          <a:prstGeom prst="rect">
            <a:avLst/>
          </a:prstGeom>
        </p:spPr>
      </p:pic>
      <p:pic>
        <p:nvPicPr>
          <p:cNvPr id="2" name="Picture 1">
            <a:extLst>
              <a:ext uri="{FF2B5EF4-FFF2-40B4-BE49-F238E27FC236}">
                <a16:creationId xmlns:a16="http://schemas.microsoft.com/office/drawing/2014/main" id="{36146D05-9F09-4D64-9628-CCE11DD4C37B}"/>
              </a:ext>
            </a:extLst>
          </p:cNvPr>
          <p:cNvPicPr>
            <a:picLocks noChangeAspect="1"/>
          </p:cNvPicPr>
          <p:nvPr/>
        </p:nvPicPr>
        <p:blipFill rotWithShape="1">
          <a:blip r:embed="rId3"/>
          <a:srcRect l="22512" r="14055" b="2"/>
          <a:stretch/>
        </p:blipFill>
        <p:spPr>
          <a:xfrm>
            <a:off x="3072956" y="10"/>
            <a:ext cx="2970465" cy="3383268"/>
          </a:xfrm>
          <a:prstGeom prst="rect">
            <a:avLst/>
          </a:prstGeom>
        </p:spPr>
      </p:pic>
      <p:pic>
        <p:nvPicPr>
          <p:cNvPr id="7" name="Picture 6">
            <a:extLst>
              <a:ext uri="{FF2B5EF4-FFF2-40B4-BE49-F238E27FC236}">
                <a16:creationId xmlns:a16="http://schemas.microsoft.com/office/drawing/2014/main" id="{D3446CAB-CE98-40AC-A98C-AD3FB599A07A}"/>
              </a:ext>
            </a:extLst>
          </p:cNvPr>
          <p:cNvPicPr>
            <a:picLocks noChangeAspect="1"/>
          </p:cNvPicPr>
          <p:nvPr/>
        </p:nvPicPr>
        <p:blipFill rotWithShape="1">
          <a:blip r:embed="rId4"/>
          <a:srcRect l="14369" r="20190" b="-2"/>
          <a:stretch/>
        </p:blipFill>
        <p:spPr>
          <a:xfrm>
            <a:off x="6145909" y="10"/>
            <a:ext cx="2971800" cy="3383268"/>
          </a:xfrm>
          <a:prstGeom prst="rect">
            <a:avLst/>
          </a:prstGeom>
        </p:spPr>
      </p:pic>
      <p:pic>
        <p:nvPicPr>
          <p:cNvPr id="8" name="Picture 7">
            <a:extLst>
              <a:ext uri="{FF2B5EF4-FFF2-40B4-BE49-F238E27FC236}">
                <a16:creationId xmlns:a16="http://schemas.microsoft.com/office/drawing/2014/main" id="{0B79A910-FB8C-4EFA-A419-B457E3B628AC}"/>
              </a:ext>
            </a:extLst>
          </p:cNvPr>
          <p:cNvPicPr>
            <a:picLocks noChangeAspect="1"/>
          </p:cNvPicPr>
          <p:nvPr/>
        </p:nvPicPr>
        <p:blipFill rotWithShape="1">
          <a:blip r:embed="rId5"/>
          <a:srcRect l="13806" r="9332" b="-5"/>
          <a:stretch/>
        </p:blipFill>
        <p:spPr>
          <a:xfrm>
            <a:off x="9220200" y="10"/>
            <a:ext cx="2971800" cy="3383268"/>
          </a:xfrm>
          <a:prstGeom prst="rect">
            <a:avLst/>
          </a:prstGeom>
        </p:spPr>
      </p:pic>
      <p:pic>
        <p:nvPicPr>
          <p:cNvPr id="3" name="Picture 2">
            <a:extLst>
              <a:ext uri="{FF2B5EF4-FFF2-40B4-BE49-F238E27FC236}">
                <a16:creationId xmlns:a16="http://schemas.microsoft.com/office/drawing/2014/main" id="{D2CE50E4-B64E-4FBE-93B0-3789FB29338E}"/>
              </a:ext>
            </a:extLst>
          </p:cNvPr>
          <p:cNvPicPr>
            <a:picLocks noChangeAspect="1"/>
          </p:cNvPicPr>
          <p:nvPr/>
        </p:nvPicPr>
        <p:blipFill rotWithShape="1">
          <a:blip r:embed="rId6"/>
          <a:srcRect t="33311" r="-3" b="20090"/>
          <a:stretch/>
        </p:blipFill>
        <p:spPr>
          <a:xfrm>
            <a:off x="-1018" y="3474720"/>
            <a:ext cx="6044438" cy="3383280"/>
          </a:xfrm>
          <a:prstGeom prst="rect">
            <a:avLst/>
          </a:prstGeom>
        </p:spPr>
      </p:pic>
      <p:sp>
        <p:nvSpPr>
          <p:cNvPr id="26" name="Rectangle 2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AD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29BFDDD-740D-4A48-9736-48BFD08DCE83}"/>
              </a:ext>
            </a:extLst>
          </p:cNvPr>
          <p:cNvSpPr txBox="1"/>
          <p:nvPr/>
        </p:nvSpPr>
        <p:spPr>
          <a:xfrm>
            <a:off x="6479648" y="3672840"/>
            <a:ext cx="5366610" cy="25964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Choose a </a:t>
            </a:r>
            <a:r>
              <a:rPr kumimoji="0" lang="en-US" sz="2800" b="1" i="0" u="none" strike="noStrike" kern="1200" cap="none" spc="0" normalizeH="0" baseline="0" noProof="0" dirty="0" err="1">
                <a:ln>
                  <a:noFill/>
                </a:ln>
                <a:solidFill>
                  <a:srgbClr val="FFFFFF"/>
                </a:solidFill>
                <a:effectLst/>
                <a:uLnTx/>
                <a:uFillTx/>
                <a:latin typeface="Calibri" panose="020F0502020204030204"/>
                <a:ea typeface="+mn-ea"/>
                <a:cs typeface="+mn-cs"/>
              </a:rPr>
              <a:t>favourite</a:t>
            </a: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RE is interested in big questions and ideas. Also in every child developing their personal perspective. How shall we do this?</a:t>
            </a:r>
          </a:p>
        </p:txBody>
      </p:sp>
    </p:spTree>
    <p:extLst>
      <p:ext uri="{BB962C8B-B14F-4D97-AF65-F5344CB8AC3E}">
        <p14:creationId xmlns:p14="http://schemas.microsoft.com/office/powerpoint/2010/main" val="21236695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798-4E11-43A1-BCF7-5BCD8466AB57}"/>
              </a:ext>
            </a:extLst>
          </p:cNvPr>
          <p:cNvSpPr>
            <a:spLocks noGrp="1"/>
          </p:cNvSpPr>
          <p:nvPr>
            <p:ph type="title"/>
          </p:nvPr>
        </p:nvSpPr>
        <p:spPr>
          <a:xfrm>
            <a:off x="3138489" y="4178250"/>
            <a:ext cx="3455789" cy="1050300"/>
          </a:xfrm>
        </p:spPr>
        <p:txBody>
          <a:bodyPr vert="horz" wrap="square" lIns="68580" tIns="34290" rIns="68580" bIns="34290" numCol="1" rtlCol="0" anchor="b" anchorCtr="0" compatLnSpc="1">
            <a:prstTxWarp prst="textNoShape">
              <a:avLst/>
            </a:prstTxWarp>
            <a:normAutofit/>
          </a:bodyPr>
          <a:lstStyle/>
          <a:p>
            <a:pPr algn="l" eaLnBrk="1" hangingPunct="1">
              <a:lnSpc>
                <a:spcPct val="90000"/>
              </a:lnSpc>
            </a:pPr>
            <a:r>
              <a:rPr lang="en-US" sz="2550" b="1" dirty="0">
                <a:solidFill>
                  <a:schemeClr val="bg1"/>
                </a:solidFill>
              </a:rPr>
              <a:t>Learning some symbols found at worship</a:t>
            </a:r>
          </a:p>
        </p:txBody>
      </p:sp>
      <p:pic>
        <p:nvPicPr>
          <p:cNvPr id="6" name="Content Placeholder 5">
            <a:extLst>
              <a:ext uri="{FF2B5EF4-FFF2-40B4-BE49-F238E27FC236}">
                <a16:creationId xmlns:a16="http://schemas.microsoft.com/office/drawing/2014/main" id="{4094464A-CEED-4A5C-BF16-2D20F8B93D06}"/>
              </a:ext>
            </a:extLst>
          </p:cNvPr>
          <p:cNvPicPr>
            <a:picLocks noGrp="1" noChangeAspect="1"/>
          </p:cNvPicPr>
          <p:nvPr>
            <p:ph sz="half" idx="2"/>
          </p:nvPr>
        </p:nvPicPr>
        <p:blipFill rotWithShape="1">
          <a:blip r:embed="rId2"/>
          <a:srcRect l="284" r="9978" b="1"/>
          <a:stretch/>
        </p:blipFill>
        <p:spPr>
          <a:xfrm>
            <a:off x="44949" y="1713214"/>
            <a:ext cx="5882882" cy="5304446"/>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a:extLst>
              <a:ext uri="{FF2B5EF4-FFF2-40B4-BE49-F238E27FC236}">
                <a16:creationId xmlns:a16="http://schemas.microsoft.com/office/drawing/2014/main" id="{A73A32D4-D18D-4758-929C-723A7A4C42B4}"/>
              </a:ext>
            </a:extLst>
          </p:cNvPr>
          <p:cNvPicPr>
            <a:picLocks noGrp="1" noChangeAspect="1"/>
          </p:cNvPicPr>
          <p:nvPr>
            <p:ph sz="half" idx="1"/>
          </p:nvPr>
        </p:nvPicPr>
        <p:blipFill rotWithShape="1">
          <a:blip r:embed="rId3"/>
          <a:srcRect t="6900" r="-4" b="4485"/>
          <a:stretch/>
        </p:blipFill>
        <p:spPr>
          <a:xfrm>
            <a:off x="7145913" y="0"/>
            <a:ext cx="5046087" cy="5278037"/>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TextBox 2">
            <a:extLst>
              <a:ext uri="{FF2B5EF4-FFF2-40B4-BE49-F238E27FC236}">
                <a16:creationId xmlns:a16="http://schemas.microsoft.com/office/drawing/2014/main" id="{CE6906BC-ECF1-483A-BDFF-9F4EC6BDBE0D}"/>
              </a:ext>
            </a:extLst>
          </p:cNvPr>
          <p:cNvSpPr txBox="1"/>
          <p:nvPr/>
        </p:nvSpPr>
        <p:spPr>
          <a:xfrm>
            <a:off x="877992" y="235886"/>
            <a:ext cx="3988391" cy="1477328"/>
          </a:xfrm>
          <a:prstGeom prst="rect">
            <a:avLst/>
          </a:prstGeom>
          <a:noFill/>
        </p:spPr>
        <p:txBody>
          <a:bodyPr wrap="square" rtlCol="0">
            <a:spAutoFit/>
          </a:bodyPr>
          <a:lstStyle/>
          <a:p>
            <a:pPr defTabSz="685800">
              <a:defRPr/>
            </a:pPr>
            <a:r>
              <a:rPr lang="en-GB" sz="1500" b="1" dirty="0">
                <a:solidFill>
                  <a:prstClr val="black"/>
                </a:solidFill>
                <a:latin typeface="Calibri" panose="020F0502020204030204"/>
              </a:rPr>
              <a:t>Symbols connected to Jesus.</a:t>
            </a:r>
          </a:p>
          <a:p>
            <a:pPr defTabSz="685800">
              <a:defRPr/>
            </a:pPr>
            <a:r>
              <a:rPr lang="en-GB" sz="1500" dirty="0">
                <a:solidFill>
                  <a:prstClr val="black"/>
                </a:solidFill>
                <a:latin typeface="Calibri" panose="020F0502020204030204"/>
              </a:rPr>
              <a:t>Cross, wine, grapes, wheat, bread, dove, flames, fish, bread</a:t>
            </a:r>
          </a:p>
          <a:p>
            <a:pPr defTabSz="685800">
              <a:defRPr/>
            </a:pPr>
            <a:endParaRPr lang="en-GB" sz="1500" dirty="0">
              <a:solidFill>
                <a:prstClr val="black"/>
              </a:solidFill>
              <a:latin typeface="Calibri" panose="020F0502020204030204"/>
            </a:endParaRPr>
          </a:p>
          <a:p>
            <a:pPr defTabSz="685800">
              <a:defRPr/>
            </a:pPr>
            <a:r>
              <a:rPr lang="en-GB" sz="1500" b="1" dirty="0">
                <a:solidFill>
                  <a:prstClr val="black"/>
                </a:solidFill>
                <a:latin typeface="Calibri" panose="020F0502020204030204"/>
              </a:rPr>
              <a:t>Colours:</a:t>
            </a:r>
          </a:p>
          <a:p>
            <a:pPr defTabSz="685800">
              <a:defRPr/>
            </a:pPr>
            <a:r>
              <a:rPr lang="en-GB" sz="1500" dirty="0">
                <a:solidFill>
                  <a:prstClr val="black"/>
                </a:solidFill>
                <a:latin typeface="Calibri" panose="020F0502020204030204"/>
              </a:rPr>
              <a:t>White, green, purple, red.</a:t>
            </a:r>
          </a:p>
        </p:txBody>
      </p:sp>
      <p:sp>
        <p:nvSpPr>
          <p:cNvPr id="7" name="TextBox 6">
            <a:extLst>
              <a:ext uri="{FF2B5EF4-FFF2-40B4-BE49-F238E27FC236}">
                <a16:creationId xmlns:a16="http://schemas.microsoft.com/office/drawing/2014/main" id="{C52DA83C-8111-4311-9D98-31E1AEFE5446}"/>
              </a:ext>
            </a:extLst>
          </p:cNvPr>
          <p:cNvSpPr txBox="1"/>
          <p:nvPr/>
        </p:nvSpPr>
        <p:spPr>
          <a:xfrm>
            <a:off x="7145913" y="4838218"/>
            <a:ext cx="4020372" cy="1708160"/>
          </a:xfrm>
          <a:prstGeom prst="rect">
            <a:avLst/>
          </a:prstGeom>
          <a:noFill/>
        </p:spPr>
        <p:txBody>
          <a:bodyPr wrap="square" rtlCol="0">
            <a:spAutoFit/>
          </a:bodyPr>
          <a:lstStyle/>
          <a:p>
            <a:pPr defTabSz="685800">
              <a:defRPr/>
            </a:pPr>
            <a:endParaRPr lang="en-GB" sz="1500" b="1" dirty="0">
              <a:solidFill>
                <a:prstClr val="black"/>
              </a:solidFill>
              <a:latin typeface="Calibri" panose="020F0502020204030204"/>
            </a:endParaRPr>
          </a:p>
          <a:p>
            <a:pPr defTabSz="685800">
              <a:defRPr/>
            </a:pPr>
            <a:r>
              <a:rPr lang="en-GB" sz="1500" b="1" dirty="0">
                <a:solidFill>
                  <a:prstClr val="black"/>
                </a:solidFill>
                <a:latin typeface="Calibri" panose="020F0502020204030204"/>
              </a:rPr>
              <a:t>Connections: which colours might you say go with…  and why…</a:t>
            </a:r>
          </a:p>
          <a:p>
            <a:pPr defTabSz="685800">
              <a:defRPr/>
            </a:pPr>
            <a:endParaRPr lang="en-GB" sz="1500" b="1" dirty="0">
              <a:solidFill>
                <a:prstClr val="black"/>
              </a:solidFill>
              <a:latin typeface="Calibri" panose="020F0502020204030204"/>
            </a:endParaRPr>
          </a:p>
          <a:p>
            <a:pPr defTabSz="685800">
              <a:defRPr/>
            </a:pPr>
            <a:r>
              <a:rPr lang="en-GB" sz="1500" dirty="0">
                <a:solidFill>
                  <a:prstClr val="black"/>
                </a:solidFill>
                <a:latin typeface="Calibri" panose="020F0502020204030204"/>
              </a:rPr>
              <a:t>Fire, light, joy, sadness, being clean and pure, power, peace, growth, creation, being sorry, food, the Spirit of God. </a:t>
            </a:r>
          </a:p>
        </p:txBody>
      </p:sp>
    </p:spTree>
    <p:extLst>
      <p:ext uri="{BB962C8B-B14F-4D97-AF65-F5344CB8AC3E}">
        <p14:creationId xmlns:p14="http://schemas.microsoft.com/office/powerpoint/2010/main" val="1837480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14 15 DSCF1584.JPG">
            <a:extLst>
              <a:ext uri="{FF2B5EF4-FFF2-40B4-BE49-F238E27FC236}">
                <a16:creationId xmlns:a16="http://schemas.microsoft.com/office/drawing/2014/main" id="{68791161-5F8A-4FB7-8766-EEACAB4D025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1588A34-9B3B-4320-BB0D-9C1800309E36}"/>
              </a:ext>
            </a:extLst>
          </p:cNvPr>
          <p:cNvSpPr txBox="1"/>
          <p:nvPr/>
        </p:nvSpPr>
        <p:spPr>
          <a:xfrm>
            <a:off x="2135560" y="1556793"/>
            <a:ext cx="3671888" cy="4524315"/>
          </a:xfrm>
          <a:prstGeom prst="rect">
            <a:avLst/>
          </a:prstGeom>
          <a:solidFill>
            <a:schemeClr val="accent2">
              <a:lumMod val="20000"/>
              <a:lumOff val="80000"/>
            </a:schemeClr>
          </a:solidFill>
        </p:spPr>
        <p:txBody>
          <a:bodyPr>
            <a:spAutoFit/>
          </a:bodyPr>
          <a:lstStyle/>
          <a:p>
            <a:pPr>
              <a:defRPr/>
            </a:pPr>
            <a:r>
              <a:rPr lang="en-GB" sz="2400" b="1" dirty="0">
                <a:solidFill>
                  <a:srgbClr val="002060"/>
                </a:solidFill>
              </a:rPr>
              <a:t>Playful RE: </a:t>
            </a:r>
          </a:p>
          <a:p>
            <a:pPr>
              <a:defRPr/>
            </a:pPr>
            <a:r>
              <a:rPr lang="en-GB" sz="2400" b="1" dirty="0">
                <a:solidFill>
                  <a:srgbClr val="002060"/>
                </a:solidFill>
              </a:rPr>
              <a:t>Younger children know how to learn for themselves.</a:t>
            </a:r>
          </a:p>
          <a:p>
            <a:pPr>
              <a:defRPr/>
            </a:pPr>
            <a:r>
              <a:rPr lang="en-GB" sz="2400" b="1" dirty="0">
                <a:solidFill>
                  <a:srgbClr val="002060"/>
                </a:solidFill>
              </a:rPr>
              <a:t>Emotional depth can come sometimes from a white silk scarf. 4YO Lauren decorated this one with crosses before the Church visit. She got ideas from a Christian artefacts display table in the classroom.</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SCF1590.JPG">
            <a:extLst>
              <a:ext uri="{FF2B5EF4-FFF2-40B4-BE49-F238E27FC236}">
                <a16:creationId xmlns:a16="http://schemas.microsoft.com/office/drawing/2014/main" id="{D74BD2B4-3CA0-4E8D-B00C-A19685CB0A8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DA4B3D-86AD-4C22-9162-424664D16C55}"/>
              </a:ext>
            </a:extLst>
          </p:cNvPr>
          <p:cNvSpPr txBox="1"/>
          <p:nvPr/>
        </p:nvSpPr>
        <p:spPr>
          <a:xfrm>
            <a:off x="1631950" y="-27384"/>
            <a:ext cx="5328146" cy="2031325"/>
          </a:xfrm>
          <a:prstGeom prst="rect">
            <a:avLst/>
          </a:prstGeom>
          <a:solidFill>
            <a:schemeClr val="accent2">
              <a:lumMod val="20000"/>
              <a:lumOff val="80000"/>
            </a:schemeClr>
          </a:solidFill>
        </p:spPr>
        <p:txBody>
          <a:bodyPr wrap="square">
            <a:spAutoFit/>
          </a:bodyPr>
          <a:lstStyle/>
          <a:p>
            <a:pPr>
              <a:defRPr/>
            </a:pPr>
            <a:r>
              <a:rPr lang="en-GB" b="1" dirty="0">
                <a:solidFill>
                  <a:srgbClr val="002060"/>
                </a:solidFill>
              </a:rPr>
              <a:t>Playful RE: can you find a Church minister who understands that play is serious, not irreverent? If so, go to church and do playful RE. </a:t>
            </a:r>
          </a:p>
          <a:p>
            <a:pPr>
              <a:defRPr/>
            </a:pPr>
            <a:r>
              <a:rPr lang="en-GB" b="1" dirty="0">
                <a:solidFill>
                  <a:srgbClr val="002060"/>
                </a:solidFill>
              </a:rPr>
              <a:t>The children all used artefacts from Christian symbol and worship to design and make their own stoles before going to church. </a:t>
            </a:r>
          </a:p>
          <a:p>
            <a:pPr>
              <a:defRPr/>
            </a:pPr>
            <a:r>
              <a:rPr lang="en-GB" b="1" dirty="0">
                <a:solidFill>
                  <a:srgbClr val="002060"/>
                </a:solidFill>
              </a:rPr>
              <a:t>Or mosque. Or synagogue.</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16 17 IMG_0456.jpg"/>
          <p:cNvPicPr>
            <a:picLocks noGrp="1" noChangeAspect="1"/>
          </p:cNvPicPr>
          <p:nvPr isPhoto="1"/>
        </p:nvPicPr>
        <p:blipFill rotWithShape="1">
          <a:blip r:embed="rId2" cstate="email"/>
          <a:srcRect b="26800"/>
          <a:stretch/>
        </p:blipFill>
        <p:spPr bwMode="auto">
          <a:xfrm>
            <a:off x="15240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TextBox 2"/>
          <p:cNvSpPr txBox="1"/>
          <p:nvPr/>
        </p:nvSpPr>
        <p:spPr>
          <a:xfrm>
            <a:off x="7014348" y="1158240"/>
            <a:ext cx="4529952" cy="4944448"/>
          </a:xfrm>
          <a:prstGeom prst="rect">
            <a:avLst/>
          </a:prstGeom>
        </p:spPr>
        <p:txBody>
          <a:bodyPr vert="horz" lIns="91440" tIns="45720" rIns="91440" bIns="45720" rtlCol="0">
            <a:normAutofit/>
          </a:bodyPr>
          <a:lstStyle/>
          <a:p>
            <a:pPr>
              <a:lnSpc>
                <a:spcPct val="90000"/>
              </a:lnSpc>
              <a:spcAft>
                <a:spcPts val="450"/>
              </a:spcAft>
              <a:defRPr/>
            </a:pPr>
            <a:r>
              <a:rPr lang="en-US" sz="1700" b="1" dirty="0"/>
              <a:t>Playful RE:  ritual and worship can be a foreign country to some children. Dressing up brings it home.</a:t>
            </a:r>
          </a:p>
          <a:p>
            <a:pPr>
              <a:lnSpc>
                <a:spcPct val="90000"/>
              </a:lnSpc>
              <a:spcAft>
                <a:spcPts val="450"/>
              </a:spcAft>
              <a:defRPr/>
            </a:pPr>
            <a:r>
              <a:rPr lang="en-US" sz="1700" b="1" dirty="0"/>
              <a:t>What do the church’s ‘</a:t>
            </a:r>
            <a:r>
              <a:rPr lang="en-US" sz="1700" b="1" dirty="0" err="1"/>
              <a:t>favourite</a:t>
            </a:r>
            <a:r>
              <a:rPr lang="en-US" sz="1700" b="1" dirty="0"/>
              <a:t> </a:t>
            </a:r>
            <a:r>
              <a:rPr lang="en-US" sz="1700" b="1" dirty="0" err="1"/>
              <a:t>colours</a:t>
            </a:r>
            <a:r>
              <a:rPr lang="en-US" sz="1700" b="1" dirty="0"/>
              <a:t>’ mean? </a:t>
            </a:r>
          </a:p>
          <a:p>
            <a:pPr indent="-228600">
              <a:lnSpc>
                <a:spcPct val="90000"/>
              </a:lnSpc>
              <a:spcAft>
                <a:spcPts val="450"/>
              </a:spcAft>
              <a:buFont typeface="Arial" panose="020B0604020202020204" pitchFamily="34" charset="0"/>
              <a:buChar char="•"/>
              <a:defRPr/>
            </a:pPr>
            <a:r>
              <a:rPr lang="en-US" sz="1700" b="1" dirty="0"/>
              <a:t>Purple is sad</a:t>
            </a:r>
          </a:p>
          <a:p>
            <a:pPr indent="-228600">
              <a:lnSpc>
                <a:spcPct val="90000"/>
              </a:lnSpc>
              <a:spcAft>
                <a:spcPts val="450"/>
              </a:spcAft>
              <a:buFont typeface="Arial" panose="020B0604020202020204" pitchFamily="34" charset="0"/>
              <a:buChar char="•"/>
              <a:defRPr/>
            </a:pPr>
            <a:r>
              <a:rPr lang="en-US" sz="1700" b="1" dirty="0"/>
              <a:t>Red is powerful (like the Holy Spirit. Like fire)</a:t>
            </a:r>
          </a:p>
          <a:p>
            <a:pPr indent="-228600">
              <a:lnSpc>
                <a:spcPct val="90000"/>
              </a:lnSpc>
              <a:spcAft>
                <a:spcPts val="450"/>
              </a:spcAft>
              <a:buFont typeface="Arial" panose="020B0604020202020204" pitchFamily="34" charset="0"/>
              <a:buChar char="•"/>
              <a:defRPr/>
            </a:pPr>
            <a:r>
              <a:rPr lang="en-US" sz="1700" b="1" dirty="0"/>
              <a:t>Green is for growth </a:t>
            </a:r>
          </a:p>
          <a:p>
            <a:pPr indent="-228600">
              <a:lnSpc>
                <a:spcPct val="90000"/>
              </a:lnSpc>
              <a:spcAft>
                <a:spcPts val="450"/>
              </a:spcAft>
              <a:buFont typeface="Arial" panose="020B0604020202020204" pitchFamily="34" charset="0"/>
              <a:buChar char="•"/>
              <a:defRPr/>
            </a:pPr>
            <a:r>
              <a:rPr lang="en-US" sz="1700" b="1" dirty="0"/>
              <a:t>White is for God’s light: holy and pure</a:t>
            </a:r>
          </a:p>
          <a:p>
            <a:pPr indent="-228600">
              <a:lnSpc>
                <a:spcPct val="90000"/>
              </a:lnSpc>
              <a:spcAft>
                <a:spcPts val="450"/>
              </a:spcAft>
              <a:buFont typeface="Arial" panose="020B0604020202020204" pitchFamily="34" charset="0"/>
              <a:buChar char="•"/>
              <a:defRPr/>
            </a:pPr>
            <a:endParaRPr lang="en-US" sz="1700" b="1" dirty="0"/>
          </a:p>
          <a:p>
            <a:pPr>
              <a:lnSpc>
                <a:spcPct val="90000"/>
              </a:lnSpc>
              <a:spcAft>
                <a:spcPts val="450"/>
              </a:spcAft>
              <a:defRPr/>
            </a:pPr>
            <a:r>
              <a:rPr lang="en-US" sz="1700" b="1" dirty="0"/>
              <a:t>The real robes are getting their best use of the week here, maybe.</a:t>
            </a:r>
          </a:p>
          <a:p>
            <a:pPr>
              <a:lnSpc>
                <a:spcPct val="90000"/>
              </a:lnSpc>
              <a:spcAft>
                <a:spcPts val="450"/>
              </a:spcAft>
              <a:defRPr/>
            </a:pPr>
            <a:r>
              <a:rPr lang="en-US" sz="1700" b="1" dirty="0"/>
              <a:t>Just look at his face!</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798-4E11-43A1-BCF7-5BCD8466AB57}"/>
              </a:ext>
            </a:extLst>
          </p:cNvPr>
          <p:cNvSpPr>
            <a:spLocks noGrp="1"/>
          </p:cNvSpPr>
          <p:nvPr>
            <p:ph type="title"/>
          </p:nvPr>
        </p:nvSpPr>
        <p:spPr>
          <a:xfrm>
            <a:off x="3138489" y="4178250"/>
            <a:ext cx="3455789" cy="1050300"/>
          </a:xfrm>
        </p:spPr>
        <p:txBody>
          <a:bodyPr vert="horz" wrap="square" lIns="68580" tIns="34290" rIns="68580" bIns="34290" numCol="1" rtlCol="0" anchor="b" anchorCtr="0" compatLnSpc="1">
            <a:prstTxWarp prst="textNoShape">
              <a:avLst/>
            </a:prstTxWarp>
            <a:normAutofit/>
          </a:bodyPr>
          <a:lstStyle/>
          <a:p>
            <a:pPr algn="l" eaLnBrk="1" hangingPunct="1">
              <a:lnSpc>
                <a:spcPct val="90000"/>
              </a:lnSpc>
            </a:pPr>
            <a:r>
              <a:rPr lang="en-US" sz="2550" b="1" dirty="0">
                <a:solidFill>
                  <a:schemeClr val="bg1"/>
                </a:solidFill>
              </a:rPr>
              <a:t>Learning some symbols found at worship</a:t>
            </a:r>
          </a:p>
        </p:txBody>
      </p:sp>
      <p:pic>
        <p:nvPicPr>
          <p:cNvPr id="6" name="Content Placeholder 5">
            <a:extLst>
              <a:ext uri="{FF2B5EF4-FFF2-40B4-BE49-F238E27FC236}">
                <a16:creationId xmlns:a16="http://schemas.microsoft.com/office/drawing/2014/main" id="{4094464A-CEED-4A5C-BF16-2D20F8B93D06}"/>
              </a:ext>
            </a:extLst>
          </p:cNvPr>
          <p:cNvPicPr>
            <a:picLocks noGrp="1" noChangeAspect="1"/>
          </p:cNvPicPr>
          <p:nvPr>
            <p:ph sz="half" idx="2"/>
          </p:nvPr>
        </p:nvPicPr>
        <p:blipFill rotWithShape="1">
          <a:blip r:embed="rId2"/>
          <a:srcRect l="284" r="9978" b="1"/>
          <a:stretch/>
        </p:blipFill>
        <p:spPr>
          <a:xfrm>
            <a:off x="44949" y="1713214"/>
            <a:ext cx="5882882" cy="5304446"/>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a:extLst>
              <a:ext uri="{FF2B5EF4-FFF2-40B4-BE49-F238E27FC236}">
                <a16:creationId xmlns:a16="http://schemas.microsoft.com/office/drawing/2014/main" id="{A73A32D4-D18D-4758-929C-723A7A4C42B4}"/>
              </a:ext>
            </a:extLst>
          </p:cNvPr>
          <p:cNvPicPr>
            <a:picLocks noGrp="1" noChangeAspect="1"/>
          </p:cNvPicPr>
          <p:nvPr>
            <p:ph sz="half" idx="1"/>
          </p:nvPr>
        </p:nvPicPr>
        <p:blipFill rotWithShape="1">
          <a:blip r:embed="rId3"/>
          <a:srcRect t="6900" r="-4" b="4485"/>
          <a:stretch/>
        </p:blipFill>
        <p:spPr>
          <a:xfrm>
            <a:off x="7145913" y="0"/>
            <a:ext cx="5046087" cy="5278037"/>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TextBox 2">
            <a:extLst>
              <a:ext uri="{FF2B5EF4-FFF2-40B4-BE49-F238E27FC236}">
                <a16:creationId xmlns:a16="http://schemas.microsoft.com/office/drawing/2014/main" id="{CE6906BC-ECF1-483A-BDFF-9F4EC6BDBE0D}"/>
              </a:ext>
            </a:extLst>
          </p:cNvPr>
          <p:cNvSpPr txBox="1"/>
          <p:nvPr/>
        </p:nvSpPr>
        <p:spPr>
          <a:xfrm>
            <a:off x="877992" y="235886"/>
            <a:ext cx="3988391" cy="1477328"/>
          </a:xfrm>
          <a:prstGeom prst="rect">
            <a:avLst/>
          </a:prstGeom>
          <a:noFill/>
        </p:spPr>
        <p:txBody>
          <a:bodyPr wrap="square" rtlCol="0">
            <a:spAutoFit/>
          </a:bodyPr>
          <a:lstStyle/>
          <a:p>
            <a:pPr defTabSz="685800">
              <a:defRPr/>
            </a:pPr>
            <a:r>
              <a:rPr lang="en-GB" sz="1500" b="1" dirty="0">
                <a:solidFill>
                  <a:prstClr val="black"/>
                </a:solidFill>
                <a:latin typeface="Calibri" panose="020F0502020204030204"/>
              </a:rPr>
              <a:t>Symbols connected to Jesus.</a:t>
            </a:r>
          </a:p>
          <a:p>
            <a:pPr defTabSz="685800">
              <a:defRPr/>
            </a:pPr>
            <a:r>
              <a:rPr lang="en-GB" sz="1500" dirty="0">
                <a:solidFill>
                  <a:prstClr val="black"/>
                </a:solidFill>
                <a:latin typeface="Calibri" panose="020F0502020204030204"/>
              </a:rPr>
              <a:t>Cross, wine, grapes, wheat, bread, dove, flames, fish, bread</a:t>
            </a:r>
          </a:p>
          <a:p>
            <a:pPr defTabSz="685800">
              <a:defRPr/>
            </a:pPr>
            <a:endParaRPr lang="en-GB" sz="1500" dirty="0">
              <a:solidFill>
                <a:prstClr val="black"/>
              </a:solidFill>
              <a:latin typeface="Calibri" panose="020F0502020204030204"/>
            </a:endParaRPr>
          </a:p>
          <a:p>
            <a:pPr defTabSz="685800">
              <a:defRPr/>
            </a:pPr>
            <a:r>
              <a:rPr lang="en-GB" sz="1500" b="1" dirty="0">
                <a:solidFill>
                  <a:prstClr val="black"/>
                </a:solidFill>
                <a:latin typeface="Calibri" panose="020F0502020204030204"/>
              </a:rPr>
              <a:t>Colours:</a:t>
            </a:r>
          </a:p>
          <a:p>
            <a:pPr defTabSz="685800">
              <a:defRPr/>
            </a:pPr>
            <a:r>
              <a:rPr lang="en-GB" sz="1500" dirty="0">
                <a:solidFill>
                  <a:prstClr val="black"/>
                </a:solidFill>
                <a:latin typeface="Calibri" panose="020F0502020204030204"/>
              </a:rPr>
              <a:t>White, green, purple, red.</a:t>
            </a:r>
          </a:p>
        </p:txBody>
      </p:sp>
      <p:sp>
        <p:nvSpPr>
          <p:cNvPr id="7" name="TextBox 6">
            <a:extLst>
              <a:ext uri="{FF2B5EF4-FFF2-40B4-BE49-F238E27FC236}">
                <a16:creationId xmlns:a16="http://schemas.microsoft.com/office/drawing/2014/main" id="{C52DA83C-8111-4311-9D98-31E1AEFE5446}"/>
              </a:ext>
            </a:extLst>
          </p:cNvPr>
          <p:cNvSpPr txBox="1"/>
          <p:nvPr/>
        </p:nvSpPr>
        <p:spPr>
          <a:xfrm>
            <a:off x="7145913" y="4838218"/>
            <a:ext cx="4020372" cy="1708160"/>
          </a:xfrm>
          <a:prstGeom prst="rect">
            <a:avLst/>
          </a:prstGeom>
          <a:noFill/>
        </p:spPr>
        <p:txBody>
          <a:bodyPr wrap="square" rtlCol="0">
            <a:spAutoFit/>
          </a:bodyPr>
          <a:lstStyle/>
          <a:p>
            <a:pPr defTabSz="685800">
              <a:defRPr/>
            </a:pPr>
            <a:endParaRPr lang="en-GB" sz="1500" b="1" dirty="0">
              <a:solidFill>
                <a:prstClr val="black"/>
              </a:solidFill>
              <a:latin typeface="Calibri" panose="020F0502020204030204"/>
            </a:endParaRPr>
          </a:p>
          <a:p>
            <a:pPr defTabSz="685800">
              <a:defRPr/>
            </a:pPr>
            <a:r>
              <a:rPr lang="en-GB" sz="1500" b="1" dirty="0">
                <a:solidFill>
                  <a:prstClr val="black"/>
                </a:solidFill>
                <a:latin typeface="Calibri" panose="020F0502020204030204"/>
              </a:rPr>
              <a:t>Connections: which colours might you say go with…  and why…</a:t>
            </a:r>
          </a:p>
          <a:p>
            <a:pPr defTabSz="685800">
              <a:defRPr/>
            </a:pPr>
            <a:endParaRPr lang="en-GB" sz="1500" b="1" dirty="0">
              <a:solidFill>
                <a:prstClr val="black"/>
              </a:solidFill>
              <a:latin typeface="Calibri" panose="020F0502020204030204"/>
            </a:endParaRPr>
          </a:p>
          <a:p>
            <a:pPr defTabSz="685800">
              <a:defRPr/>
            </a:pPr>
            <a:r>
              <a:rPr lang="en-GB" sz="1500" dirty="0">
                <a:solidFill>
                  <a:prstClr val="black"/>
                </a:solidFill>
                <a:latin typeface="Calibri" panose="020F0502020204030204"/>
              </a:rPr>
              <a:t>Fire, light, joy, sadness, being clean and pure, power, peace, growth, creation, being sorry, food, the Spirit of God. </a:t>
            </a:r>
          </a:p>
        </p:txBody>
      </p:sp>
    </p:spTree>
    <p:extLst>
      <p:ext uri="{BB962C8B-B14F-4D97-AF65-F5344CB8AC3E}">
        <p14:creationId xmlns:p14="http://schemas.microsoft.com/office/powerpoint/2010/main" val="11852210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5B5AF-E163-4171-87E6-AFA1A8FAC714}"/>
              </a:ext>
            </a:extLst>
          </p:cNvPr>
          <p:cNvPicPr>
            <a:picLocks noChangeAspect="1"/>
          </p:cNvPicPr>
          <p:nvPr/>
        </p:nvPicPr>
        <p:blipFill>
          <a:blip r:embed="rId3"/>
          <a:stretch>
            <a:fillRect/>
          </a:stretch>
        </p:blipFill>
        <p:spPr>
          <a:xfrm>
            <a:off x="200025" y="1394485"/>
            <a:ext cx="11772900" cy="5473183"/>
          </a:xfrm>
          <a:prstGeom prst="rect">
            <a:avLst/>
          </a:prstGeom>
        </p:spPr>
      </p:pic>
      <p:sp>
        <p:nvSpPr>
          <p:cNvPr id="4" name="TextBox 3">
            <a:extLst>
              <a:ext uri="{FF2B5EF4-FFF2-40B4-BE49-F238E27FC236}">
                <a16:creationId xmlns:a16="http://schemas.microsoft.com/office/drawing/2014/main" id="{959603EB-9D46-4F6F-9D61-342FCA4DF74D}"/>
              </a:ext>
            </a:extLst>
          </p:cNvPr>
          <p:cNvSpPr txBox="1"/>
          <p:nvPr/>
        </p:nvSpPr>
        <p:spPr>
          <a:xfrm>
            <a:off x="361951" y="332657"/>
            <a:ext cx="11439524" cy="738664"/>
          </a:xfrm>
          <a:prstGeom prst="rect">
            <a:avLst/>
          </a:prstGeom>
          <a:noFill/>
        </p:spPr>
        <p:txBody>
          <a:bodyPr wrap="square">
            <a:spAutoFit/>
          </a:bodyPr>
          <a:lstStyle/>
          <a:p>
            <a:r>
              <a:rPr lang="en-GB" sz="2100" b="1" dirty="0">
                <a:hlinkClick r:id="rId4"/>
              </a:rPr>
              <a:t>https://vanpoulles.co.uk/</a:t>
            </a:r>
            <a:r>
              <a:rPr lang="en-GB" sz="2100" b="1" dirty="0"/>
              <a:t>   Lots of fun and imagery to look at and choose from here. Computer studies: ‘select thoughtfully from online sources examples that match particular criteria…’</a:t>
            </a:r>
          </a:p>
        </p:txBody>
      </p:sp>
    </p:spTree>
    <p:extLst>
      <p:ext uri="{BB962C8B-B14F-4D97-AF65-F5344CB8AC3E}">
        <p14:creationId xmlns:p14="http://schemas.microsoft.com/office/powerpoint/2010/main" val="1983865894"/>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7BA146-4A71-4DC2-975A-BEE3F2A0B6DB}"/>
              </a:ext>
            </a:extLst>
          </p:cNvPr>
          <p:cNvSpPr txBox="1"/>
          <p:nvPr/>
        </p:nvSpPr>
        <p:spPr>
          <a:xfrm>
            <a:off x="330758" y="80513"/>
            <a:ext cx="1698067" cy="6001643"/>
          </a:xfrm>
          <a:prstGeom prst="rect">
            <a:avLst/>
          </a:prstGeom>
          <a:solidFill>
            <a:schemeClr val="accent2">
              <a:lumMod val="40000"/>
              <a:lumOff val="60000"/>
            </a:schemeClr>
          </a:solidFill>
        </p:spPr>
        <p:txBody>
          <a:bodyPr wrap="square" rtlCol="0">
            <a:spAutoFit/>
          </a:bodyPr>
          <a:lstStyle/>
          <a:p>
            <a:pPr fontAlgn="base">
              <a:spcBef>
                <a:spcPct val="0"/>
              </a:spcBef>
              <a:spcAft>
                <a:spcPct val="0"/>
              </a:spcAft>
              <a:defRPr/>
            </a:pPr>
            <a:r>
              <a:rPr lang="en-GB" sz="2400" b="1" dirty="0">
                <a:solidFill>
                  <a:prstClr val="black"/>
                </a:solidFill>
                <a:latin typeface="Arial" charset="0"/>
                <a:cs typeface="Arial" charset="0"/>
              </a:rPr>
              <a:t>30 bits of the story</a:t>
            </a:r>
          </a:p>
          <a:p>
            <a:pPr fontAlgn="base">
              <a:spcBef>
                <a:spcPct val="0"/>
              </a:spcBef>
              <a:spcAft>
                <a:spcPct val="0"/>
              </a:spcAft>
              <a:defRPr/>
            </a:pPr>
            <a:endParaRPr lang="en-GB" sz="2400" b="1" dirty="0">
              <a:solidFill>
                <a:prstClr val="black"/>
              </a:solidFill>
              <a:latin typeface="Arial" charset="0"/>
              <a:cs typeface="Arial" charset="0"/>
            </a:endParaRPr>
          </a:p>
          <a:p>
            <a:pPr fontAlgn="base">
              <a:spcBef>
                <a:spcPct val="0"/>
              </a:spcBef>
              <a:spcAft>
                <a:spcPct val="0"/>
              </a:spcAft>
              <a:defRPr/>
            </a:pPr>
            <a:r>
              <a:rPr lang="en-GB" sz="1600" b="1" dirty="0">
                <a:solidFill>
                  <a:prstClr val="black"/>
                </a:solidFill>
                <a:latin typeface="Arial" charset="0"/>
                <a:cs typeface="Arial" charset="0"/>
              </a:rPr>
              <a:t>Each child does one picture and the whole class creates a book or gallery of the whole story</a:t>
            </a:r>
          </a:p>
          <a:p>
            <a:pPr fontAlgn="base">
              <a:spcBef>
                <a:spcPct val="0"/>
              </a:spcBef>
              <a:spcAft>
                <a:spcPct val="0"/>
              </a:spcAft>
              <a:defRPr/>
            </a:pPr>
            <a:endParaRPr lang="en-GB" sz="1600" b="1" dirty="0">
              <a:solidFill>
                <a:prstClr val="black"/>
              </a:solidFill>
              <a:latin typeface="Arial" charset="0"/>
              <a:cs typeface="Arial" charset="0"/>
            </a:endParaRPr>
          </a:p>
          <a:p>
            <a:pPr fontAlgn="base">
              <a:spcBef>
                <a:spcPct val="0"/>
              </a:spcBef>
              <a:spcAft>
                <a:spcPct val="0"/>
              </a:spcAft>
              <a:defRPr/>
            </a:pPr>
            <a:r>
              <a:rPr lang="en-GB" sz="1600" b="1" dirty="0">
                <a:solidFill>
                  <a:prstClr val="black"/>
                </a:solidFill>
                <a:latin typeface="Arial" charset="0"/>
                <a:cs typeface="Arial" charset="0"/>
              </a:rPr>
              <a:t>Can they make sense of their ‘bit’? Can they talk about character, ideas, questions? </a:t>
            </a:r>
          </a:p>
          <a:p>
            <a:pPr fontAlgn="base">
              <a:spcBef>
                <a:spcPct val="0"/>
              </a:spcBef>
              <a:spcAft>
                <a:spcPct val="0"/>
              </a:spcAft>
              <a:defRPr/>
            </a:pPr>
            <a:r>
              <a:rPr lang="en-GB" sz="1600" b="1" dirty="0">
                <a:solidFill>
                  <a:prstClr val="black"/>
                </a:solidFill>
                <a:latin typeface="Arial" charset="0"/>
                <a:cs typeface="Arial" charset="0"/>
              </a:rPr>
              <a:t>(Adapt if you wish for even more simplicity)</a:t>
            </a:r>
          </a:p>
        </p:txBody>
      </p:sp>
      <p:pic>
        <p:nvPicPr>
          <p:cNvPr id="4" name="Picture 3">
            <a:extLst>
              <a:ext uri="{FF2B5EF4-FFF2-40B4-BE49-F238E27FC236}">
                <a16:creationId xmlns:a16="http://schemas.microsoft.com/office/drawing/2014/main" id="{62ED5589-1881-4340-9CF6-D6FCE50991C3}"/>
              </a:ext>
            </a:extLst>
          </p:cNvPr>
          <p:cNvPicPr>
            <a:picLocks noChangeAspect="1"/>
          </p:cNvPicPr>
          <p:nvPr/>
        </p:nvPicPr>
        <p:blipFill>
          <a:blip r:embed="rId2"/>
          <a:stretch>
            <a:fillRect/>
          </a:stretch>
        </p:blipFill>
        <p:spPr>
          <a:xfrm>
            <a:off x="2422972" y="131988"/>
            <a:ext cx="4507606" cy="664549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3ABBE1D-49F7-4D76-A3B8-928B15EC57E5}"/>
              </a:ext>
            </a:extLst>
          </p:cNvPr>
          <p:cNvPicPr>
            <a:picLocks noChangeAspect="1"/>
          </p:cNvPicPr>
          <p:nvPr/>
        </p:nvPicPr>
        <p:blipFill>
          <a:blip r:embed="rId3"/>
          <a:stretch>
            <a:fillRect/>
          </a:stretch>
        </p:blipFill>
        <p:spPr>
          <a:xfrm>
            <a:off x="7214047" y="106250"/>
            <a:ext cx="4507606" cy="5827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4598668"/>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2E7544E-70BA-40A1-B8AD-BEAA6DBD93A7}"/>
              </a:ext>
            </a:extLst>
          </p:cNvPr>
          <p:cNvGraphicFramePr>
            <a:graphicFrameLocks noGrp="1"/>
          </p:cNvGraphicFramePr>
          <p:nvPr>
            <p:ph idx="1"/>
            <p:extLst>
              <p:ext uri="{D42A27DB-BD31-4B8C-83A1-F6EECF244321}">
                <p14:modId xmlns:p14="http://schemas.microsoft.com/office/powerpoint/2010/main" val="526932157"/>
              </p:ext>
            </p:extLst>
          </p:nvPr>
        </p:nvGraphicFramePr>
        <p:xfrm>
          <a:off x="609600" y="108855"/>
          <a:ext cx="10972799" cy="6632769"/>
        </p:xfrm>
        <a:graphic>
          <a:graphicData uri="http://schemas.openxmlformats.org/drawingml/2006/table">
            <a:tbl>
              <a:tblPr firstRow="1" bandRow="1"/>
              <a:tblGrid>
                <a:gridCol w="4833257">
                  <a:extLst>
                    <a:ext uri="{9D8B030D-6E8A-4147-A177-3AD203B41FA5}">
                      <a16:colId xmlns:a16="http://schemas.microsoft.com/office/drawing/2014/main" val="2095173825"/>
                    </a:ext>
                  </a:extLst>
                </a:gridCol>
                <a:gridCol w="6139542">
                  <a:extLst>
                    <a:ext uri="{9D8B030D-6E8A-4147-A177-3AD203B41FA5}">
                      <a16:colId xmlns:a16="http://schemas.microsoft.com/office/drawing/2014/main" val="839919053"/>
                    </a:ext>
                  </a:extLst>
                </a:gridCol>
              </a:tblGrid>
              <a:tr h="1955005">
                <a:tc>
                  <a:txBody>
                    <a:bodyPr/>
                    <a:lstStyle/>
                    <a:p>
                      <a:pPr marL="0" lvl="0" indent="0">
                        <a:lnSpc>
                          <a:spcPct val="107000"/>
                        </a:lnSpc>
                        <a:buFont typeface="Symbol" panose="05050102010706020507" pitchFamily="18" charset="2"/>
                        <a:buNone/>
                      </a:pPr>
                      <a:r>
                        <a:rPr lang="en-GB" sz="1400" b="1">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Age related expectations</a:t>
                      </a:r>
                      <a:r>
                        <a:rPr lang="en-GB" sz="1400" b="1">
                          <a:effectLst/>
                          <a:latin typeface="Calibri" panose="020F050202020403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Recognise religious stories</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Retell, in any form, a narrative that corresponds to the scripture source used. (retell does not mean ‘learn by rote’ – pupils can tell the story in their own words) </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07000"/>
                        </a:lnSpc>
                        <a:buFont typeface="Symbol" panose="05050102010706020507" pitchFamily="18" charset="2"/>
                        <a:buNone/>
                      </a:pPr>
                      <a:r>
                        <a:rPr lang="en-GB" sz="1400" b="1">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Question stems to lead pupils towards the outcomes</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Can you use the…… to tell the story of……?   Could use pictures, role play to tell the story of….</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can you remember about what happens next in…… ? </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are the characters in the parable of……? What do they do….?  Are they important in the story and why?</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happens in the story?</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Can you tell me the story about?</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can remember what the character does now?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998354"/>
                  </a:ext>
                </a:extLst>
              </a:tr>
              <a:tr h="920551">
                <a:tc>
                  <a:txBody>
                    <a:bodyPr/>
                    <a:lstStyle/>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Recognise key people in the local, national and universal church.</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Describe different roles of some people in the local, national and universal church. </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does / says / teaches / follows / leads / is kind / is good / is bad  etc?</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does… do?</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do they do in church? </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Who’s job is it to….?</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else do (they) do in the Church?</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do ….. believe about…?</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73789"/>
                  </a:ext>
                </a:extLst>
              </a:tr>
              <a:tr h="778171">
                <a:tc>
                  <a:txBody>
                    <a:bodyPr/>
                    <a:lstStyle/>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Recognise that people act in a particular way because of their beliefs.</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Describe some of the actions and choices of believers that arise because of their belief. </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do… do at…..?</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Christians believe…, so how should they act?</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Which one of these objects…? What can you tell me about this object?</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85761"/>
                  </a:ext>
                </a:extLst>
              </a:tr>
              <a:tr h="920551">
                <a:tc>
                  <a:txBody>
                    <a:bodyPr/>
                    <a:lstStyle/>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Recognise key figures in the history of the People of God.</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Describe the life and work of some key figures in the history of the People of God.</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is this?</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Can you name any people who have (worked/ shared/ taught/ lived as..)?</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was…..?</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did…..do when they were (living in/ working as/ helping with)?</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106944"/>
                  </a:ext>
                </a:extLst>
              </a:tr>
              <a:tr h="1062930">
                <a:tc>
                  <a:txBody>
                    <a:bodyPr/>
                    <a:lstStyle/>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Recognise religious signs and symbols used in worship, including the celebration of the Sacraments.</a:t>
                      </a:r>
                    </a:p>
                    <a:p>
                      <a:pPr marL="342900" lvl="0" indent="-342900">
                        <a:lnSpc>
                          <a:spcPct val="107000"/>
                        </a:lnSpc>
                        <a:buFont typeface="Symbol" panose="05050102010706020507" pitchFamily="18" charset="2"/>
                        <a:buChar char=""/>
                      </a:pPr>
                      <a:r>
                        <a:rPr lang="en-GB" sz="1400" b="1">
                          <a:effectLst/>
                          <a:latin typeface="Calibri" panose="020F0502020204030204" pitchFamily="34" charset="0"/>
                          <a:ea typeface="Calibri" panose="020F0502020204030204" pitchFamily="34" charset="0"/>
                          <a:cs typeface="Arial" panose="020B0604020202020204" pitchFamily="34" charset="0"/>
                        </a:rPr>
                        <a:t>Describe some religious symbols and the steps involved in religious actions and worship, including the celebration of the Sacraments. </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Where we might we find….?</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Who could use these…..?</a:t>
                      </a:r>
                    </a:p>
                    <a:p>
                      <a:pPr marL="342900" lvl="0" indent="-342900">
                        <a:lnSpc>
                          <a:spcPct val="107000"/>
                        </a:lnSpc>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happens in the sacrament of baptism?</a:t>
                      </a:r>
                    </a:p>
                    <a:p>
                      <a:pPr marL="342900" lvl="0" indent="-342900">
                        <a:lnSpc>
                          <a:spcPct val="107000"/>
                        </a:lnSpc>
                        <a:spcAft>
                          <a:spcPts val="800"/>
                        </a:spcAft>
                        <a:buFont typeface="Symbol" panose="05050102010706020507" pitchFamily="18" charset="2"/>
                        <a:buChar char=""/>
                      </a:pPr>
                      <a:r>
                        <a:rPr lang="en-GB" sz="1400">
                          <a:effectLst/>
                          <a:latin typeface="Calibri" panose="020F0502020204030204" pitchFamily="34" charset="0"/>
                          <a:ea typeface="Calibri" panose="020F0502020204030204" pitchFamily="34" charset="0"/>
                          <a:cs typeface="Arial" panose="020B0604020202020204" pitchFamily="34" charset="0"/>
                        </a:rPr>
                        <a:t>What does………. Say / do?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58269" marR="58269" marT="29134" marB="291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067223"/>
                  </a:ext>
                </a:extLst>
              </a:tr>
            </a:tbl>
          </a:graphicData>
        </a:graphic>
      </p:graphicFrame>
    </p:spTree>
    <p:extLst>
      <p:ext uri="{BB962C8B-B14F-4D97-AF65-F5344CB8AC3E}">
        <p14:creationId xmlns:p14="http://schemas.microsoft.com/office/powerpoint/2010/main" val="230728362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800" b="1" dirty="0">
                <a:solidFill>
                  <a:schemeClr val="tx2"/>
                </a:solidFill>
              </a:rPr>
              <a:t>30 Bites: telling the story in class shared art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63552" y="1124745"/>
            <a:ext cx="7139136" cy="5354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95395"/>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75520" y="272908"/>
            <a:ext cx="8363272" cy="6272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939593"/>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a:extLst>
              <a:ext uri="{FF2B5EF4-FFF2-40B4-BE49-F238E27FC236}">
                <a16:creationId xmlns:a16="http://schemas.microsoft.com/office/drawing/2014/main" id="{24360F46-BD7E-4371-BB72-A882A74D403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B1677497-FEA8-4688-B8A9-DA492BBD9820}" type="slidenum">
              <a:rPr lang="en-US" altLang="en-US">
                <a:solidFill>
                  <a:srgbClr val="898989"/>
                </a:solidFill>
              </a:rPr>
              <a:pPr eaLnBrk="1" hangingPunct="1">
                <a:defRPr/>
              </a:pPr>
              <a:t>22</a:t>
            </a:fld>
            <a:endParaRPr lang="en-US" altLang="en-US">
              <a:solidFill>
                <a:srgbClr val="898989"/>
              </a:solidFill>
            </a:endParaRPr>
          </a:p>
        </p:txBody>
      </p:sp>
      <p:sp>
        <p:nvSpPr>
          <p:cNvPr id="35843" name="Rectangle 2">
            <a:extLst>
              <a:ext uri="{FF2B5EF4-FFF2-40B4-BE49-F238E27FC236}">
                <a16:creationId xmlns:a16="http://schemas.microsoft.com/office/drawing/2014/main" id="{1D22DAD1-3018-4113-9D51-DC9247EF6749}"/>
              </a:ext>
            </a:extLst>
          </p:cNvPr>
          <p:cNvSpPr>
            <a:spLocks noGrp="1" noChangeArrowheads="1"/>
          </p:cNvSpPr>
          <p:nvPr>
            <p:ph type="title"/>
          </p:nvPr>
        </p:nvSpPr>
        <p:spPr/>
        <p:txBody>
          <a:bodyPr/>
          <a:lstStyle/>
          <a:p>
            <a:pPr eaLnBrk="1" hangingPunct="1"/>
            <a:endParaRPr lang="en-US" altLang="en-US"/>
          </a:p>
        </p:txBody>
      </p:sp>
      <p:pic>
        <p:nvPicPr>
          <p:cNvPr id="35845" name="Picture 5" descr="Gabriel Morley 6">
            <a:extLst>
              <a:ext uri="{FF2B5EF4-FFF2-40B4-BE49-F238E27FC236}">
                <a16:creationId xmlns:a16="http://schemas.microsoft.com/office/drawing/2014/main" id="{1DBC9720-4AF7-4A7E-8E9C-E51F01350E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7569" y="274639"/>
            <a:ext cx="7637463" cy="5565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9FD3013-49C3-4539-919C-423A0BFDC125}"/>
              </a:ext>
            </a:extLst>
          </p:cNvPr>
          <p:cNvSpPr txBox="1"/>
          <p:nvPr/>
        </p:nvSpPr>
        <p:spPr>
          <a:xfrm>
            <a:off x="6384032" y="620688"/>
            <a:ext cx="2987432" cy="923330"/>
          </a:xfrm>
          <a:prstGeom prst="rect">
            <a:avLst/>
          </a:prstGeom>
          <a:noFill/>
        </p:spPr>
        <p:txBody>
          <a:bodyPr wrap="square" rtlCol="0">
            <a:spAutoFit/>
          </a:bodyPr>
          <a:lstStyle/>
          <a:p>
            <a:pPr fontAlgn="base">
              <a:spcBef>
                <a:spcPct val="0"/>
              </a:spcBef>
              <a:spcAft>
                <a:spcPct val="0"/>
              </a:spcAft>
              <a:defRPr/>
            </a:pPr>
            <a:r>
              <a:rPr lang="en-GB" b="1" dirty="0">
                <a:solidFill>
                  <a:srgbClr val="FFFF00"/>
                </a:solidFill>
                <a:latin typeface="Arial" charset="0"/>
                <a:cs typeface="Arial" charset="0"/>
              </a:rPr>
              <a:t>The baby is born. </a:t>
            </a:r>
          </a:p>
          <a:p>
            <a:pPr fontAlgn="base">
              <a:spcBef>
                <a:spcPct val="0"/>
              </a:spcBef>
              <a:spcAft>
                <a:spcPct val="0"/>
              </a:spcAft>
              <a:defRPr/>
            </a:pPr>
            <a:r>
              <a:rPr lang="en-GB" b="1" dirty="0">
                <a:solidFill>
                  <a:srgbClr val="FFFF00"/>
                </a:solidFill>
                <a:latin typeface="Arial" charset="0"/>
                <a:cs typeface="Arial" charset="0"/>
              </a:rPr>
              <a:t>Mary and Joseph lay him in a manger full of hay.</a:t>
            </a:r>
          </a:p>
        </p:txBody>
      </p:sp>
    </p:spTree>
    <p:extLst>
      <p:ext uri="{BB962C8B-B14F-4D97-AF65-F5344CB8AC3E}">
        <p14:creationId xmlns:p14="http://schemas.microsoft.com/office/powerpoint/2010/main" val="27472579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60B0-6E9E-43FF-AC3C-CA8BD3D9A817}"/>
              </a:ext>
            </a:extLst>
          </p:cNvPr>
          <p:cNvSpPr>
            <a:spLocks noGrp="1"/>
          </p:cNvSpPr>
          <p:nvPr>
            <p:ph type="title"/>
          </p:nvPr>
        </p:nvSpPr>
        <p:spPr>
          <a:xfrm>
            <a:off x="2004061" y="325370"/>
            <a:ext cx="3276451" cy="1956841"/>
          </a:xfrm>
        </p:spPr>
        <p:txBody>
          <a:bodyPr anchor="b">
            <a:normAutofit/>
          </a:bodyPr>
          <a:lstStyle/>
          <a:p>
            <a:r>
              <a:rPr lang="en-GB" sz="4700" dirty="0"/>
              <a:t>Christmas decorations</a:t>
            </a:r>
          </a:p>
        </p:txBody>
      </p:sp>
      <p:sp>
        <p:nvSpPr>
          <p:cNvPr id="9" name="Content Placeholder 8">
            <a:extLst>
              <a:ext uri="{FF2B5EF4-FFF2-40B4-BE49-F238E27FC236}">
                <a16:creationId xmlns:a16="http://schemas.microsoft.com/office/drawing/2014/main" id="{CC6C197D-7311-44E4-9722-9480899925C1}"/>
              </a:ext>
            </a:extLst>
          </p:cNvPr>
          <p:cNvSpPr>
            <a:spLocks noGrp="1"/>
          </p:cNvSpPr>
          <p:nvPr>
            <p:ph idx="1"/>
          </p:nvPr>
        </p:nvSpPr>
        <p:spPr>
          <a:xfrm>
            <a:off x="2004061" y="2872899"/>
            <a:ext cx="3182691" cy="3320668"/>
          </a:xfrm>
        </p:spPr>
        <p:txBody>
          <a:bodyPr>
            <a:normAutofit/>
          </a:bodyPr>
          <a:lstStyle/>
          <a:p>
            <a:pPr marL="0" indent="0">
              <a:buNone/>
            </a:pPr>
            <a:r>
              <a:rPr lang="en-US" sz="1900" b="1" dirty="0" err="1"/>
              <a:t>Favourites</a:t>
            </a:r>
            <a:r>
              <a:rPr lang="en-US" sz="1900" b="1" dirty="0"/>
              <a:t>, meanings, decorations</a:t>
            </a:r>
          </a:p>
          <a:p>
            <a:pPr marL="0" indent="0">
              <a:buNone/>
            </a:pPr>
            <a:r>
              <a:rPr lang="en-US" sz="1900" b="1" dirty="0"/>
              <a:t>And can you design one and make it yourself?</a:t>
            </a:r>
          </a:p>
        </p:txBody>
      </p:sp>
      <p:pic>
        <p:nvPicPr>
          <p:cNvPr id="5" name="Content Placeholder 4" descr="A group of figurines&#10;&#10;Description automatically generated with medium confidence">
            <a:extLst>
              <a:ext uri="{FF2B5EF4-FFF2-40B4-BE49-F238E27FC236}">
                <a16:creationId xmlns:a16="http://schemas.microsoft.com/office/drawing/2014/main" id="{CF6B3939-8401-4BB8-AD37-4F75253BB5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4" r="14229"/>
          <a:stretch/>
        </p:blipFill>
        <p:spPr>
          <a:xfrm>
            <a:off x="5507777"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5546943"/>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54AF-BC4C-4268-91B5-5860AB49C23D}"/>
              </a:ext>
            </a:extLst>
          </p:cNvPr>
          <p:cNvSpPr>
            <a:spLocks noGrp="1"/>
          </p:cNvSpPr>
          <p:nvPr>
            <p:ph type="title"/>
          </p:nvPr>
        </p:nvSpPr>
        <p:spPr>
          <a:xfrm>
            <a:off x="1933763" y="433546"/>
            <a:ext cx="8354890" cy="930447"/>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2800" dirty="0">
                <a:solidFill>
                  <a:schemeClr val="accent1"/>
                </a:solidFill>
              </a:rPr>
              <a:t>Joanna has 4 </a:t>
            </a:r>
            <a:r>
              <a:rPr lang="en-US" sz="2800" dirty="0" err="1">
                <a:solidFill>
                  <a:schemeClr val="accent1"/>
                </a:solidFill>
              </a:rPr>
              <a:t>favourite</a:t>
            </a:r>
            <a:r>
              <a:rPr lang="en-US" sz="2800" dirty="0">
                <a:solidFill>
                  <a:schemeClr val="accent1"/>
                </a:solidFill>
              </a:rPr>
              <a:t> Christmas </a:t>
            </a:r>
            <a:r>
              <a:rPr lang="en-US" sz="2800" dirty="0" err="1">
                <a:solidFill>
                  <a:schemeClr val="accent1"/>
                </a:solidFill>
              </a:rPr>
              <a:t>decoarations</a:t>
            </a:r>
            <a:endParaRPr lang="en-US" sz="2800" dirty="0">
              <a:solidFill>
                <a:schemeClr val="accent1"/>
              </a:solidFill>
            </a:endParaRPr>
          </a:p>
        </p:txBody>
      </p:sp>
      <p:pic>
        <p:nvPicPr>
          <p:cNvPr id="5" name="Content Placeholder 4" descr="A person wearing a garment&#10;&#10;Description automatically generated with low confidence">
            <a:extLst>
              <a:ext uri="{FF2B5EF4-FFF2-40B4-BE49-F238E27FC236}">
                <a16:creationId xmlns:a16="http://schemas.microsoft.com/office/drawing/2014/main" id="{9094687B-7E37-4FE9-BAD9-309D7AE03D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652" y="1502894"/>
            <a:ext cx="3818498" cy="5074416"/>
          </a:xfrm>
          <a:prstGeom prst="rect">
            <a:avLst/>
          </a:prstGeom>
          <a:ln>
            <a:noFill/>
          </a:ln>
          <a:effectLst>
            <a:outerShdw blurRad="292100" dist="139700" dir="2700000" algn="tl" rotWithShape="0">
              <a:srgbClr val="333333">
                <a:alpha val="65000"/>
              </a:srgbClr>
            </a:outerShdw>
          </a:effectLst>
        </p:spPr>
      </p:pic>
      <p:pic>
        <p:nvPicPr>
          <p:cNvPr id="7" name="Picture 6" descr="A group of figurines&#10;&#10;Description automatically generated with medium confidence">
            <a:extLst>
              <a:ext uri="{FF2B5EF4-FFF2-40B4-BE49-F238E27FC236}">
                <a16:creationId xmlns:a16="http://schemas.microsoft.com/office/drawing/2014/main" id="{EB12A604-858E-4716-8358-DF8DEF8FC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703" y="1512418"/>
            <a:ext cx="6281871" cy="5072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607688"/>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54AF-BC4C-4268-91B5-5860AB49C23D}"/>
              </a:ext>
            </a:extLst>
          </p:cNvPr>
          <p:cNvSpPr>
            <a:spLocks noGrp="1"/>
          </p:cNvSpPr>
          <p:nvPr>
            <p:ph type="title"/>
          </p:nvPr>
        </p:nvSpPr>
        <p:spPr>
          <a:xfrm>
            <a:off x="6705599" y="457200"/>
            <a:ext cx="5133975" cy="1368614"/>
          </a:xfrm>
        </p:spPr>
        <p:txBody>
          <a:bodyPr vert="horz" wrap="square" lIns="91440" tIns="45720" rIns="91440" bIns="45720" numCol="1" rtlCol="0" anchor="ctr" anchorCtr="0" compatLnSpc="1">
            <a:prstTxWarp prst="textNoShape">
              <a:avLst/>
            </a:prstTxWarp>
            <a:noAutofit/>
          </a:bodyPr>
          <a:lstStyle/>
          <a:p>
            <a:pPr algn="l" eaLnBrk="1" hangingPunct="1">
              <a:lnSpc>
                <a:spcPct val="90000"/>
              </a:lnSpc>
            </a:pPr>
            <a:r>
              <a:rPr lang="en-US" sz="2000" b="1" dirty="0">
                <a:solidFill>
                  <a:schemeClr val="accent1"/>
                </a:solidFill>
              </a:rPr>
              <a:t>Children choose their own </a:t>
            </a:r>
            <a:r>
              <a:rPr lang="en-US" sz="2000" b="1" dirty="0" err="1">
                <a:solidFill>
                  <a:schemeClr val="accent1"/>
                </a:solidFill>
              </a:rPr>
              <a:t>favourites</a:t>
            </a:r>
            <a:r>
              <a:rPr lang="en-US" sz="2000" b="1" dirty="0">
                <a:solidFill>
                  <a:schemeClr val="accent1"/>
                </a:solidFill>
              </a:rPr>
              <a:t> and select one that is most about peace / Jesus / gifts / light / God / awe / Mary’s faith / the real meaning of Christmas</a:t>
            </a:r>
          </a:p>
        </p:txBody>
      </p:sp>
      <p:pic>
        <p:nvPicPr>
          <p:cNvPr id="5" name="Content Placeholder 4" descr="A person wearing a garment&#10;&#10;Description automatically generated with low confidence">
            <a:extLst>
              <a:ext uri="{FF2B5EF4-FFF2-40B4-BE49-F238E27FC236}">
                <a16:creationId xmlns:a16="http://schemas.microsoft.com/office/drawing/2014/main" id="{9094687B-7E37-4FE9-BAD9-309D7AE03D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750" y="3558071"/>
            <a:ext cx="4636381" cy="6161305"/>
          </a:xfrm>
          <a:prstGeom prst="rect">
            <a:avLst/>
          </a:prstGeom>
        </p:spPr>
      </p:pic>
      <p:pic>
        <p:nvPicPr>
          <p:cNvPr id="7" name="Picture 6" descr="A group of figurines&#10;&#10;Description automatically generated with medium confidence">
            <a:extLst>
              <a:ext uri="{FF2B5EF4-FFF2-40B4-BE49-F238E27FC236}">
                <a16:creationId xmlns:a16="http://schemas.microsoft.com/office/drawing/2014/main" id="{EB12A604-858E-4716-8358-DF8DEF8FC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7086"/>
            <a:ext cx="4636381" cy="3743877"/>
          </a:xfrm>
          <a:prstGeom prst="rect">
            <a:avLst/>
          </a:prstGeom>
        </p:spPr>
      </p:pic>
      <p:sp>
        <p:nvSpPr>
          <p:cNvPr id="9" name="Speech Bubble: Oval 8">
            <a:extLst>
              <a:ext uri="{FF2B5EF4-FFF2-40B4-BE49-F238E27FC236}">
                <a16:creationId xmlns:a16="http://schemas.microsoft.com/office/drawing/2014/main" id="{2122E1FB-2984-4BF4-A19F-C07FE92B2099}"/>
              </a:ext>
            </a:extLst>
          </p:cNvPr>
          <p:cNvSpPr/>
          <p:nvPr/>
        </p:nvSpPr>
        <p:spPr>
          <a:xfrm>
            <a:off x="6572422" y="5347770"/>
            <a:ext cx="3941073" cy="1313750"/>
          </a:xfrm>
          <a:prstGeom prst="wedgeEllipseCallout">
            <a:avLst>
              <a:gd name="adj1" fmla="val -101269"/>
              <a:gd name="adj2" fmla="val -842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means ‘Peace on Earth, goodwill to all people’</a:t>
            </a:r>
          </a:p>
        </p:txBody>
      </p:sp>
      <p:sp>
        <p:nvSpPr>
          <p:cNvPr id="18" name="Speech Bubble: Oval 17">
            <a:extLst>
              <a:ext uri="{FF2B5EF4-FFF2-40B4-BE49-F238E27FC236}">
                <a16:creationId xmlns:a16="http://schemas.microsoft.com/office/drawing/2014/main" id="{E3E244B2-6319-40FC-A99F-0D3030F411C9}"/>
              </a:ext>
            </a:extLst>
          </p:cNvPr>
          <p:cNvSpPr/>
          <p:nvPr/>
        </p:nvSpPr>
        <p:spPr>
          <a:xfrm>
            <a:off x="6420203" y="4264999"/>
            <a:ext cx="3941073" cy="1313750"/>
          </a:xfrm>
          <a:prstGeom prst="wedgeEllipseCallout">
            <a:avLst>
              <a:gd name="adj1" fmla="val -95625"/>
              <a:gd name="adj2" fmla="val -25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is made from the wood of a tree from Bethlehem</a:t>
            </a:r>
          </a:p>
        </p:txBody>
      </p:sp>
      <p:sp>
        <p:nvSpPr>
          <p:cNvPr id="19" name="Speech Bubble: Oval 18">
            <a:extLst>
              <a:ext uri="{FF2B5EF4-FFF2-40B4-BE49-F238E27FC236}">
                <a16:creationId xmlns:a16="http://schemas.microsoft.com/office/drawing/2014/main" id="{9CBCFC33-9EE3-426E-9A63-622D13483005}"/>
              </a:ext>
            </a:extLst>
          </p:cNvPr>
          <p:cNvSpPr/>
          <p:nvPr/>
        </p:nvSpPr>
        <p:spPr>
          <a:xfrm>
            <a:off x="6408406" y="3161933"/>
            <a:ext cx="3941073" cy="1313750"/>
          </a:xfrm>
          <a:prstGeom prst="wedgeEllipseCallout">
            <a:avLst>
              <a:gd name="adj1" fmla="val -96252"/>
              <a:gd name="adj2" fmla="val 430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has gold in it, but you can’t see it.</a:t>
            </a:r>
          </a:p>
        </p:txBody>
      </p:sp>
      <p:sp>
        <p:nvSpPr>
          <p:cNvPr id="20" name="Speech Bubble: Oval 19">
            <a:extLst>
              <a:ext uri="{FF2B5EF4-FFF2-40B4-BE49-F238E27FC236}">
                <a16:creationId xmlns:a16="http://schemas.microsoft.com/office/drawing/2014/main" id="{60366432-B83D-4ACE-8F29-DB0E5D619386}"/>
              </a:ext>
            </a:extLst>
          </p:cNvPr>
          <p:cNvSpPr/>
          <p:nvPr/>
        </p:nvSpPr>
        <p:spPr>
          <a:xfrm>
            <a:off x="6396609" y="2021371"/>
            <a:ext cx="3941073" cy="1313750"/>
          </a:xfrm>
          <a:prstGeom prst="wedgeEllipseCallout">
            <a:avLst>
              <a:gd name="adj1" fmla="val -97924"/>
              <a:gd name="adj2" fmla="val 1176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is cute because it would fit in a matchbox</a:t>
            </a:r>
          </a:p>
        </p:txBody>
      </p:sp>
    </p:spTree>
    <p:extLst>
      <p:ext uri="{BB962C8B-B14F-4D97-AF65-F5344CB8AC3E}">
        <p14:creationId xmlns:p14="http://schemas.microsoft.com/office/powerpoint/2010/main" val="31604617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0267" y="535022"/>
            <a:ext cx="5655732" cy="793716"/>
          </a:xfrm>
          <a:prstGeom prst="rect">
            <a:avLst/>
          </a:prstGeom>
        </p:spPr>
        <p:txBody>
          <a:bodyPr>
            <a:normAutofit/>
          </a:bodyPr>
          <a:lstStyle/>
          <a:p>
            <a:r>
              <a:rPr lang="en-GB" sz="2000" b="1" dirty="0">
                <a:solidFill>
                  <a:srgbClr val="EC672E"/>
                </a:solidFill>
              </a:rPr>
              <a:t>Isaac, age 5</a:t>
            </a:r>
            <a:br>
              <a:rPr lang="en-GB" sz="2000" b="1" dirty="0">
                <a:solidFill>
                  <a:srgbClr val="EC672E"/>
                </a:solidFill>
              </a:rPr>
            </a:br>
            <a:r>
              <a:rPr lang="en-GB" sz="2000" b="1" dirty="0">
                <a:solidFill>
                  <a:srgbClr val="EC672E"/>
                </a:solidFill>
              </a:rPr>
              <a:t>A church visit: three questions for God</a:t>
            </a:r>
          </a:p>
        </p:txBody>
      </p:sp>
      <p:sp>
        <p:nvSpPr>
          <p:cNvPr id="4" name="Text Placeholder 3"/>
          <p:cNvSpPr>
            <a:spLocks noGrp="1"/>
          </p:cNvSpPr>
          <p:nvPr>
            <p:ph type="body" sz="half" idx="4294967295"/>
          </p:nvPr>
        </p:nvSpPr>
        <p:spPr>
          <a:xfrm>
            <a:off x="440266" y="1444865"/>
            <a:ext cx="5655733" cy="3042193"/>
          </a:xfrm>
          <a:prstGeom prst="rect">
            <a:avLst/>
          </a:prstGeom>
        </p:spPr>
        <p:txBody>
          <a:bodyPr>
            <a:normAutofit/>
          </a:bodyPr>
          <a:lstStyle/>
          <a:p>
            <a:pPr>
              <a:lnSpc>
                <a:spcPct val="97000"/>
              </a:lnSpc>
            </a:pPr>
            <a:r>
              <a:rPr lang="en-GB" sz="1400" dirty="0">
                <a:latin typeface="Calibri" panose="020F0502020204030204" pitchFamily="34" charset="0"/>
                <a:ea typeface="Calibri" panose="020F0502020204030204" pitchFamily="34" charset="0"/>
                <a:cs typeface="Calibri" panose="020F0502020204030204" pitchFamily="34" charset="0"/>
              </a:rPr>
              <a:t>This example shows the value of the teacher setting a simple task that is not about recall or remembering a word, but about the pupils’ deeper thinking. </a:t>
            </a:r>
          </a:p>
          <a:p>
            <a:pPr>
              <a:lnSpc>
                <a:spcPct val="97000"/>
              </a:lnSpc>
            </a:pPr>
            <a:r>
              <a:rPr lang="en-GB" sz="1400" dirty="0">
                <a:latin typeface="Calibri" panose="020F0502020204030204" pitchFamily="34" charset="0"/>
                <a:ea typeface="Calibri" panose="020F0502020204030204" pitchFamily="34" charset="0"/>
                <a:cs typeface="Calibri" panose="020F0502020204030204" pitchFamily="34" charset="0"/>
              </a:rPr>
              <a:t>The simple use of an enquiry word – ‘WHAT’ – to make an acrostic enables Isaac to ask God ‘what was it like’. This might be a question about the story of creation the children heard. The next two questions ask ‘Have you seen me?’ and ‘Are you real?’ The pupils shows his deeper thinking by the questions he asks.</a:t>
            </a:r>
          </a:p>
          <a:p>
            <a:pPr>
              <a:lnSpc>
                <a:spcPct val="97000"/>
              </a:lnSpc>
            </a:pPr>
            <a:r>
              <a:rPr lang="en-GB" sz="1400" dirty="0">
                <a:latin typeface="Calibri" panose="020F0502020204030204" pitchFamily="34" charset="0"/>
                <a:ea typeface="Calibri" panose="020F0502020204030204" pitchFamily="34" charset="0"/>
                <a:cs typeface="Calibri" panose="020F0502020204030204" pitchFamily="34" charset="0"/>
              </a:rPr>
              <a:t>The work was part of a planned RE unit about sacred places, which included the church visit. It shows that Isaac is working beyond the expectations of his age because he can ask a variety of questions about religion for himself.</a:t>
            </a:r>
            <a:endParaRPr lang="en-GB" sz="1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F5593D9-0B5D-FB4A-B2A1-FF19E2CCFDFD}"/>
              </a:ext>
            </a:extLst>
          </p:cNvPr>
          <p:cNvSpPr txBox="1"/>
          <p:nvPr/>
        </p:nvSpPr>
        <p:spPr>
          <a:xfrm>
            <a:off x="635003" y="4787851"/>
            <a:ext cx="5134080" cy="1169551"/>
          </a:xfrm>
          <a:prstGeom prst="rect">
            <a:avLst/>
          </a:prstGeom>
          <a:solidFill>
            <a:srgbClr val="F7E2D7"/>
          </a:solidFill>
        </p:spPr>
        <p:txBody>
          <a:bodyPr wrap="square" rtlCol="0">
            <a:spAutoFit/>
          </a:bodyPr>
          <a:lstStyle/>
          <a:p>
            <a:br>
              <a:rPr lang="en-GB" sz="1400" dirty="0"/>
            </a:br>
            <a:r>
              <a:rPr lang="en-GB" sz="1400" dirty="0"/>
              <a:t>How could your school use a task like this to show progress in RE?</a:t>
            </a:r>
          </a:p>
          <a:p>
            <a:r>
              <a:rPr lang="en-GB" sz="1400" dirty="0"/>
              <a:t>Do you give pupils enough opportunities to raise their own questions in RE?</a:t>
            </a:r>
          </a:p>
          <a:p>
            <a:r>
              <a:rPr lang="en-GB" sz="1400" dirty="0"/>
              <a:t>In what ways does this work show good RE in action?</a:t>
            </a:r>
          </a:p>
        </p:txBody>
      </p:sp>
      <p:sp>
        <p:nvSpPr>
          <p:cNvPr id="7" name="TextBox 6">
            <a:extLst>
              <a:ext uri="{FF2B5EF4-FFF2-40B4-BE49-F238E27FC236}">
                <a16:creationId xmlns:a16="http://schemas.microsoft.com/office/drawing/2014/main" id="{C91E2AA6-97C1-8140-87AA-401A16D7C081}"/>
              </a:ext>
            </a:extLst>
          </p:cNvPr>
          <p:cNvSpPr txBox="1"/>
          <p:nvPr/>
        </p:nvSpPr>
        <p:spPr>
          <a:xfrm>
            <a:off x="835028" y="4603185"/>
            <a:ext cx="1185334" cy="369332"/>
          </a:xfrm>
          <a:prstGeom prst="rect">
            <a:avLst/>
          </a:prstGeom>
          <a:solidFill>
            <a:schemeClr val="accent2"/>
          </a:solidFill>
        </p:spPr>
        <p:txBody>
          <a:bodyPr wrap="square" rtlCol="0">
            <a:spAutoFit/>
          </a:bodyPr>
          <a:lstStyle/>
          <a:p>
            <a:r>
              <a:rPr lang="en-GB" dirty="0">
                <a:solidFill>
                  <a:schemeClr val="bg1"/>
                </a:solidFill>
              </a:rPr>
              <a:t>Questions:</a:t>
            </a:r>
          </a:p>
        </p:txBody>
      </p:sp>
      <p:pic>
        <p:nvPicPr>
          <p:cNvPr id="6" name="Picture 5">
            <a:extLst>
              <a:ext uri="{FF2B5EF4-FFF2-40B4-BE49-F238E27FC236}">
                <a16:creationId xmlns:a16="http://schemas.microsoft.com/office/drawing/2014/main" id="{0439E48D-2020-4CAE-9110-D6A92590506F}"/>
              </a:ext>
            </a:extLst>
          </p:cNvPr>
          <p:cNvPicPr>
            <a:picLocks noChangeAspect="1"/>
          </p:cNvPicPr>
          <p:nvPr/>
        </p:nvPicPr>
        <p:blipFill>
          <a:blip r:embed="rId3"/>
          <a:stretch>
            <a:fillRect/>
          </a:stretch>
        </p:blipFill>
        <p:spPr>
          <a:xfrm>
            <a:off x="6422918" y="435604"/>
            <a:ext cx="5883150" cy="5986791"/>
          </a:xfrm>
          <a:prstGeom prst="rect">
            <a:avLst/>
          </a:prstGeom>
        </p:spPr>
      </p:pic>
    </p:spTree>
    <p:extLst>
      <p:ext uri="{BB962C8B-B14F-4D97-AF65-F5344CB8AC3E}">
        <p14:creationId xmlns:p14="http://schemas.microsoft.com/office/powerpoint/2010/main" val="3349038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0267" y="535022"/>
            <a:ext cx="6230330" cy="916346"/>
          </a:xfrm>
          <a:prstGeom prst="rect">
            <a:avLst/>
          </a:prstGeom>
        </p:spPr>
        <p:txBody>
          <a:bodyPr>
            <a:normAutofit/>
          </a:bodyPr>
          <a:lstStyle/>
          <a:p>
            <a:r>
              <a:rPr lang="en-GB" sz="2000" b="1" dirty="0">
                <a:solidFill>
                  <a:srgbClr val="EC672E"/>
                </a:solidFill>
              </a:rPr>
              <a:t>Joshua, age 5</a:t>
            </a:r>
            <a:br>
              <a:rPr lang="en-GB" sz="2000" b="1" dirty="0">
                <a:solidFill>
                  <a:srgbClr val="EC672E"/>
                </a:solidFill>
              </a:rPr>
            </a:br>
            <a:r>
              <a:rPr lang="en-GB" sz="2000" b="1" dirty="0">
                <a:solidFill>
                  <a:srgbClr val="EC672E"/>
                </a:solidFill>
              </a:rPr>
              <a:t>Reflecting on a visit to a church</a:t>
            </a:r>
          </a:p>
        </p:txBody>
      </p:sp>
      <p:sp>
        <p:nvSpPr>
          <p:cNvPr id="4" name="Text Placeholder 3"/>
          <p:cNvSpPr>
            <a:spLocks noGrp="1"/>
          </p:cNvSpPr>
          <p:nvPr>
            <p:ph type="body" sz="half" idx="4294967295"/>
          </p:nvPr>
        </p:nvSpPr>
        <p:spPr>
          <a:xfrm>
            <a:off x="440267" y="1451368"/>
            <a:ext cx="6117696" cy="3420670"/>
          </a:xfrm>
          <a:prstGeom prst="rect">
            <a:avLst/>
          </a:prstGeom>
        </p:spPr>
        <p:txBody>
          <a:bodyPr>
            <a:normAutofit lnSpcReduction="10000"/>
          </a:bodyPr>
          <a:lstStyle/>
          <a:p>
            <a:pPr>
              <a:lnSpc>
                <a:spcPct val="97000"/>
              </a:lnSpc>
            </a:pPr>
            <a:r>
              <a:rPr lang="en-GB" sz="1400" dirty="0">
                <a:latin typeface="Calibri" panose="020F0502020204030204" pitchFamily="34" charset="0"/>
                <a:cs typeface="Calibri" panose="020F0502020204030204" pitchFamily="34" charset="0"/>
              </a:rPr>
              <a:t>Children were given time to make a drawing that showed everything they saw and learned </a:t>
            </a:r>
            <a:r>
              <a:rPr lang="en-GB" sz="1400" dirty="0">
                <a:cs typeface="Times New Roman" panose="02020603050405020304" pitchFamily="18" charset="0"/>
              </a:rPr>
              <a:t>from</a:t>
            </a:r>
            <a:r>
              <a:rPr lang="en-GB" sz="1400" dirty="0">
                <a:latin typeface="Calibri" panose="020F0502020204030204" pitchFamily="34" charset="0"/>
                <a:cs typeface="Calibri" panose="020F0502020204030204" pitchFamily="34" charset="0"/>
              </a:rPr>
              <a:t> the visit.</a:t>
            </a:r>
          </a:p>
          <a:p>
            <a:pPr>
              <a:lnSpc>
                <a:spcPct val="97000"/>
              </a:lnSpc>
            </a:pPr>
            <a:r>
              <a:rPr lang="en-GB" sz="1400" dirty="0">
                <a:latin typeface="Calibri" panose="020F0502020204030204" pitchFamily="34" charset="0"/>
                <a:cs typeface="Calibri" panose="020F0502020204030204" pitchFamily="34" charset="0"/>
              </a:rPr>
              <a:t>Joshua says: “We went to look at the church. In my picture you can see bread and wine on the </a:t>
            </a:r>
            <a:r>
              <a:rPr lang="en-GB" sz="1400" dirty="0">
                <a:cs typeface="Times New Roman" panose="02020603050405020304" pitchFamily="18" charset="0"/>
              </a:rPr>
              <a:t>table</a:t>
            </a:r>
            <a:r>
              <a:rPr lang="en-GB" sz="1400" dirty="0">
                <a:latin typeface="Calibri" panose="020F0502020204030204" pitchFamily="34" charset="0"/>
                <a:cs typeface="Calibri" panose="020F0502020204030204" pitchFamily="34" charset="0"/>
              </a:rPr>
              <a:t>, and the holy cross. The chairs were all red. All the people are coming to church to see Jesus. We saw the vicar.”</a:t>
            </a:r>
          </a:p>
          <a:p>
            <a:pPr>
              <a:lnSpc>
                <a:spcPct val="97000"/>
              </a:lnSpc>
            </a:pPr>
            <a:r>
              <a:rPr lang="en-GB" sz="1400" dirty="0">
                <a:latin typeface="Calibri" panose="020F0502020204030204" pitchFamily="34" charset="0"/>
                <a:cs typeface="Calibri" panose="020F0502020204030204" pitchFamily="34" charset="0"/>
              </a:rPr>
              <a:t>This example shows that the learner can recall and express his own learning from a visit to a place of worship. His comment on his picture lists some details, and his work shows he has begun to understand what the Church is a sacred place for Christians. </a:t>
            </a:r>
          </a:p>
          <a:p>
            <a:pPr>
              <a:lnSpc>
                <a:spcPct val="97000"/>
              </a:lnSpc>
            </a:pPr>
            <a:r>
              <a:rPr lang="en-GB" sz="1400" dirty="0">
                <a:latin typeface="Calibri" panose="020F0502020204030204" pitchFamily="34" charset="0"/>
                <a:cs typeface="Calibri" panose="020F0502020204030204" pitchFamily="34" charset="0"/>
              </a:rPr>
              <a:t>This piece of work came from a classroom where pupils’ RE included walking to church to hear a story, sing a song and meet the Vicar. Back in school, they were asked to make a picture of all they had found out. They had some photos to remind them of the visit. This was the first RE lesson in the Year 1 class.</a:t>
            </a:r>
          </a:p>
          <a:p>
            <a:pPr>
              <a:lnSpc>
                <a:spcPct val="97000"/>
              </a:lnSpc>
            </a:pPr>
            <a:r>
              <a:rPr lang="en-GB" sz="1400" dirty="0">
                <a:latin typeface="Calibri" panose="020F0502020204030204" pitchFamily="34" charset="0"/>
                <a:cs typeface="Calibri" panose="020F0502020204030204" pitchFamily="34" charset="0"/>
              </a:rPr>
              <a:t>The planned unit of work around this gave children lots of opportunities to play, integrated with their learning about a church building. The unit was called ‘What makes some places sacred to believers.</a:t>
            </a:r>
          </a:p>
        </p:txBody>
      </p:sp>
      <p:sp>
        <p:nvSpPr>
          <p:cNvPr id="8" name="TextBox 7">
            <a:extLst>
              <a:ext uri="{FF2B5EF4-FFF2-40B4-BE49-F238E27FC236}">
                <a16:creationId xmlns:a16="http://schemas.microsoft.com/office/drawing/2014/main" id="{3F5593D9-0B5D-FB4A-B2A1-FF19E2CCFDFD}"/>
              </a:ext>
            </a:extLst>
          </p:cNvPr>
          <p:cNvSpPr txBox="1"/>
          <p:nvPr/>
        </p:nvSpPr>
        <p:spPr>
          <a:xfrm>
            <a:off x="588275" y="5153427"/>
            <a:ext cx="5821679" cy="1169551"/>
          </a:xfrm>
          <a:prstGeom prst="rect">
            <a:avLst/>
          </a:prstGeom>
          <a:solidFill>
            <a:srgbClr val="F7E2D7"/>
          </a:solidFill>
        </p:spPr>
        <p:txBody>
          <a:bodyPr wrap="square" rtlCol="0">
            <a:spAutoFit/>
          </a:bodyPr>
          <a:lstStyle/>
          <a:p>
            <a:br>
              <a:rPr lang="en-GB" sz="1400" dirty="0"/>
            </a:br>
            <a:r>
              <a:rPr lang="en-GB" sz="1400" dirty="0"/>
              <a:t>How could your school use a task like this to show progress in RE?</a:t>
            </a:r>
          </a:p>
          <a:p>
            <a:r>
              <a:rPr lang="en-GB" sz="1400" dirty="0"/>
              <a:t>Does Joshua’s work show achievement in language and communication as well as in RE?</a:t>
            </a:r>
          </a:p>
          <a:p>
            <a:r>
              <a:rPr lang="en-GB" sz="1400" dirty="0"/>
              <a:t>In what ways does this work show good RE in action?</a:t>
            </a:r>
          </a:p>
        </p:txBody>
      </p:sp>
      <p:sp>
        <p:nvSpPr>
          <p:cNvPr id="7" name="TextBox 6">
            <a:extLst>
              <a:ext uri="{FF2B5EF4-FFF2-40B4-BE49-F238E27FC236}">
                <a16:creationId xmlns:a16="http://schemas.microsoft.com/office/drawing/2014/main" id="{C91E2AA6-97C1-8140-87AA-401A16D7C081}"/>
              </a:ext>
            </a:extLst>
          </p:cNvPr>
          <p:cNvSpPr txBox="1"/>
          <p:nvPr/>
        </p:nvSpPr>
        <p:spPr>
          <a:xfrm>
            <a:off x="694603" y="5037300"/>
            <a:ext cx="1185334" cy="369332"/>
          </a:xfrm>
          <a:prstGeom prst="rect">
            <a:avLst/>
          </a:prstGeom>
          <a:solidFill>
            <a:schemeClr val="accent2"/>
          </a:solidFill>
        </p:spPr>
        <p:txBody>
          <a:bodyPr wrap="square" rtlCol="0">
            <a:spAutoFit/>
          </a:bodyPr>
          <a:lstStyle/>
          <a:p>
            <a:r>
              <a:rPr lang="en-GB" dirty="0">
                <a:solidFill>
                  <a:schemeClr val="bg1"/>
                </a:solidFill>
              </a:rPr>
              <a:t>Questions:</a:t>
            </a:r>
          </a:p>
        </p:txBody>
      </p:sp>
      <p:pic>
        <p:nvPicPr>
          <p:cNvPr id="3" name="Picture 2">
            <a:extLst>
              <a:ext uri="{FF2B5EF4-FFF2-40B4-BE49-F238E27FC236}">
                <a16:creationId xmlns:a16="http://schemas.microsoft.com/office/drawing/2014/main" id="{435BA2A9-5FE0-4E9B-8D61-011355B248AA}"/>
              </a:ext>
            </a:extLst>
          </p:cNvPr>
          <p:cNvPicPr>
            <a:picLocks noChangeAspect="1"/>
          </p:cNvPicPr>
          <p:nvPr/>
        </p:nvPicPr>
        <p:blipFill>
          <a:blip r:embed="rId3"/>
          <a:stretch>
            <a:fillRect/>
          </a:stretch>
        </p:blipFill>
        <p:spPr>
          <a:xfrm>
            <a:off x="6920891" y="816404"/>
            <a:ext cx="4636106" cy="4449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572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8913"/>
            <a:ext cx="8229600" cy="5937250"/>
          </a:xfrm>
        </p:spPr>
        <p:txBody>
          <a:bodyPr/>
          <a:lstStyle/>
          <a:p>
            <a:pPr marL="0" indent="0">
              <a:buNone/>
              <a:defRPr/>
            </a:pPr>
            <a:r>
              <a:rPr lang="en-GB" sz="2000" b="1" dirty="0">
                <a:solidFill>
                  <a:schemeClr val="accent1">
                    <a:lumMod val="75000"/>
                  </a:schemeClr>
                </a:solidFill>
              </a:rPr>
              <a:t>Saint Paul wrote, in the Bible:</a:t>
            </a:r>
          </a:p>
          <a:p>
            <a:pPr marL="0" indent="0">
              <a:buNone/>
              <a:defRPr/>
            </a:pPr>
            <a:r>
              <a:rPr lang="en-GB" sz="2000" b="1" dirty="0">
                <a:solidFill>
                  <a:schemeClr val="accent1">
                    <a:lumMod val="75000"/>
                  </a:schemeClr>
                </a:solidFill>
              </a:rPr>
              <a:t>“A person’s body has more than one part. It has many parts. </a:t>
            </a:r>
            <a:r>
              <a:rPr lang="en-GB" sz="2000" b="1" baseline="30000" dirty="0">
                <a:solidFill>
                  <a:schemeClr val="accent1">
                    <a:lumMod val="75000"/>
                  </a:schemeClr>
                </a:solidFill>
              </a:rPr>
              <a:t>15 </a:t>
            </a:r>
            <a:r>
              <a:rPr lang="en-GB" sz="2000" b="1" dirty="0">
                <a:solidFill>
                  <a:schemeClr val="accent1">
                    <a:lumMod val="75000"/>
                  </a:schemeClr>
                </a:solidFill>
              </a:rPr>
              <a:t>The foot might say, “I am not a hand. So I am not part of the body.” But saying this would not stop the foot from being a part of the body. </a:t>
            </a:r>
            <a:r>
              <a:rPr lang="en-GB" sz="2000" b="1" baseline="30000" dirty="0">
                <a:solidFill>
                  <a:schemeClr val="accent1">
                    <a:lumMod val="75000"/>
                  </a:schemeClr>
                </a:solidFill>
              </a:rPr>
              <a:t>16 </a:t>
            </a:r>
            <a:r>
              <a:rPr lang="en-GB" sz="2000" b="1" dirty="0">
                <a:solidFill>
                  <a:schemeClr val="accent1">
                    <a:lumMod val="75000"/>
                  </a:schemeClr>
                </a:solidFill>
              </a:rPr>
              <a:t>The ear might say, “I am not an eye. So I am not part of the body.” But saying this would not make the ear stop being a part of the body. </a:t>
            </a:r>
            <a:r>
              <a:rPr lang="en-GB" sz="2000" b="1" baseline="30000" dirty="0">
                <a:solidFill>
                  <a:schemeClr val="accent1">
                    <a:lumMod val="75000"/>
                  </a:schemeClr>
                </a:solidFill>
              </a:rPr>
              <a:t>17 </a:t>
            </a:r>
            <a:r>
              <a:rPr lang="en-GB" sz="2000" b="1" dirty="0">
                <a:solidFill>
                  <a:schemeClr val="accent1">
                    <a:lumMod val="75000"/>
                  </a:schemeClr>
                </a:solidFill>
              </a:rPr>
              <a:t>If the whole body were an eye, the body would not be able to hear. If the whole body were an ear, the body would not be able to smell anything… </a:t>
            </a:r>
          </a:p>
          <a:p>
            <a:pPr marL="0" indent="0">
              <a:buNone/>
              <a:defRPr/>
            </a:pPr>
            <a:r>
              <a:rPr lang="en-GB" sz="2000" b="1" dirty="0">
                <a:solidFill>
                  <a:schemeClr val="accent1">
                    <a:lumMod val="75000"/>
                  </a:schemeClr>
                </a:solidFill>
              </a:rPr>
              <a:t>Truly God put the parts in the body as he wanted them. He made a place for each one of them. </a:t>
            </a:r>
            <a:r>
              <a:rPr lang="en-GB" sz="2000" b="1" baseline="30000" dirty="0">
                <a:solidFill>
                  <a:schemeClr val="accent1">
                    <a:lumMod val="75000"/>
                  </a:schemeClr>
                </a:solidFill>
              </a:rPr>
              <a:t>20 </a:t>
            </a:r>
            <a:r>
              <a:rPr lang="en-GB" sz="2000" b="1" dirty="0">
                <a:solidFill>
                  <a:schemeClr val="accent1">
                    <a:lumMod val="75000"/>
                  </a:schemeClr>
                </a:solidFill>
              </a:rPr>
              <a:t>And so there are many parts, but only one body.</a:t>
            </a:r>
          </a:p>
          <a:p>
            <a:pPr marL="0" indent="0">
              <a:buNone/>
              <a:defRPr/>
            </a:pPr>
            <a:r>
              <a:rPr lang="en-GB" sz="2000" b="1" dirty="0">
                <a:solidFill>
                  <a:schemeClr val="accent1">
                    <a:lumMod val="75000"/>
                  </a:schemeClr>
                </a:solidFill>
              </a:rPr>
              <a:t>The eye cannot say to the hand, “I don’t need you!” And the head cannot say to the foot, “I don’t need you!” </a:t>
            </a:r>
            <a:r>
              <a:rPr lang="en-GB" sz="2000" b="1" baseline="30000" dirty="0">
                <a:solidFill>
                  <a:schemeClr val="accent1">
                    <a:lumMod val="75000"/>
                  </a:schemeClr>
                </a:solidFill>
              </a:rPr>
              <a:t>22 </a:t>
            </a:r>
            <a:r>
              <a:rPr lang="en-GB" sz="2000" b="1" dirty="0">
                <a:solidFill>
                  <a:schemeClr val="accent1">
                    <a:lumMod val="75000"/>
                  </a:schemeClr>
                </a:solidFill>
              </a:rPr>
              <a:t>No! Those parts of the body that seem to be weaker are really very important… God wanted the different parts to care the same for each other. </a:t>
            </a:r>
            <a:r>
              <a:rPr lang="en-GB" sz="2000" b="1" baseline="30000" dirty="0">
                <a:solidFill>
                  <a:schemeClr val="accent1">
                    <a:lumMod val="75000"/>
                  </a:schemeClr>
                </a:solidFill>
              </a:rPr>
              <a:t>26 </a:t>
            </a:r>
            <a:r>
              <a:rPr lang="en-GB" sz="2000" b="1" dirty="0">
                <a:solidFill>
                  <a:schemeClr val="accent1">
                    <a:lumMod val="75000"/>
                  </a:schemeClr>
                </a:solidFill>
              </a:rPr>
              <a:t>If one part of the body suffers, then all the other parts suffer with it. </a:t>
            </a:r>
          </a:p>
          <a:p>
            <a:pPr marL="0" indent="0">
              <a:buNone/>
              <a:defRPr/>
            </a:pPr>
            <a:r>
              <a:rPr lang="en-GB" sz="2000" b="1" baseline="30000" dirty="0">
                <a:solidFill>
                  <a:schemeClr val="accent1">
                    <a:lumMod val="75000"/>
                  </a:schemeClr>
                </a:solidFill>
              </a:rPr>
              <a:t>27 </a:t>
            </a:r>
            <a:r>
              <a:rPr lang="en-GB" sz="2000" b="1" dirty="0">
                <a:solidFill>
                  <a:schemeClr val="accent1">
                    <a:lumMod val="75000"/>
                  </a:schemeClr>
                </a:solidFill>
              </a:rPr>
              <a:t>All of you together are the body of Christ. Each one of you is a part of that body.”</a:t>
            </a:r>
          </a:p>
          <a:p>
            <a:pPr marL="0" indent="0" algn="r">
              <a:buNone/>
              <a:defRPr/>
            </a:pPr>
            <a:r>
              <a:rPr lang="en-GB" sz="2000" b="1" dirty="0">
                <a:solidFill>
                  <a:schemeClr val="accent1">
                    <a:lumMod val="75000"/>
                  </a:schemeClr>
                </a:solidFill>
              </a:rPr>
              <a:t>1 Corinthians 12</a:t>
            </a:r>
          </a:p>
          <a:p>
            <a:pPr>
              <a:defRPr/>
            </a:pPr>
            <a:endParaRPr lang="en-GB" sz="2000" b="1" dirty="0">
              <a:solidFill>
                <a:schemeClr val="accent1">
                  <a:lumMod val="75000"/>
                </a:schemeClr>
              </a:solidFill>
            </a:endParaRPr>
          </a:p>
        </p:txBody>
      </p:sp>
      <p:sp>
        <p:nvSpPr>
          <p:cNvPr id="4" name="Footer Placeholder 3"/>
          <p:cNvSpPr>
            <a:spLocks noGrp="1"/>
          </p:cNvSpPr>
          <p:nvPr>
            <p:ph type="ftr" sz="quarter" idx="11"/>
          </p:nvPr>
        </p:nvSpPr>
        <p:spPr/>
        <p:txBody>
          <a:bodyPr/>
          <a:lstStyle/>
          <a:p>
            <a:pPr>
              <a:defRPr/>
            </a:pPr>
            <a:r>
              <a:rPr lang="en-GB"/>
              <a:t>Copyright Lat Blaylock RE Today 2015</a:t>
            </a:r>
            <a:endParaRPr lang="en-US"/>
          </a:p>
        </p:txBody>
      </p:sp>
    </p:spTree>
    <p:extLst>
      <p:ext uri="{BB962C8B-B14F-4D97-AF65-F5344CB8AC3E}">
        <p14:creationId xmlns:p14="http://schemas.microsoft.com/office/powerpoint/2010/main" val="32698444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81200" y="-100013"/>
            <a:ext cx="8229600" cy="1143001"/>
          </a:xfrm>
        </p:spPr>
        <p:txBody>
          <a:bodyPr/>
          <a:lstStyle/>
          <a:p>
            <a:pPr algn="l"/>
            <a:r>
              <a:rPr lang="en-GB" altLang="en-US" sz="4800" b="1">
                <a:solidFill>
                  <a:srgbClr val="C00000"/>
                </a:solidFill>
              </a:rPr>
              <a:t>Team church</a:t>
            </a:r>
          </a:p>
        </p:txBody>
      </p:sp>
      <p:graphicFrame>
        <p:nvGraphicFramePr>
          <p:cNvPr id="4" name="Content Placeholder 3"/>
          <p:cNvGraphicFramePr>
            <a:graphicFrameLocks noGrp="1"/>
          </p:cNvGraphicFramePr>
          <p:nvPr>
            <p:ph idx="1"/>
          </p:nvPr>
        </p:nvGraphicFramePr>
        <p:xfrm>
          <a:off x="1524000" y="1042989"/>
          <a:ext cx="9144000" cy="5294311"/>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893038">
                <a:tc>
                  <a:txBody>
                    <a:bodyPr/>
                    <a:lstStyle/>
                    <a:p>
                      <a:pPr algn="ctr">
                        <a:lnSpc>
                          <a:spcPct val="115000"/>
                        </a:lnSpc>
                        <a:spcAft>
                          <a:spcPts val="0"/>
                        </a:spcAft>
                      </a:pPr>
                      <a:r>
                        <a:rPr lang="en-GB" sz="1800" b="1" dirty="0">
                          <a:solidFill>
                            <a:srgbClr val="C00000"/>
                          </a:solidFill>
                          <a:effectLst/>
                        </a:rPr>
                        <a:t>Team A: Here’s the church... Build a cardboard box church. Provide the children with a huge box, and tell them it is going to be turned into a church. Talk a lot before this starts!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B: Here’s the steeple... </a:t>
                      </a:r>
                    </a:p>
                    <a:p>
                      <a:pPr algn="ctr">
                        <a:lnSpc>
                          <a:spcPct val="115000"/>
                        </a:lnSpc>
                        <a:spcAft>
                          <a:spcPts val="0"/>
                        </a:spcAft>
                      </a:pPr>
                      <a:r>
                        <a:rPr lang="en-GB" sz="1800" b="1" dirty="0">
                          <a:solidFill>
                            <a:srgbClr val="C00000"/>
                          </a:solidFill>
                          <a:effectLst/>
                        </a:rPr>
                        <a:t>A Tower and a bell This team are also going to do some big scale box modelling. Get them to look at some pictures of a church tower or spire, and tell them their challenge is to make one</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0"/>
                  </a:ext>
                </a:extLst>
              </a:tr>
              <a:tr h="1893038">
                <a:tc>
                  <a:txBody>
                    <a:bodyPr/>
                    <a:lstStyle/>
                    <a:p>
                      <a:pPr algn="ctr">
                        <a:lnSpc>
                          <a:spcPct val="115000"/>
                        </a:lnSpc>
                        <a:spcAft>
                          <a:spcPts val="0"/>
                        </a:spcAft>
                      </a:pPr>
                      <a:r>
                        <a:rPr lang="en-GB" sz="1800" b="1" dirty="0">
                          <a:solidFill>
                            <a:srgbClr val="C00000"/>
                          </a:solidFill>
                          <a:effectLst/>
                        </a:rPr>
                        <a:t>Team C: Lego furniture</a:t>
                      </a:r>
                    </a:p>
                    <a:p>
                      <a:pPr algn="ctr">
                        <a:lnSpc>
                          <a:spcPct val="115000"/>
                        </a:lnSpc>
                        <a:spcAft>
                          <a:spcPts val="0"/>
                        </a:spcAft>
                      </a:pPr>
                      <a:r>
                        <a:rPr lang="en-GB" sz="1800" b="1" dirty="0">
                          <a:solidFill>
                            <a:srgbClr val="C00000"/>
                          </a:solidFill>
                          <a:effectLst/>
                        </a:rPr>
                        <a:t>Talk to this team about the things they find inside church. There might need to be an altar for the sacrament, and a font to welcome new babies, some images and statues of saints or of the Blessed Virgin Mary</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D: Making Windows from stories of Jesus Give the team members an outline on paper of a blank church window, and tell them that we are making some windows for our class’s team built church. Ask what pictures</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1"/>
                  </a:ext>
                </a:extLst>
              </a:tr>
              <a:tr h="1508235">
                <a:tc>
                  <a:txBody>
                    <a:bodyPr/>
                    <a:lstStyle/>
                    <a:p>
                      <a:pPr algn="ctr">
                        <a:lnSpc>
                          <a:spcPct val="115000"/>
                        </a:lnSpc>
                        <a:spcAft>
                          <a:spcPts val="0"/>
                        </a:spcAft>
                      </a:pPr>
                      <a:r>
                        <a:rPr lang="en-GB" sz="1800" b="1" dirty="0">
                          <a:solidFill>
                            <a:srgbClr val="C00000"/>
                          </a:solidFill>
                          <a:effectLst/>
                        </a:rPr>
                        <a:t>Team E: Open the door and here’s all the people Tell this team that their challenge is to create the congregation for the church.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F: All around the church</a:t>
                      </a:r>
                    </a:p>
                    <a:p>
                      <a:pPr algn="ctr">
                        <a:lnSpc>
                          <a:spcPct val="115000"/>
                        </a:lnSpc>
                        <a:spcAft>
                          <a:spcPts val="0"/>
                        </a:spcAft>
                      </a:pPr>
                      <a:r>
                        <a:rPr lang="en-GB" sz="1800" b="1" dirty="0">
                          <a:solidFill>
                            <a:srgbClr val="C00000"/>
                          </a:solidFill>
                          <a:effectLst/>
                        </a:rPr>
                        <a:t>Ask this team to decide how the whole model church can be put into a churchyard or garden.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a:spLocks noChangeArrowheads="1"/>
          </p:cNvSpPr>
          <p:nvPr/>
        </p:nvSpPr>
        <p:spPr bwMode="auto">
          <a:xfrm>
            <a:off x="1524000" y="2924175"/>
            <a:ext cx="9144000" cy="20313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p:txBody>
      </p:sp>
      <p:sp>
        <p:nvSpPr>
          <p:cNvPr id="5" name="TextBox 4"/>
          <p:cNvSpPr txBox="1">
            <a:spLocks noChangeArrowheads="1"/>
          </p:cNvSpPr>
          <p:nvPr/>
        </p:nvSpPr>
        <p:spPr bwMode="auto">
          <a:xfrm>
            <a:off x="1523999" y="4955500"/>
            <a:ext cx="9144001" cy="175432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a:p>
            <a:pPr>
              <a:spcBef>
                <a:spcPct val="0"/>
              </a:spcBef>
              <a:buFontTx/>
              <a:buNone/>
            </a:pPr>
            <a:endParaRPr lang="en-GB" altLang="en-US" sz="1800" dirty="0">
              <a:latin typeface="Arial" panose="020B0604020202020204" pitchFamily="34" charset="0"/>
            </a:endParaRPr>
          </a:p>
        </p:txBody>
      </p:sp>
    </p:spTree>
    <p:extLst>
      <p:ext uri="{BB962C8B-B14F-4D97-AF65-F5344CB8AC3E}">
        <p14:creationId xmlns:p14="http://schemas.microsoft.com/office/powerpoint/2010/main" val="8700500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grpId="0" nodeType="clickEffect">
                                  <p:stCondLst>
                                    <p:cond delay="0"/>
                                  </p:stCondLst>
                                  <p:childTnLst>
                                    <p:animEffect transition="out" filter="wedg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grpId="0" nodeType="clickEffect">
                                  <p:stCondLst>
                                    <p:cond delay="0"/>
                                  </p:stCondLst>
                                  <p:childTnLst>
                                    <p:animEffect transition="out" filter="wedg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a:solidFill>
                <a:prstClr val="black"/>
              </a:solidFill>
              <a:latin typeface="Arial" charset="0"/>
              <a:cs typeface="Arial" charset="0"/>
            </a:endParaRPr>
          </a:p>
        </p:txBody>
      </p:sp>
      <p:sp>
        <p:nvSpPr>
          <p:cNvPr id="7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09" y="643468"/>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a:solidFill>
                <a:prstClr val="black"/>
              </a:solidFill>
              <a:latin typeface="Arial" charset="0"/>
              <a:cs typeface="Arial" charset="0"/>
            </a:endParaRPr>
          </a:p>
        </p:txBody>
      </p:sp>
      <p:sp>
        <p:nvSpPr>
          <p:cNvPr id="75" name="Rectangle 7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2791"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a:solidFill>
                <a:prstClr val="black"/>
              </a:solidFill>
              <a:latin typeface="Arial" charset="0"/>
              <a:cs typeface="Arial" charset="0"/>
            </a:endParaRPr>
          </a:p>
        </p:txBody>
      </p:sp>
      <p:pic>
        <p:nvPicPr>
          <p:cNvPr id="7" name="Picture 6">
            <a:extLst>
              <a:ext uri="{FF2B5EF4-FFF2-40B4-BE49-F238E27FC236}">
                <a16:creationId xmlns:a16="http://schemas.microsoft.com/office/drawing/2014/main" id="{F2E7019A-91AE-4002-B3A8-83FA3E4488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800" y="1422400"/>
            <a:ext cx="1600200" cy="1384300"/>
          </a:xfrm>
          <a:prstGeom prst="rect">
            <a:avLst/>
          </a:prstGeom>
        </p:spPr>
      </p:pic>
      <p:pic>
        <p:nvPicPr>
          <p:cNvPr id="10" name="Picture 9">
            <a:extLst>
              <a:ext uri="{FF2B5EF4-FFF2-40B4-BE49-F238E27FC236}">
                <a16:creationId xmlns:a16="http://schemas.microsoft.com/office/drawing/2014/main" id="{D872A901-B958-4863-8EFB-FE770866B2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3800" y="3324448"/>
            <a:ext cx="1600200" cy="2336800"/>
          </a:xfrm>
          <a:prstGeom prst="rect">
            <a:avLst/>
          </a:prstGeom>
        </p:spPr>
      </p:pic>
      <p:pic>
        <p:nvPicPr>
          <p:cNvPr id="1026" name="Picture 2" descr="Donkey Png Picture - Donkey Png, Transparent Png - kindpng">
            <a:extLst>
              <a:ext uri="{FF2B5EF4-FFF2-40B4-BE49-F238E27FC236}">
                <a16:creationId xmlns:a16="http://schemas.microsoft.com/office/drawing/2014/main" id="{60862D57-0E77-46F9-BE86-DB4DDF9B083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3752" y="1422400"/>
            <a:ext cx="1943100" cy="1917700"/>
          </a:xfrm>
          <a:prstGeom prst="rect">
            <a:avLst/>
          </a:prstGeom>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85C56744-37E8-4773-8A9E-43BEE1529F25}"/>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140200" y="4001864"/>
            <a:ext cx="1943100" cy="1803400"/>
          </a:xfrm>
          <a:prstGeom prst="rect">
            <a:avLst/>
          </a:prstGeom>
        </p:spPr>
      </p:pic>
      <p:pic>
        <p:nvPicPr>
          <p:cNvPr id="9" name="Picture 8">
            <a:extLst>
              <a:ext uri="{FF2B5EF4-FFF2-40B4-BE49-F238E27FC236}">
                <a16:creationId xmlns:a16="http://schemas.microsoft.com/office/drawing/2014/main" id="{55364698-5096-413C-9576-91A46B1E27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6876" y="1422400"/>
            <a:ext cx="2229524" cy="1069569"/>
          </a:xfrm>
          <a:prstGeom prst="rect">
            <a:avLst/>
          </a:prstGeom>
        </p:spPr>
      </p:pic>
      <p:pic>
        <p:nvPicPr>
          <p:cNvPr id="11" name="Picture 10">
            <a:extLst>
              <a:ext uri="{FF2B5EF4-FFF2-40B4-BE49-F238E27FC236}">
                <a16:creationId xmlns:a16="http://schemas.microsoft.com/office/drawing/2014/main" id="{B11E787F-1808-4143-A487-BF1F5A6D34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11320" y="2722116"/>
            <a:ext cx="2215081" cy="1002773"/>
          </a:xfrm>
          <a:prstGeom prst="rect">
            <a:avLst/>
          </a:prstGeom>
        </p:spPr>
      </p:pic>
      <p:pic>
        <p:nvPicPr>
          <p:cNvPr id="8" name="Picture 7">
            <a:extLst>
              <a:ext uri="{FF2B5EF4-FFF2-40B4-BE49-F238E27FC236}">
                <a16:creationId xmlns:a16="http://schemas.microsoft.com/office/drawing/2014/main" id="{F8DE1096-D4C7-481A-AF41-DB10A070F5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46800" y="3925664"/>
            <a:ext cx="1879600" cy="1879600"/>
          </a:xfrm>
          <a:prstGeom prst="rect">
            <a:avLst/>
          </a:prstGeom>
        </p:spPr>
      </p:pic>
      <p:pic>
        <p:nvPicPr>
          <p:cNvPr id="12" name="Picture 11">
            <a:extLst>
              <a:ext uri="{FF2B5EF4-FFF2-40B4-BE49-F238E27FC236}">
                <a16:creationId xmlns:a16="http://schemas.microsoft.com/office/drawing/2014/main" id="{CD9B935E-7FED-4180-958A-B4E0D257F1D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02600" y="1422400"/>
            <a:ext cx="1587500" cy="1587500"/>
          </a:xfrm>
          <a:prstGeom prst="rect">
            <a:avLst/>
          </a:prstGeom>
        </p:spPr>
      </p:pic>
      <p:pic>
        <p:nvPicPr>
          <p:cNvPr id="6" name="Picture 5">
            <a:extLst>
              <a:ext uri="{FF2B5EF4-FFF2-40B4-BE49-F238E27FC236}">
                <a16:creationId xmlns:a16="http://schemas.microsoft.com/office/drawing/2014/main" id="{CF182AC4-7F81-46C2-9481-8736C5BA65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02600" y="3455640"/>
            <a:ext cx="1587500" cy="2133600"/>
          </a:xfrm>
          <a:prstGeom prst="rect">
            <a:avLst/>
          </a:prstGeom>
        </p:spPr>
      </p:pic>
      <p:sp>
        <p:nvSpPr>
          <p:cNvPr id="2" name="TextBox 1">
            <a:extLst>
              <a:ext uri="{FF2B5EF4-FFF2-40B4-BE49-F238E27FC236}">
                <a16:creationId xmlns:a16="http://schemas.microsoft.com/office/drawing/2014/main" id="{7B45257E-DDD6-404B-8A80-CB6F6520ADCA}"/>
              </a:ext>
            </a:extLst>
          </p:cNvPr>
          <p:cNvSpPr txBox="1"/>
          <p:nvPr/>
        </p:nvSpPr>
        <p:spPr>
          <a:xfrm>
            <a:off x="2002791" y="692696"/>
            <a:ext cx="8174849" cy="5940088"/>
          </a:xfrm>
          <a:prstGeom prst="rect">
            <a:avLst/>
          </a:prstGeom>
          <a:solidFill>
            <a:schemeClr val="accent1">
              <a:lumMod val="20000"/>
              <a:lumOff val="80000"/>
            </a:schemeClr>
          </a:solidFill>
        </p:spPr>
        <p:txBody>
          <a:bodyPr wrap="square" rtlCol="0">
            <a:spAutoFit/>
          </a:bodyPr>
          <a:lstStyle/>
          <a:p>
            <a:pPr fontAlgn="base">
              <a:spcBef>
                <a:spcPct val="0"/>
              </a:spcBef>
              <a:spcAft>
                <a:spcPct val="0"/>
              </a:spcAft>
              <a:defRPr/>
            </a:pPr>
            <a:endParaRPr lang="en-GB" sz="8000" b="1" dirty="0">
              <a:solidFill>
                <a:prstClr val="black"/>
              </a:solidFill>
              <a:latin typeface="Arial" charset="0"/>
              <a:cs typeface="Arial" charset="0"/>
            </a:endParaRPr>
          </a:p>
          <a:p>
            <a:pPr algn="ctr" fontAlgn="base">
              <a:spcBef>
                <a:spcPct val="0"/>
              </a:spcBef>
              <a:spcAft>
                <a:spcPct val="0"/>
              </a:spcAft>
              <a:defRPr/>
            </a:pPr>
            <a:r>
              <a:rPr lang="en-GB" sz="3600" b="1" dirty="0">
                <a:solidFill>
                  <a:prstClr val="black"/>
                </a:solidFill>
                <a:latin typeface="Arial" charset="0"/>
                <a:cs typeface="Arial" charset="0"/>
              </a:rPr>
              <a:t>Kim’s game – can you remember…</a:t>
            </a:r>
          </a:p>
          <a:p>
            <a:pPr algn="ctr" fontAlgn="base">
              <a:spcBef>
                <a:spcPct val="0"/>
              </a:spcBef>
              <a:spcAft>
                <a:spcPct val="0"/>
              </a:spcAft>
              <a:defRPr/>
            </a:pPr>
            <a:r>
              <a:rPr lang="en-GB" sz="16600" b="1" dirty="0">
                <a:solidFill>
                  <a:prstClr val="black"/>
                </a:solidFill>
                <a:latin typeface="Arial" charset="0"/>
                <a:cs typeface="Arial" charset="0"/>
              </a:rPr>
              <a:t>????</a:t>
            </a:r>
            <a:endParaRPr lang="en-GB" sz="8000" b="1" dirty="0">
              <a:solidFill>
                <a:prstClr val="black"/>
              </a:solidFill>
              <a:latin typeface="Arial" charset="0"/>
              <a:cs typeface="Arial" charset="0"/>
            </a:endParaRPr>
          </a:p>
          <a:p>
            <a:pPr algn="ctr" fontAlgn="base">
              <a:spcBef>
                <a:spcPct val="0"/>
              </a:spcBef>
              <a:spcAft>
                <a:spcPct val="0"/>
              </a:spcAft>
              <a:defRPr/>
            </a:pPr>
            <a:endParaRPr lang="en-GB" sz="8000" b="1" dirty="0">
              <a:solidFill>
                <a:prstClr val="black"/>
              </a:solidFill>
              <a:latin typeface="Arial" charset="0"/>
              <a:cs typeface="Arial" charset="0"/>
            </a:endParaRPr>
          </a:p>
          <a:p>
            <a:pPr algn="ctr" fontAlgn="base">
              <a:spcBef>
                <a:spcPct val="0"/>
              </a:spcBef>
              <a:spcAft>
                <a:spcPct val="0"/>
              </a:spcAft>
              <a:defRPr/>
            </a:pPr>
            <a:endParaRPr lang="en-GB" b="1" dirty="0">
              <a:solidFill>
                <a:prstClr val="black"/>
              </a:solidFill>
              <a:latin typeface="Arial" charset="0"/>
              <a:cs typeface="Arial" charset="0"/>
            </a:endParaRPr>
          </a:p>
        </p:txBody>
      </p:sp>
    </p:spTree>
    <p:extLst>
      <p:ext uri="{BB962C8B-B14F-4D97-AF65-F5344CB8AC3E}">
        <p14:creationId xmlns:p14="http://schemas.microsoft.com/office/powerpoint/2010/main" val="18954409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448301" y="5229225"/>
            <a:ext cx="2951163" cy="1016000"/>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Worth taking time and trouble with the stained glass pictures.</a:t>
            </a:r>
          </a:p>
        </p:txBody>
      </p:sp>
    </p:spTree>
    <p:extLst>
      <p:ext uri="{BB962C8B-B14F-4D97-AF65-F5344CB8AC3E}">
        <p14:creationId xmlns:p14="http://schemas.microsoft.com/office/powerpoint/2010/main" val="25617216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2663"/>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inside the church"/>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1524000" y="-459432"/>
            <a:ext cx="9144000" cy="8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35863" y="3213101"/>
            <a:ext cx="2952750" cy="2246769"/>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Here you can see an acetate stained glass window, a stickle brick crucifix, two candles, an altar, font and organ. What will it look like if you move the camera up a bit? </a:t>
            </a:r>
          </a:p>
        </p:txBody>
      </p:sp>
    </p:spTree>
    <p:extLst>
      <p:ext uri="{BB962C8B-B14F-4D97-AF65-F5344CB8AC3E}">
        <p14:creationId xmlns:p14="http://schemas.microsoft.com/office/powerpoint/2010/main" val="13873962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stained glass window"/>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1544613" y="-2678113"/>
            <a:ext cx="6300788" cy="95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35863" y="3213101"/>
            <a:ext cx="2952750" cy="3170099"/>
          </a:xfrm>
          <a:prstGeom prst="rect">
            <a:avLst/>
          </a:prstGeom>
          <a:solidFill>
            <a:schemeClr val="accent1">
              <a:lumMod val="20000"/>
              <a:lumOff val="80000"/>
            </a:schemeClr>
          </a:solidFill>
        </p:spPr>
        <p:txBody>
          <a:bodyPr>
            <a:spAutoFit/>
          </a:bodyPr>
          <a:lstStyle/>
          <a:p>
            <a:pPr>
              <a:defRPr/>
            </a:pPr>
            <a:r>
              <a:rPr lang="en-GB" sz="2000" b="1" dirty="0">
                <a:solidFill>
                  <a:srgbClr val="0070C0"/>
                </a:solidFill>
              </a:rPr>
              <a:t>The stained glass window was done with sharpie pens. It works better to do the windows on plain paper, then photocopy them onto acetate. </a:t>
            </a:r>
          </a:p>
          <a:p>
            <a:pPr>
              <a:defRPr/>
            </a:pPr>
            <a:r>
              <a:rPr lang="en-GB" sz="2000" b="1" dirty="0">
                <a:solidFill>
                  <a:srgbClr val="0070C0"/>
                </a:solidFill>
              </a:rPr>
              <a:t>Imagine what you see when you turn around and look down the church.</a:t>
            </a:r>
          </a:p>
        </p:txBody>
      </p:sp>
      <p:sp>
        <p:nvSpPr>
          <p:cNvPr id="4" name="Arrow: Right 3">
            <a:extLst>
              <a:ext uri="{FF2B5EF4-FFF2-40B4-BE49-F238E27FC236}">
                <a16:creationId xmlns:a16="http://schemas.microsoft.com/office/drawing/2014/main" id="{81436023-4BFD-40A0-A97A-AD1077B9637A}"/>
              </a:ext>
            </a:extLst>
          </p:cNvPr>
          <p:cNvSpPr/>
          <p:nvPr/>
        </p:nvSpPr>
        <p:spPr>
          <a:xfrm rot="681697">
            <a:off x="1704086" y="764705"/>
            <a:ext cx="2664296" cy="1721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Jesus the good shepherd saving a sheep (smudged)!</a:t>
            </a:r>
          </a:p>
        </p:txBody>
      </p:sp>
    </p:spTree>
    <p:extLst>
      <p:ext uri="{BB962C8B-B14F-4D97-AF65-F5344CB8AC3E}">
        <p14:creationId xmlns:p14="http://schemas.microsoft.com/office/powerpoint/2010/main" val="12192458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people in church"/>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1524000" y="0"/>
            <a:ext cx="730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35863" y="3213100"/>
            <a:ext cx="2952750" cy="1938992"/>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“Open the doors and here’s all the people”</a:t>
            </a:r>
          </a:p>
          <a:p>
            <a:pPr>
              <a:defRPr/>
            </a:pPr>
            <a:endParaRPr lang="en-GB" sz="2000" dirty="0">
              <a:solidFill>
                <a:srgbClr val="0070C0"/>
              </a:solidFill>
            </a:endParaRPr>
          </a:p>
          <a:p>
            <a:pPr>
              <a:defRPr/>
            </a:pPr>
            <a:r>
              <a:rPr lang="en-GB" sz="2000" dirty="0">
                <a:solidFill>
                  <a:srgbClr val="0070C0"/>
                </a:solidFill>
              </a:rPr>
              <a:t>What will it look like if you move the camera back to see the whole church? </a:t>
            </a:r>
          </a:p>
        </p:txBody>
      </p:sp>
    </p:spTree>
    <p:extLst>
      <p:ext uri="{BB962C8B-B14F-4D97-AF65-F5344CB8AC3E}">
        <p14:creationId xmlns:p14="http://schemas.microsoft.com/office/powerpoint/2010/main" val="15034870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Picture 011"/>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1524000" y="0"/>
            <a:ext cx="795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35863" y="3213101"/>
            <a:ext cx="2952750" cy="224631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The tower building team did a fine job. </a:t>
            </a:r>
          </a:p>
          <a:p>
            <a:pPr>
              <a:defRPr/>
            </a:pPr>
            <a:r>
              <a:rPr lang="en-GB" sz="2000" dirty="0">
                <a:solidFill>
                  <a:srgbClr val="0070C0"/>
                </a:solidFill>
              </a:rPr>
              <a:t>Can children write about their work, using, for example, labels, lists and captions?</a:t>
            </a:r>
          </a:p>
          <a:p>
            <a:pPr>
              <a:defRPr/>
            </a:pPr>
            <a:endParaRPr lang="en-GB" sz="2000" dirty="0">
              <a:solidFill>
                <a:srgbClr val="0070C0"/>
              </a:solidFill>
            </a:endParaRPr>
          </a:p>
        </p:txBody>
      </p:sp>
    </p:spTree>
    <p:extLst>
      <p:ext uri="{BB962C8B-B14F-4D97-AF65-F5344CB8AC3E}">
        <p14:creationId xmlns:p14="http://schemas.microsoft.com/office/powerpoint/2010/main" val="2844937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display work"/>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1531939" y="-531813"/>
            <a:ext cx="5932487" cy="787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35863" y="3213101"/>
            <a:ext cx="2952750" cy="2246769"/>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Julie got her pupils to make a plan of the church and draw some of the things they had learned about in their plan. </a:t>
            </a:r>
          </a:p>
          <a:p>
            <a:pPr>
              <a:defRPr/>
            </a:pPr>
            <a:r>
              <a:rPr lang="en-GB" sz="2000" dirty="0">
                <a:solidFill>
                  <a:srgbClr val="0070C0"/>
                </a:solidFill>
              </a:rPr>
              <a:t>Some pupils wrote about the drawings as well.</a:t>
            </a:r>
          </a:p>
        </p:txBody>
      </p:sp>
    </p:spTree>
    <p:extLst>
      <p:ext uri="{BB962C8B-B14F-4D97-AF65-F5344CB8AC3E}">
        <p14:creationId xmlns:p14="http://schemas.microsoft.com/office/powerpoint/2010/main" val="21341262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display work (2)"/>
          <p:cNvPicPr>
            <a:picLocks noGrp="1" noChangeAspect="1"/>
          </p:cNvPicPr>
          <p:nvPr isPhoto="1"/>
        </p:nvPicPr>
        <p:blipFill>
          <a:blip r:embed="rId3">
            <a:extLst>
              <a:ext uri="{28A0092B-C50C-407E-A947-70E740481C1C}">
                <a14:useLocalDpi xmlns:a14="http://schemas.microsoft.com/office/drawing/2010/main"/>
              </a:ext>
            </a:extLst>
          </a:blip>
          <a:srcRect/>
          <a:stretch>
            <a:fillRect/>
          </a:stretch>
        </p:blipFill>
        <p:spPr bwMode="auto">
          <a:xfrm>
            <a:off x="2667000" y="0"/>
            <a:ext cx="7677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Card 2"/>
          <p:cNvSpPr/>
          <p:nvPr/>
        </p:nvSpPr>
        <p:spPr>
          <a:xfrm>
            <a:off x="2208213" y="2492375"/>
            <a:ext cx="1871662" cy="144145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put a candle because Jesus is the light of the world</a:t>
            </a:r>
          </a:p>
        </p:txBody>
      </p:sp>
      <p:sp>
        <p:nvSpPr>
          <p:cNvPr id="4" name="Flowchart: Card 3"/>
          <p:cNvSpPr/>
          <p:nvPr/>
        </p:nvSpPr>
        <p:spPr>
          <a:xfrm>
            <a:off x="8769350" y="333376"/>
            <a:ext cx="1873250" cy="1439863"/>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put the cross because I saw Jesus or God on the cross</a:t>
            </a:r>
          </a:p>
        </p:txBody>
      </p:sp>
      <p:sp>
        <p:nvSpPr>
          <p:cNvPr id="5" name="TextBox 4"/>
          <p:cNvSpPr txBox="1"/>
          <p:nvPr/>
        </p:nvSpPr>
        <p:spPr>
          <a:xfrm>
            <a:off x="1774825" y="188914"/>
            <a:ext cx="2952750" cy="1322387"/>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It’s good thinking and creative energy that makes this team task into good RE</a:t>
            </a:r>
          </a:p>
        </p:txBody>
      </p:sp>
    </p:spTree>
    <p:extLst>
      <p:ext uri="{BB962C8B-B14F-4D97-AF65-F5344CB8AC3E}">
        <p14:creationId xmlns:p14="http://schemas.microsoft.com/office/powerpoint/2010/main" val="17214251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l"/>
            <a:r>
              <a:rPr lang="en-GB" altLang="en-US" sz="3100" b="1">
                <a:solidFill>
                  <a:srgbClr val="C00000"/>
                </a:solidFill>
              </a:rPr>
              <a:t>Get each team to share its work with the others</a:t>
            </a:r>
            <a:r>
              <a:rPr lang="en-GB" altLang="en-US" sz="3100">
                <a:solidFill>
                  <a:srgbClr val="C00000"/>
                </a:solidFill>
              </a:rPr>
              <a:t>. </a:t>
            </a:r>
            <a:endParaRPr lang="en-GB" altLang="en-US">
              <a:solidFill>
                <a:srgbClr val="C00000"/>
              </a:solidFill>
            </a:endParaRPr>
          </a:p>
        </p:txBody>
      </p:sp>
      <p:sp>
        <p:nvSpPr>
          <p:cNvPr id="3" name="Content Placeholder 2"/>
          <p:cNvSpPr>
            <a:spLocks noGrp="1"/>
          </p:cNvSpPr>
          <p:nvPr>
            <p:ph idx="1"/>
          </p:nvPr>
        </p:nvSpPr>
        <p:spPr>
          <a:xfrm>
            <a:off x="1981200" y="1196975"/>
            <a:ext cx="9464040" cy="5545138"/>
          </a:xfrm>
        </p:spPr>
        <p:txBody>
          <a:bodyPr>
            <a:normAutofit fontScale="77500" lnSpcReduction="20000"/>
          </a:bodyPr>
          <a:lstStyle/>
          <a:p>
            <a:pPr>
              <a:defRPr/>
            </a:pPr>
            <a:r>
              <a:rPr lang="en-GB" b="1" dirty="0">
                <a:solidFill>
                  <a:schemeClr val="tx2"/>
                </a:solidFill>
              </a:rPr>
              <a:t>Remind children that the Bible compares the church to a body, where the hands do one thing and the feet another, the tummy matters and so does the tongue. </a:t>
            </a:r>
          </a:p>
          <a:p>
            <a:pPr>
              <a:defRPr/>
            </a:pPr>
            <a:r>
              <a:rPr lang="en-GB" b="1" dirty="0">
                <a:solidFill>
                  <a:schemeClr val="tx2"/>
                </a:solidFill>
              </a:rPr>
              <a:t>Tell the children that their teamwork is like the church itself, in one way. Christians believe God is pleased when we all co-operate, when we all do our bit. </a:t>
            </a:r>
          </a:p>
          <a:p>
            <a:pPr>
              <a:defRPr/>
            </a:pPr>
            <a:r>
              <a:rPr lang="en-GB" b="1" dirty="0">
                <a:solidFill>
                  <a:schemeClr val="tx2"/>
                </a:solidFill>
              </a:rPr>
              <a:t>Can they see the links? Ask them to express their ideas. What do they liker about teamwork? Co-operation? Being ‘one body’?</a:t>
            </a:r>
          </a:p>
          <a:p>
            <a:pPr>
              <a:defRPr/>
            </a:pPr>
            <a:r>
              <a:rPr lang="en-GB" b="1" dirty="0">
                <a:solidFill>
                  <a:srgbClr val="C00000"/>
                </a:solidFill>
              </a:rPr>
              <a:t>Extensions into the syllabus: ask the children to make up some prayers or meditations, and to practice a song for the ‘opening’ of the church, and have a little ceremony. </a:t>
            </a:r>
          </a:p>
          <a:p>
            <a:pPr>
              <a:defRPr/>
            </a:pPr>
            <a:r>
              <a:rPr lang="en-GB" b="1" dirty="0">
                <a:solidFill>
                  <a:srgbClr val="C00000"/>
                </a:solidFill>
              </a:rPr>
              <a:t>Can some of your writers make a poster inviting people to come? </a:t>
            </a:r>
          </a:p>
          <a:p>
            <a:pPr>
              <a:defRPr/>
            </a:pPr>
            <a:r>
              <a:rPr lang="en-GB" b="1" dirty="0">
                <a:solidFill>
                  <a:srgbClr val="C00000"/>
                </a:solidFill>
              </a:rPr>
              <a:t>Ask children to take and use photos of the teams working to show how the church is built. Link community and activity together as a way to learn what it means to belong to the church.</a:t>
            </a:r>
          </a:p>
          <a:p>
            <a:pPr>
              <a:defRPr/>
            </a:pPr>
            <a:endParaRPr lang="en-GB" dirty="0"/>
          </a:p>
        </p:txBody>
      </p:sp>
    </p:spTree>
    <p:extLst>
      <p:ext uri="{BB962C8B-B14F-4D97-AF65-F5344CB8AC3E}">
        <p14:creationId xmlns:p14="http://schemas.microsoft.com/office/powerpoint/2010/main" val="33803375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8913"/>
            <a:ext cx="8229600" cy="5937250"/>
          </a:xfrm>
        </p:spPr>
        <p:txBody>
          <a:bodyPr/>
          <a:lstStyle/>
          <a:p>
            <a:pPr marL="0" indent="0">
              <a:buNone/>
              <a:defRPr/>
            </a:pPr>
            <a:r>
              <a:rPr lang="en-GB" sz="2000" b="1" dirty="0">
                <a:solidFill>
                  <a:schemeClr val="accent1">
                    <a:lumMod val="75000"/>
                  </a:schemeClr>
                </a:solidFill>
              </a:rPr>
              <a:t>Saint Paul wrote, in the Bible:</a:t>
            </a:r>
          </a:p>
          <a:p>
            <a:pPr marL="0" indent="0">
              <a:buNone/>
              <a:defRPr/>
            </a:pPr>
            <a:r>
              <a:rPr lang="en-GB" sz="2000" b="1" dirty="0">
                <a:solidFill>
                  <a:schemeClr val="accent1">
                    <a:lumMod val="75000"/>
                  </a:schemeClr>
                </a:solidFill>
              </a:rPr>
              <a:t>“A person’s body has more than one part. It has many parts. </a:t>
            </a:r>
            <a:r>
              <a:rPr lang="en-GB" sz="2000" b="1" baseline="30000" dirty="0">
                <a:solidFill>
                  <a:schemeClr val="accent1">
                    <a:lumMod val="75000"/>
                  </a:schemeClr>
                </a:solidFill>
              </a:rPr>
              <a:t>15 </a:t>
            </a:r>
            <a:r>
              <a:rPr lang="en-GB" sz="2000" b="1" dirty="0">
                <a:solidFill>
                  <a:schemeClr val="accent1">
                    <a:lumMod val="75000"/>
                  </a:schemeClr>
                </a:solidFill>
              </a:rPr>
              <a:t>The foot might say, “I am not a hand. So I am not part of the body.” But saying this would not stop the foot from being a part of the body. </a:t>
            </a:r>
            <a:r>
              <a:rPr lang="en-GB" sz="2000" b="1" baseline="30000" dirty="0">
                <a:solidFill>
                  <a:schemeClr val="accent1">
                    <a:lumMod val="75000"/>
                  </a:schemeClr>
                </a:solidFill>
              </a:rPr>
              <a:t>16 </a:t>
            </a:r>
            <a:r>
              <a:rPr lang="en-GB" sz="2000" b="1" dirty="0">
                <a:solidFill>
                  <a:schemeClr val="accent1">
                    <a:lumMod val="75000"/>
                  </a:schemeClr>
                </a:solidFill>
              </a:rPr>
              <a:t>The ear might say, “I am not an eye. So I am not part of the body.” But saying this would not make the ear stop being a part of the body. </a:t>
            </a:r>
            <a:r>
              <a:rPr lang="en-GB" sz="2000" b="1" baseline="30000" dirty="0">
                <a:solidFill>
                  <a:schemeClr val="accent1">
                    <a:lumMod val="75000"/>
                  </a:schemeClr>
                </a:solidFill>
              </a:rPr>
              <a:t>17 </a:t>
            </a:r>
            <a:r>
              <a:rPr lang="en-GB" sz="2000" b="1" dirty="0">
                <a:solidFill>
                  <a:schemeClr val="accent1">
                    <a:lumMod val="75000"/>
                  </a:schemeClr>
                </a:solidFill>
              </a:rPr>
              <a:t>If the whole body were an eye, the body would not be able to hear. If the whole body were an ear, the body would not be able to smell anything… </a:t>
            </a:r>
          </a:p>
          <a:p>
            <a:pPr marL="0" indent="0">
              <a:buNone/>
              <a:defRPr/>
            </a:pPr>
            <a:r>
              <a:rPr lang="en-GB" sz="2000" b="1" dirty="0">
                <a:solidFill>
                  <a:schemeClr val="accent1">
                    <a:lumMod val="75000"/>
                  </a:schemeClr>
                </a:solidFill>
              </a:rPr>
              <a:t>Truly God put the parts in the body as he wanted them. He made a place for each one of them. </a:t>
            </a:r>
            <a:r>
              <a:rPr lang="en-GB" sz="2000" b="1" baseline="30000" dirty="0">
                <a:solidFill>
                  <a:schemeClr val="accent1">
                    <a:lumMod val="75000"/>
                  </a:schemeClr>
                </a:solidFill>
              </a:rPr>
              <a:t>20 </a:t>
            </a:r>
            <a:r>
              <a:rPr lang="en-GB" sz="2000" b="1" dirty="0">
                <a:solidFill>
                  <a:schemeClr val="accent1">
                    <a:lumMod val="75000"/>
                  </a:schemeClr>
                </a:solidFill>
              </a:rPr>
              <a:t>And so there are many parts, but only one body.</a:t>
            </a:r>
          </a:p>
          <a:p>
            <a:pPr marL="0" indent="0">
              <a:buNone/>
              <a:defRPr/>
            </a:pPr>
            <a:r>
              <a:rPr lang="en-GB" sz="2000" b="1" dirty="0">
                <a:solidFill>
                  <a:schemeClr val="accent1">
                    <a:lumMod val="75000"/>
                  </a:schemeClr>
                </a:solidFill>
              </a:rPr>
              <a:t>The eye cannot say to the hand, “I don’t need you!” And the head cannot say to the foot, “I don’t need you!” </a:t>
            </a:r>
            <a:r>
              <a:rPr lang="en-GB" sz="2000" b="1" baseline="30000" dirty="0">
                <a:solidFill>
                  <a:schemeClr val="accent1">
                    <a:lumMod val="75000"/>
                  </a:schemeClr>
                </a:solidFill>
              </a:rPr>
              <a:t>22 </a:t>
            </a:r>
            <a:r>
              <a:rPr lang="en-GB" sz="2000" b="1" dirty="0">
                <a:solidFill>
                  <a:schemeClr val="accent1">
                    <a:lumMod val="75000"/>
                  </a:schemeClr>
                </a:solidFill>
              </a:rPr>
              <a:t>No! Those parts of the body that seem to be weaker are really very important… God wanted the different parts to care the same for each other. </a:t>
            </a:r>
            <a:r>
              <a:rPr lang="en-GB" sz="2000" b="1" baseline="30000" dirty="0">
                <a:solidFill>
                  <a:schemeClr val="accent1">
                    <a:lumMod val="75000"/>
                  </a:schemeClr>
                </a:solidFill>
              </a:rPr>
              <a:t>26 </a:t>
            </a:r>
            <a:r>
              <a:rPr lang="en-GB" sz="2000" b="1" dirty="0">
                <a:solidFill>
                  <a:schemeClr val="accent1">
                    <a:lumMod val="75000"/>
                  </a:schemeClr>
                </a:solidFill>
              </a:rPr>
              <a:t>If one part of the body suffers, then all the other parts suffer with it. </a:t>
            </a:r>
          </a:p>
          <a:p>
            <a:pPr marL="0" indent="0">
              <a:buNone/>
              <a:defRPr/>
            </a:pPr>
            <a:r>
              <a:rPr lang="en-GB" sz="2000" b="1" baseline="30000" dirty="0">
                <a:solidFill>
                  <a:schemeClr val="accent1">
                    <a:lumMod val="75000"/>
                  </a:schemeClr>
                </a:solidFill>
              </a:rPr>
              <a:t>27 </a:t>
            </a:r>
            <a:r>
              <a:rPr lang="en-GB" sz="2000" b="1" dirty="0">
                <a:solidFill>
                  <a:schemeClr val="accent1">
                    <a:lumMod val="75000"/>
                  </a:schemeClr>
                </a:solidFill>
              </a:rPr>
              <a:t>All of you together are the body of Christ. Each one of you is a part of that body.”</a:t>
            </a:r>
          </a:p>
          <a:p>
            <a:pPr marL="0" indent="0" algn="r">
              <a:buNone/>
              <a:defRPr/>
            </a:pPr>
            <a:r>
              <a:rPr lang="en-GB" sz="2000" b="1" dirty="0">
                <a:solidFill>
                  <a:schemeClr val="accent1">
                    <a:lumMod val="75000"/>
                  </a:schemeClr>
                </a:solidFill>
              </a:rPr>
              <a:t>1 Corinthians 12</a:t>
            </a:r>
          </a:p>
          <a:p>
            <a:pPr>
              <a:defRPr/>
            </a:pPr>
            <a:endParaRPr lang="en-GB" sz="2000" b="1" dirty="0">
              <a:solidFill>
                <a:schemeClr val="accent1">
                  <a:lumMod val="75000"/>
                </a:schemeClr>
              </a:solidFill>
            </a:endParaRPr>
          </a:p>
        </p:txBody>
      </p:sp>
      <p:sp>
        <p:nvSpPr>
          <p:cNvPr id="4" name="Footer Placeholder 3"/>
          <p:cNvSpPr>
            <a:spLocks noGrp="1"/>
          </p:cNvSpPr>
          <p:nvPr>
            <p:ph type="ftr" sz="quarter" idx="11"/>
          </p:nvPr>
        </p:nvSpPr>
        <p:spPr/>
        <p:txBody>
          <a:bodyPr/>
          <a:lstStyle/>
          <a:p>
            <a:pPr>
              <a:defRPr/>
            </a:pPr>
            <a:r>
              <a:rPr lang="en-GB"/>
              <a:t>Copyright Lat Blaylock RE Today 2015</a:t>
            </a:r>
            <a:endParaRPr lang="en-US"/>
          </a:p>
        </p:txBody>
      </p:sp>
    </p:spTree>
    <p:extLst>
      <p:ext uri="{BB962C8B-B14F-4D97-AF65-F5344CB8AC3E}">
        <p14:creationId xmlns:p14="http://schemas.microsoft.com/office/powerpoint/2010/main" val="10426292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858000"/>
          </a:xfrm>
          <a:prstGeom prst="rect">
            <a:avLst/>
          </a:prstGeom>
          <a:solidFill>
            <a:srgbClr val="9C9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350">
              <a:solidFill>
                <a:prstClr val="white"/>
              </a:solidFill>
              <a:latin typeface="Calibri"/>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l="12500" r="12500"/>
          <a:stretch/>
        </p:blipFill>
        <p:spPr>
          <a:xfrm>
            <a:off x="152400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9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defRPr/>
            </a:pPr>
            <a:endParaRPr lang="en-US" sz="1350">
              <a:solidFill>
                <a:prstClr val="white"/>
              </a:solidFill>
              <a:latin typeface="Calibri"/>
            </a:endParaRPr>
          </a:p>
        </p:txBody>
      </p:sp>
      <p:pic>
        <p:nvPicPr>
          <p:cNvPr id="7" name="Picture 6">
            <a:extLst>
              <a:ext uri="{FF2B5EF4-FFF2-40B4-BE49-F238E27FC236}">
                <a16:creationId xmlns:a16="http://schemas.microsoft.com/office/drawing/2014/main" id="{F2E7019A-91AE-4002-B3A8-83FA3E4488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0100" y="1193800"/>
            <a:ext cx="1816100" cy="1562100"/>
          </a:xfrm>
          <a:prstGeom prst="rect">
            <a:avLst/>
          </a:prstGeom>
        </p:spPr>
      </p:pic>
      <p:pic>
        <p:nvPicPr>
          <p:cNvPr id="11" name="Picture 10">
            <a:extLst>
              <a:ext uri="{FF2B5EF4-FFF2-40B4-BE49-F238E27FC236}">
                <a16:creationId xmlns:a16="http://schemas.microsoft.com/office/drawing/2014/main" id="{B11E787F-1808-4143-A487-BF1F5A6D3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0018" y="4505794"/>
            <a:ext cx="2497584" cy="1105046"/>
          </a:xfrm>
          <a:prstGeom prst="rect">
            <a:avLst/>
          </a:prstGeom>
        </p:spPr>
      </p:pic>
      <p:pic>
        <p:nvPicPr>
          <p:cNvPr id="10" name="Picture 9">
            <a:extLst>
              <a:ext uri="{FF2B5EF4-FFF2-40B4-BE49-F238E27FC236}">
                <a16:creationId xmlns:a16="http://schemas.microsoft.com/office/drawing/2014/main" id="{D872A901-B958-4863-8EFB-FE770866B2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0100" y="2819400"/>
            <a:ext cx="939800" cy="1397000"/>
          </a:xfrm>
          <a:prstGeom prst="rect">
            <a:avLst/>
          </a:prstGeom>
        </p:spPr>
      </p:pic>
      <p:pic>
        <p:nvPicPr>
          <p:cNvPr id="4" name="Content Placeholder 3">
            <a:extLst>
              <a:ext uri="{FF2B5EF4-FFF2-40B4-BE49-F238E27FC236}">
                <a16:creationId xmlns:a16="http://schemas.microsoft.com/office/drawing/2014/main" id="{85C56744-37E8-4773-8A9E-43BEE1529F25}"/>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4330700" y="2819400"/>
            <a:ext cx="1498600" cy="1397000"/>
          </a:xfrm>
          <a:prstGeom prst="rect">
            <a:avLst/>
          </a:prstGeom>
        </p:spPr>
      </p:pic>
      <p:pic>
        <p:nvPicPr>
          <p:cNvPr id="8" name="Picture 7">
            <a:extLst>
              <a:ext uri="{FF2B5EF4-FFF2-40B4-BE49-F238E27FC236}">
                <a16:creationId xmlns:a16="http://schemas.microsoft.com/office/drawing/2014/main" id="{F8DE1096-D4C7-481A-AF41-DB10A070F5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2800" y="2819400"/>
            <a:ext cx="1397000" cy="1397000"/>
          </a:xfrm>
          <a:prstGeom prst="rect">
            <a:avLst/>
          </a:prstGeom>
        </p:spPr>
      </p:pic>
      <p:pic>
        <p:nvPicPr>
          <p:cNvPr id="12" name="Picture 11">
            <a:extLst>
              <a:ext uri="{FF2B5EF4-FFF2-40B4-BE49-F238E27FC236}">
                <a16:creationId xmlns:a16="http://schemas.microsoft.com/office/drawing/2014/main" id="{CD9B935E-7FED-4180-958A-B4E0D257F1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0600" y="2819400"/>
            <a:ext cx="1397000" cy="1397000"/>
          </a:xfrm>
          <a:prstGeom prst="rect">
            <a:avLst/>
          </a:prstGeom>
        </p:spPr>
      </p:pic>
      <p:pic>
        <p:nvPicPr>
          <p:cNvPr id="1026" name="Picture 2" descr="Donkey Png Picture - Donkey Png, Transparent Png - kindpng">
            <a:extLst>
              <a:ext uri="{FF2B5EF4-FFF2-40B4-BE49-F238E27FC236}">
                <a16:creationId xmlns:a16="http://schemas.microsoft.com/office/drawing/2014/main" id="{60862D57-0E77-46F9-BE86-DB4DDF9B083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0100" y="4267200"/>
            <a:ext cx="1384300" cy="1358900"/>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364698-5096-413C-9576-91A46B1E27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27650" y="1231900"/>
            <a:ext cx="3261645" cy="1524000"/>
          </a:xfrm>
          <a:prstGeom prst="rect">
            <a:avLst/>
          </a:prstGeom>
        </p:spPr>
      </p:pic>
      <p:pic>
        <p:nvPicPr>
          <p:cNvPr id="6" name="Picture 5">
            <a:extLst>
              <a:ext uri="{FF2B5EF4-FFF2-40B4-BE49-F238E27FC236}">
                <a16:creationId xmlns:a16="http://schemas.microsoft.com/office/drawing/2014/main" id="{CF182AC4-7F81-46C2-9481-8736C5BA656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34300" y="4267200"/>
            <a:ext cx="1003300" cy="1358900"/>
          </a:xfrm>
          <a:prstGeom prst="rect">
            <a:avLst/>
          </a:prstGeom>
        </p:spPr>
      </p:pic>
      <p:sp>
        <p:nvSpPr>
          <p:cNvPr id="2" name="TextBox 1">
            <a:extLst>
              <a:ext uri="{FF2B5EF4-FFF2-40B4-BE49-F238E27FC236}">
                <a16:creationId xmlns:a16="http://schemas.microsoft.com/office/drawing/2014/main" id="{DDB5A92B-FAB8-4C50-AD1D-6862C4B36D26}"/>
              </a:ext>
            </a:extLst>
          </p:cNvPr>
          <p:cNvSpPr txBox="1"/>
          <p:nvPr/>
        </p:nvSpPr>
        <p:spPr>
          <a:xfrm>
            <a:off x="4474716" y="5736158"/>
            <a:ext cx="3637508" cy="1077218"/>
          </a:xfrm>
          <a:prstGeom prst="rect">
            <a:avLst/>
          </a:prstGeom>
          <a:noFill/>
        </p:spPr>
        <p:txBody>
          <a:bodyPr wrap="square" rtlCol="0">
            <a:spAutoFit/>
          </a:bodyPr>
          <a:lstStyle/>
          <a:p>
            <a:pPr algn="ctr" fontAlgn="base">
              <a:spcBef>
                <a:spcPct val="0"/>
              </a:spcBef>
              <a:spcAft>
                <a:spcPct val="0"/>
              </a:spcAft>
              <a:defRPr/>
            </a:pPr>
            <a:r>
              <a:rPr lang="en-GB" sz="1600" b="1" dirty="0">
                <a:solidFill>
                  <a:prstClr val="black"/>
                </a:solidFill>
                <a:latin typeface="Arial" charset="0"/>
                <a:cs typeface="Arial" charset="0"/>
              </a:rPr>
              <a:t>Takeaway learning: which of these is not so important at Christmas? Can we manage without a mince pie? Countdown – to the baby.</a:t>
            </a:r>
          </a:p>
        </p:txBody>
      </p:sp>
      <p:sp>
        <p:nvSpPr>
          <p:cNvPr id="3" name="TextBox 2">
            <a:extLst>
              <a:ext uri="{FF2B5EF4-FFF2-40B4-BE49-F238E27FC236}">
                <a16:creationId xmlns:a16="http://schemas.microsoft.com/office/drawing/2014/main" id="{A0EF2A5F-D5E4-42F9-8549-58A87FBB1502}"/>
              </a:ext>
            </a:extLst>
          </p:cNvPr>
          <p:cNvSpPr txBox="1"/>
          <p:nvPr/>
        </p:nvSpPr>
        <p:spPr>
          <a:xfrm>
            <a:off x="141514" y="381000"/>
            <a:ext cx="2209346" cy="1477328"/>
          </a:xfrm>
          <a:prstGeom prst="rect">
            <a:avLst/>
          </a:prstGeom>
          <a:noFill/>
        </p:spPr>
        <p:txBody>
          <a:bodyPr wrap="square" rtlCol="0">
            <a:spAutoFit/>
          </a:bodyPr>
          <a:lstStyle/>
          <a:p>
            <a:r>
              <a:rPr lang="en-GB" b="1" dirty="0"/>
              <a:t>Can you recognise? Describe? Link? Suggest a  meaning? Notice? Name? Remember?</a:t>
            </a:r>
          </a:p>
        </p:txBody>
      </p:sp>
      <p:sp>
        <p:nvSpPr>
          <p:cNvPr id="5" name="TextBox 4">
            <a:extLst>
              <a:ext uri="{FF2B5EF4-FFF2-40B4-BE49-F238E27FC236}">
                <a16:creationId xmlns:a16="http://schemas.microsoft.com/office/drawing/2014/main" id="{8B8C6C6E-B827-46C0-9D39-6D5B8C7FBEA9}"/>
              </a:ext>
            </a:extLst>
          </p:cNvPr>
          <p:cNvSpPr txBox="1"/>
          <p:nvPr/>
        </p:nvSpPr>
        <p:spPr>
          <a:xfrm>
            <a:off x="10334624" y="800100"/>
            <a:ext cx="1715861" cy="3139321"/>
          </a:xfrm>
          <a:prstGeom prst="rect">
            <a:avLst/>
          </a:prstGeom>
          <a:noFill/>
        </p:spPr>
        <p:txBody>
          <a:bodyPr wrap="square" rtlCol="0">
            <a:spAutoFit/>
          </a:bodyPr>
          <a:lstStyle/>
          <a:p>
            <a:r>
              <a:rPr lang="en-GB" b="1" dirty="0"/>
              <a:t>Which matters most?</a:t>
            </a:r>
          </a:p>
          <a:p>
            <a:r>
              <a:rPr lang="en-GB" b="1" dirty="0"/>
              <a:t>9.</a:t>
            </a:r>
          </a:p>
          <a:p>
            <a:r>
              <a:rPr lang="en-GB" b="1" dirty="0"/>
              <a:t>8.</a:t>
            </a:r>
          </a:p>
          <a:p>
            <a:r>
              <a:rPr lang="en-GB" b="1" dirty="0"/>
              <a:t>7.</a:t>
            </a:r>
          </a:p>
          <a:p>
            <a:r>
              <a:rPr lang="en-GB" b="1" dirty="0"/>
              <a:t>6.</a:t>
            </a:r>
          </a:p>
          <a:p>
            <a:r>
              <a:rPr lang="en-GB" b="1" dirty="0"/>
              <a:t>5.</a:t>
            </a:r>
          </a:p>
          <a:p>
            <a:r>
              <a:rPr lang="en-GB" b="1" dirty="0"/>
              <a:t>4.</a:t>
            </a:r>
          </a:p>
          <a:p>
            <a:r>
              <a:rPr lang="en-GB" b="1" dirty="0"/>
              <a:t>3.</a:t>
            </a:r>
          </a:p>
          <a:p>
            <a:r>
              <a:rPr lang="en-GB" b="1" dirty="0"/>
              <a:t>2.</a:t>
            </a:r>
          </a:p>
          <a:p>
            <a:r>
              <a:rPr lang="en-GB" b="1" dirty="0"/>
              <a:t>1.</a:t>
            </a:r>
          </a:p>
        </p:txBody>
      </p:sp>
      <p:sp>
        <p:nvSpPr>
          <p:cNvPr id="14" name="TextBox 13">
            <a:extLst>
              <a:ext uri="{FF2B5EF4-FFF2-40B4-BE49-F238E27FC236}">
                <a16:creationId xmlns:a16="http://schemas.microsoft.com/office/drawing/2014/main" id="{5E6DB93B-A582-4CAC-939F-513E430AD897}"/>
              </a:ext>
            </a:extLst>
          </p:cNvPr>
          <p:cNvSpPr txBox="1"/>
          <p:nvPr/>
        </p:nvSpPr>
        <p:spPr>
          <a:xfrm>
            <a:off x="10668000" y="1352550"/>
            <a:ext cx="1382485" cy="2585323"/>
          </a:xfrm>
          <a:prstGeom prst="rect">
            <a:avLst/>
          </a:prstGeom>
          <a:noFill/>
        </p:spPr>
        <p:txBody>
          <a:bodyPr wrap="square" rtlCol="0">
            <a:spAutoFit/>
          </a:bodyPr>
          <a:lstStyle/>
          <a:p>
            <a:r>
              <a:rPr lang="en-GB" dirty="0"/>
              <a:t>Snowman?</a:t>
            </a:r>
          </a:p>
          <a:p>
            <a:r>
              <a:rPr lang="en-GB" dirty="0"/>
              <a:t>Reindeer?</a:t>
            </a:r>
          </a:p>
          <a:p>
            <a:r>
              <a:rPr lang="en-GB" dirty="0"/>
              <a:t>Tree?</a:t>
            </a:r>
          </a:p>
          <a:p>
            <a:r>
              <a:rPr lang="en-GB" dirty="0"/>
              <a:t>Mince pie?</a:t>
            </a:r>
          </a:p>
          <a:p>
            <a:r>
              <a:rPr lang="en-GB" dirty="0"/>
              <a:t>Donkey?</a:t>
            </a:r>
          </a:p>
          <a:p>
            <a:r>
              <a:rPr lang="en-GB" dirty="0"/>
              <a:t>Manger?</a:t>
            </a:r>
          </a:p>
          <a:p>
            <a:r>
              <a:rPr lang="en-GB" dirty="0"/>
              <a:t>Present?</a:t>
            </a:r>
          </a:p>
          <a:p>
            <a:r>
              <a:rPr lang="en-GB" dirty="0"/>
              <a:t>Children?</a:t>
            </a:r>
          </a:p>
          <a:p>
            <a:r>
              <a:rPr lang="en-GB" dirty="0"/>
              <a:t>Baby Jesus?</a:t>
            </a:r>
          </a:p>
        </p:txBody>
      </p:sp>
    </p:spTree>
    <p:extLst>
      <p:ext uri="{BB962C8B-B14F-4D97-AF65-F5344CB8AC3E}">
        <p14:creationId xmlns:p14="http://schemas.microsoft.com/office/powerpoint/2010/main" val="3838138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fade">
                                      <p:cBhvr>
                                        <p:cTn id="36" dur="500"/>
                                        <p:tgtEl>
                                          <p:spTgt spid="1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fade">
                                      <p:cBhvr>
                                        <p:cTn id="41" dur="500"/>
                                        <p:tgtEl>
                                          <p:spTgt spid="1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fade">
                                      <p:cBhvr>
                                        <p:cTn id="46" dur="500"/>
                                        <p:tgtEl>
                                          <p:spTgt spid="1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xEl>
                                              <p:pRg st="7" end="7"/>
                                            </p:txEl>
                                          </p:spTgt>
                                        </p:tgtEl>
                                        <p:attrNameLst>
                                          <p:attrName>style.visibility</p:attrName>
                                        </p:attrNameLst>
                                      </p:cBhvr>
                                      <p:to>
                                        <p:strVal val="visible"/>
                                      </p:to>
                                    </p:set>
                                    <p:animEffect transition="in" filter="fade">
                                      <p:cBhvr>
                                        <p:cTn id="51" dur="500"/>
                                        <p:tgtEl>
                                          <p:spTgt spid="14">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xEl>
                                              <p:pRg st="8" end="8"/>
                                            </p:txEl>
                                          </p:spTgt>
                                        </p:tgtEl>
                                        <p:attrNameLst>
                                          <p:attrName>style.visibility</p:attrName>
                                        </p:attrNameLst>
                                      </p:cBhvr>
                                      <p:to>
                                        <p:strVal val="visible"/>
                                      </p:to>
                                    </p:set>
                                    <p:animEffect transition="in" filter="fade">
                                      <p:cBhvr>
                                        <p:cTn id="56"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90688" y="0"/>
            <a:ext cx="10304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35863" y="3213101"/>
            <a:ext cx="2952750" cy="286226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Hallsville School in Newham used similar ideas with the Reception class, creating a church in their classroom for children to play inside. </a:t>
            </a:r>
          </a:p>
          <a:p>
            <a:pPr>
              <a:defRPr/>
            </a:pPr>
            <a:endParaRPr lang="en-GB" sz="2000" dirty="0">
              <a:solidFill>
                <a:srgbClr val="0070C0"/>
              </a:solidFill>
            </a:endParaRPr>
          </a:p>
          <a:p>
            <a:pPr>
              <a:defRPr/>
            </a:pPr>
            <a:r>
              <a:rPr lang="en-GB" sz="2000" dirty="0">
                <a:solidFill>
                  <a:srgbClr val="0070C0"/>
                </a:solidFill>
              </a:rPr>
              <a:t>What do you think the inside looks like?</a:t>
            </a:r>
          </a:p>
        </p:txBody>
      </p:sp>
    </p:spTree>
    <p:extLst>
      <p:ext uri="{BB962C8B-B14F-4D97-AF65-F5344CB8AC3E}">
        <p14:creationId xmlns:p14="http://schemas.microsoft.com/office/powerpoint/2010/main" val="32472213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GB" altLang="en-US"/>
          </a:p>
        </p:txBody>
      </p:sp>
      <p:sp>
        <p:nvSpPr>
          <p:cNvPr id="22531" name="Content Placeholder 2"/>
          <p:cNvSpPr>
            <a:spLocks noGrp="1"/>
          </p:cNvSpPr>
          <p:nvPr>
            <p:ph idx="1"/>
          </p:nvPr>
        </p:nvSpPr>
        <p:spPr/>
        <p:txBody>
          <a:bodyPr/>
          <a:lstStyle/>
          <a:p>
            <a:endParaRPr lang="en-GB" altLang="en-US"/>
          </a:p>
        </p:txBody>
      </p:sp>
      <p:pic>
        <p:nvPicPr>
          <p:cNvPr id="22532" name="Picture 5" descr="Hallsvil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35863" y="3213100"/>
            <a:ext cx="2952750" cy="2554288"/>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Lots of work for the TA here, but lots of experiential and fun learning for the 4-5 year olds.</a:t>
            </a:r>
          </a:p>
          <a:p>
            <a:pPr>
              <a:defRPr/>
            </a:pPr>
            <a:endParaRPr lang="en-GB" sz="2000" dirty="0">
              <a:solidFill>
                <a:srgbClr val="0070C0"/>
              </a:solidFill>
            </a:endParaRPr>
          </a:p>
          <a:p>
            <a:pPr>
              <a:defRPr/>
            </a:pPr>
            <a:r>
              <a:rPr lang="en-GB" sz="2000" dirty="0">
                <a:solidFill>
                  <a:srgbClr val="0070C0"/>
                </a:solidFill>
              </a:rPr>
              <a:t>What if you adapted the ideas for older pupils?</a:t>
            </a:r>
          </a:p>
        </p:txBody>
      </p:sp>
    </p:spTree>
    <p:extLst>
      <p:ext uri="{BB962C8B-B14F-4D97-AF65-F5344CB8AC3E}">
        <p14:creationId xmlns:p14="http://schemas.microsoft.com/office/powerpoint/2010/main" val="22491012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l"/>
            <a:r>
              <a:rPr lang="en-GB" altLang="en-US" b="1">
                <a:solidFill>
                  <a:srgbClr val="0070C0"/>
                </a:solidFill>
              </a:rPr>
              <a:t>Team Church for 7-11s</a:t>
            </a:r>
          </a:p>
        </p:txBody>
      </p:sp>
      <p:sp>
        <p:nvSpPr>
          <p:cNvPr id="3" name="Content Placeholder 2"/>
          <p:cNvSpPr>
            <a:spLocks noGrp="1"/>
          </p:cNvSpPr>
          <p:nvPr>
            <p:ph idx="1"/>
          </p:nvPr>
        </p:nvSpPr>
        <p:spPr/>
        <p:txBody>
          <a:bodyPr>
            <a:normAutofit/>
          </a:bodyPr>
          <a:lstStyle/>
          <a:p>
            <a:pPr marL="0" indent="0">
              <a:buNone/>
              <a:defRPr/>
            </a:pPr>
            <a:r>
              <a:rPr lang="en-GB" sz="2800" b="1" dirty="0">
                <a:solidFill>
                  <a:srgbClr val="C00000"/>
                </a:solidFill>
              </a:rPr>
              <a:t>Older pupils might try…</a:t>
            </a:r>
          </a:p>
          <a:p>
            <a:pPr>
              <a:defRPr/>
            </a:pPr>
            <a:r>
              <a:rPr lang="en-GB" sz="2800" dirty="0">
                <a:solidFill>
                  <a:srgbClr val="C00000"/>
                </a:solidFill>
              </a:rPr>
              <a:t>Designing and making two faith community buildings, from different religions, and considering similarities and differences. They could invite the 4-6 year olds to come and see their work</a:t>
            </a:r>
          </a:p>
          <a:p>
            <a:pPr>
              <a:defRPr/>
            </a:pPr>
            <a:r>
              <a:rPr lang="en-GB" sz="2800" dirty="0">
                <a:solidFill>
                  <a:srgbClr val="C00000"/>
                </a:solidFill>
              </a:rPr>
              <a:t>Developing ideas for a ‘shared sacred space’ – e.g. a chapel for an airport, hospital, prison or shopping centre: how could this be made to work for Christians, Jews, Muslims and Hindus? What about non-religious people?</a:t>
            </a:r>
          </a:p>
        </p:txBody>
      </p:sp>
    </p:spTree>
    <p:extLst>
      <p:ext uri="{BB962C8B-B14F-4D97-AF65-F5344CB8AC3E}">
        <p14:creationId xmlns:p14="http://schemas.microsoft.com/office/powerpoint/2010/main" val="719525108"/>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p:txBody>
          <a:bodyPr/>
          <a:lstStyle/>
          <a:p>
            <a:pPr>
              <a:defRPr/>
            </a:pPr>
            <a:r>
              <a:rPr lang="en-US"/>
              <a:t>Picturing Jesus: Fresh Ideas               RE Today</a:t>
            </a:r>
          </a:p>
        </p:txBody>
      </p:sp>
      <p:sp>
        <p:nvSpPr>
          <p:cNvPr id="7171"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E45113-245A-4F4F-93FA-C207351D3157}" type="slidenum">
              <a:rPr lang="en-US" altLang="en-US">
                <a:solidFill>
                  <a:srgbClr val="898989"/>
                </a:solidFill>
              </a:rPr>
              <a:pPr eaLnBrk="1" hangingPunct="1"/>
              <a:t>43</a:t>
            </a:fld>
            <a:endParaRPr lang="en-US" altLang="en-US">
              <a:solidFill>
                <a:srgbClr val="898989"/>
              </a:solidFill>
            </a:endParaRP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3436" y="0"/>
            <a:ext cx="53345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6888163" y="188640"/>
            <a:ext cx="433500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b="1" dirty="0">
                <a:solidFill>
                  <a:schemeClr val="accent2"/>
                </a:solidFill>
              </a:rPr>
              <a:t>Tony, only 7 (!), created this amazingly expressive image of the story of Zacchaeus. This traitorous, Roman~ collaborating tax collector persuaded by Jesus to repent of his selfish and avaricious way of life.  Tony said: </a:t>
            </a:r>
          </a:p>
          <a:p>
            <a:pPr eaLnBrk="1" hangingPunct="1">
              <a:spcBef>
                <a:spcPct val="50000"/>
              </a:spcBef>
            </a:pPr>
            <a:r>
              <a:rPr lang="en-GB" altLang="en-US" b="1" dirty="0">
                <a:solidFill>
                  <a:schemeClr val="accent2"/>
                </a:solidFill>
              </a:rPr>
              <a:t>“My picture is made with wax crayons. I did Jesus and Zack looking happy at the end of the story. The other people were cross with Jesus for being friends with him. No one liked him except Jesus. At the end he gave all his money away, so Jesus changed his life.”</a:t>
            </a:r>
          </a:p>
          <a:p>
            <a:pPr eaLnBrk="1" hangingPunct="1">
              <a:spcBef>
                <a:spcPct val="50000"/>
              </a:spcBef>
            </a:pPr>
            <a:r>
              <a:rPr lang="en-GB" altLang="en-US" b="1" dirty="0">
                <a:solidFill>
                  <a:schemeClr val="accent2"/>
                </a:solidFill>
              </a:rPr>
              <a:t>The disdainful jealousy of the onlookers is particularly well expressed in their wax crayon faces.</a:t>
            </a:r>
          </a:p>
        </p:txBody>
      </p:sp>
    </p:spTree>
    <p:extLst>
      <p:ext uri="{BB962C8B-B14F-4D97-AF65-F5344CB8AC3E}">
        <p14:creationId xmlns:p14="http://schemas.microsoft.com/office/powerpoint/2010/main" val="30489220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fade">
                                      <p:cBhvr>
                                        <p:cTn id="7"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214A-2134-4B19-8538-D713271D2473}"/>
              </a:ext>
            </a:extLst>
          </p:cNvPr>
          <p:cNvSpPr txBox="1">
            <a:spLocks/>
          </p:cNvSpPr>
          <p:nvPr/>
        </p:nvSpPr>
        <p:spPr>
          <a:xfrm>
            <a:off x="568854" y="696419"/>
            <a:ext cx="4765145" cy="984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24849E"/>
                </a:solidFill>
                <a:effectLst/>
                <a:uLnTx/>
                <a:uFillTx/>
                <a:latin typeface="Calibri Light" panose="020F0302020204030204"/>
                <a:ea typeface="+mj-ea"/>
                <a:cs typeface="+mj-cs"/>
              </a:rPr>
              <a:t>Ivy, age 7</a:t>
            </a:r>
            <a:br>
              <a:rPr kumimoji="0" lang="en-GB" sz="1800" b="1" i="0" u="none" strike="noStrike" kern="1200" cap="none" spc="0" normalizeH="0" baseline="0" noProof="0" dirty="0">
                <a:ln>
                  <a:noFill/>
                </a:ln>
                <a:solidFill>
                  <a:srgbClr val="24849E"/>
                </a:solidFill>
                <a:effectLst/>
                <a:uLnTx/>
                <a:uFillTx/>
                <a:latin typeface="Calibri Light" panose="020F0302020204030204"/>
                <a:ea typeface="+mj-ea"/>
                <a:cs typeface="+mj-cs"/>
              </a:rPr>
            </a:br>
            <a:r>
              <a:rPr kumimoji="0" lang="en-GB" sz="1800" b="1" i="0" u="none" strike="noStrike" kern="1200" cap="none" spc="0" normalizeH="0" baseline="0" noProof="0" dirty="0">
                <a:ln>
                  <a:noFill/>
                </a:ln>
                <a:solidFill>
                  <a:srgbClr val="24849E"/>
                </a:solidFill>
                <a:effectLst/>
                <a:uLnTx/>
                <a:uFillTx/>
                <a:latin typeface="Calibri Light" panose="020F0302020204030204"/>
                <a:ea typeface="+mj-ea"/>
                <a:cs typeface="+mj-cs"/>
              </a:rPr>
              <a:t>The story of Jesus meeting Zacchaeus and changing his life from greed and loneliness to generosity and community</a:t>
            </a:r>
          </a:p>
        </p:txBody>
      </p:sp>
      <p:pic>
        <p:nvPicPr>
          <p:cNvPr id="4" name="Picture 3">
            <a:extLst>
              <a:ext uri="{FF2B5EF4-FFF2-40B4-BE49-F238E27FC236}">
                <a16:creationId xmlns:a16="http://schemas.microsoft.com/office/drawing/2014/main" id="{8CD3B9FB-7923-44B3-A37C-23C5819AA5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5464565" y="1188824"/>
            <a:ext cx="6432609" cy="4197034"/>
          </a:xfrm>
          <a:prstGeom prst="rect">
            <a:avLst/>
          </a:prstGeom>
          <a:noFill/>
          <a:ln>
            <a:noFill/>
          </a:ln>
          <a:effectLst>
            <a:outerShdw blurRad="292100" dist="139700" dir="2700000" algn="ctr" rotWithShape="0">
              <a:schemeClr val="tx1">
                <a:alpha val="65000"/>
              </a:schemeClr>
            </a:outerShdw>
          </a:effectLst>
        </p:spPr>
      </p:pic>
      <p:sp>
        <p:nvSpPr>
          <p:cNvPr id="5" name="Text Placeholder 3">
            <a:extLst>
              <a:ext uri="{FF2B5EF4-FFF2-40B4-BE49-F238E27FC236}">
                <a16:creationId xmlns:a16="http://schemas.microsoft.com/office/drawing/2014/main" id="{4044DEB1-87ED-4449-88AD-A3863EEE836F}"/>
              </a:ext>
            </a:extLst>
          </p:cNvPr>
          <p:cNvSpPr txBox="1">
            <a:spLocks/>
          </p:cNvSpPr>
          <p:nvPr/>
        </p:nvSpPr>
        <p:spPr>
          <a:xfrm>
            <a:off x="440266" y="1791163"/>
            <a:ext cx="4893733" cy="26750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This example shows that pupils can make sense of religious story for themselves if they are set well structured tasks. Ivy chooses 6 ideas about the kind of person Zacchaeus was at the start of the story, and 7 words to describe how he changed. The work is focused on the way an encounter with Jesus transformed his life – a big idea about religion’s power to change people’s lives.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Regarding age related expectations, this work shows that Ivy can give examples of how stories show what difference faith makes, and think, talk and ask questions about the story using her own ideas about values.</a:t>
            </a:r>
          </a:p>
        </p:txBody>
      </p:sp>
      <p:sp>
        <p:nvSpPr>
          <p:cNvPr id="7" name="TextBox 6">
            <a:extLst>
              <a:ext uri="{FF2B5EF4-FFF2-40B4-BE49-F238E27FC236}">
                <a16:creationId xmlns:a16="http://schemas.microsoft.com/office/drawing/2014/main" id="{43117957-8A4C-4FBD-A86A-91D052D41855}"/>
              </a:ext>
            </a:extLst>
          </p:cNvPr>
          <p:cNvSpPr txBox="1"/>
          <p:nvPr/>
        </p:nvSpPr>
        <p:spPr>
          <a:xfrm>
            <a:off x="533401" y="4612087"/>
            <a:ext cx="4648200" cy="1646605"/>
          </a:xfrm>
          <a:prstGeom prst="rect">
            <a:avLst/>
          </a:prstGeom>
          <a:solidFill>
            <a:srgbClr val="D6E5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450" b="0" i="0" u="none" strike="noStrike" kern="1200" cap="none" spc="0" normalizeH="0" baseline="0" noProof="0" dirty="0">
                <a:ln>
                  <a:noFill/>
                </a:ln>
                <a:solidFill>
                  <a:prstClr val="black"/>
                </a:solidFill>
                <a:effectLst/>
                <a:uLnTx/>
                <a:uFillTx/>
                <a:latin typeface="Calibri" panose="020F0502020204030204"/>
                <a:ea typeface="+mn-ea"/>
                <a:cs typeface="+mn-cs"/>
              </a:rPr>
              <a:t>How could your school use a task like this to show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50" b="0" i="0" u="none" strike="noStrike" kern="1200" cap="none" spc="0" normalizeH="0" baseline="0" noProof="0" dirty="0">
                <a:ln>
                  <a:noFill/>
                </a:ln>
                <a:solidFill>
                  <a:prstClr val="black"/>
                </a:solidFill>
                <a:effectLst/>
                <a:uLnTx/>
                <a:uFillTx/>
                <a:latin typeface="Calibri" panose="020F0502020204030204"/>
                <a:ea typeface="+mn-ea"/>
                <a:cs typeface="+mn-cs"/>
              </a:rPr>
              <a:t>in 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50" b="0" i="0" u="none" strike="noStrike" kern="1200" cap="none" spc="0" normalizeH="0" baseline="0" noProof="0" dirty="0">
                <a:ln>
                  <a:noFill/>
                </a:ln>
                <a:solidFill>
                  <a:prstClr val="black"/>
                </a:solidFill>
                <a:effectLst/>
                <a:uLnTx/>
                <a:uFillTx/>
                <a:latin typeface="Calibri" panose="020F0502020204030204"/>
                <a:ea typeface="+mn-ea"/>
                <a:cs typeface="+mn-cs"/>
              </a:rPr>
              <a:t>The task has several layers – to draw, to select words, to write a sentence summarising the story. Do you use layered tasks enough, to deepen pupil responses in 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50" b="0" i="0" u="none" strike="noStrike" kern="1200" cap="none" spc="0" normalizeH="0" baseline="0" noProof="0" dirty="0">
                <a:ln>
                  <a:noFill/>
                </a:ln>
                <a:solidFill>
                  <a:prstClr val="black"/>
                </a:solidFill>
                <a:effectLst/>
                <a:uLnTx/>
                <a:uFillTx/>
                <a:latin typeface="Calibri" panose="020F0502020204030204"/>
                <a:ea typeface="+mn-ea"/>
                <a:cs typeface="+mn-cs"/>
              </a:rPr>
              <a:t>In what ways does this work show good RE in action?</a:t>
            </a:r>
          </a:p>
        </p:txBody>
      </p:sp>
      <p:sp>
        <p:nvSpPr>
          <p:cNvPr id="9" name="TextBox 8">
            <a:extLst>
              <a:ext uri="{FF2B5EF4-FFF2-40B4-BE49-F238E27FC236}">
                <a16:creationId xmlns:a16="http://schemas.microsoft.com/office/drawing/2014/main" id="{872CAD91-30E3-4FF4-BE94-BEA832B73F34}"/>
              </a:ext>
            </a:extLst>
          </p:cNvPr>
          <p:cNvSpPr txBox="1"/>
          <p:nvPr/>
        </p:nvSpPr>
        <p:spPr>
          <a:xfrm>
            <a:off x="814885" y="4427421"/>
            <a:ext cx="1185334" cy="369332"/>
          </a:xfrm>
          <a:prstGeom prst="rect">
            <a:avLst/>
          </a:prstGeom>
          <a:solidFill>
            <a:srgbClr val="24849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2399748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4043" y="360142"/>
            <a:ext cx="2690816" cy="2690816"/>
          </a:xfrm>
          <a:prstGeom prst="rect">
            <a:avLst/>
          </a:prstGeom>
        </p:spPr>
      </p:pic>
      <p:sp>
        <p:nvSpPr>
          <p:cNvPr id="2" name="Title 1"/>
          <p:cNvSpPr>
            <a:spLocks noGrp="1"/>
          </p:cNvSpPr>
          <p:nvPr>
            <p:ph type="title"/>
          </p:nvPr>
        </p:nvSpPr>
        <p:spPr>
          <a:xfrm>
            <a:off x="2113788" y="1063229"/>
            <a:ext cx="4360254" cy="857250"/>
          </a:xfrm>
        </p:spPr>
        <p:txBody>
          <a:bodyPr/>
          <a:lstStyle/>
          <a:p>
            <a:pPr algn="l"/>
            <a:r>
              <a:rPr lang="en-GB" b="1" dirty="0">
                <a:solidFill>
                  <a:schemeClr val="accent5">
                    <a:lumMod val="75000"/>
                  </a:schemeClr>
                </a:solidFill>
              </a:rPr>
              <a:t>Creation Play </a:t>
            </a:r>
            <a:r>
              <a:rPr lang="en-GB" b="1" dirty="0" err="1">
                <a:solidFill>
                  <a:schemeClr val="accent5">
                    <a:lumMod val="75000"/>
                  </a:schemeClr>
                </a:solidFill>
              </a:rPr>
              <a:t>Doh</a:t>
            </a:r>
            <a:endParaRPr lang="en-GB" b="1" dirty="0">
              <a:solidFill>
                <a:schemeClr val="accent5">
                  <a:lumMod val="75000"/>
                </a:schemeClr>
              </a:solidFill>
            </a:endParaRPr>
          </a:p>
        </p:txBody>
      </p:sp>
      <p:sp>
        <p:nvSpPr>
          <p:cNvPr id="3" name="Content Placeholder 2"/>
          <p:cNvSpPr>
            <a:spLocks noGrp="1"/>
          </p:cNvSpPr>
          <p:nvPr>
            <p:ph idx="1"/>
          </p:nvPr>
        </p:nvSpPr>
        <p:spPr>
          <a:xfrm>
            <a:off x="2017776" y="2464799"/>
            <a:ext cx="7118076" cy="3394472"/>
          </a:xfrm>
        </p:spPr>
        <p:txBody>
          <a:bodyPr>
            <a:normAutofit/>
          </a:bodyPr>
          <a:lstStyle/>
          <a:p>
            <a:pPr lvl="0"/>
            <a:r>
              <a:rPr lang="en-GB" sz="1800" b="1" dirty="0">
                <a:solidFill>
                  <a:schemeClr val="accent5">
                    <a:lumMod val="75000"/>
                  </a:schemeClr>
                </a:solidFill>
              </a:rPr>
              <a:t>Put the class into 6 teams and ask them to think about how their team could make one of the ‘days’ of creation from pay </a:t>
            </a:r>
            <a:r>
              <a:rPr lang="en-GB" sz="1800" b="1" dirty="0" err="1">
                <a:solidFill>
                  <a:schemeClr val="accent5">
                    <a:lumMod val="75000"/>
                  </a:schemeClr>
                </a:solidFill>
              </a:rPr>
              <a:t>doh</a:t>
            </a:r>
            <a:r>
              <a:rPr lang="en-GB" sz="1800" b="1" dirty="0">
                <a:solidFill>
                  <a:schemeClr val="accent5">
                    <a:lumMod val="75000"/>
                  </a:schemeClr>
                </a:solidFill>
              </a:rPr>
              <a:t> (the sixth day is very much harder than the others – maybe two teams on this?) </a:t>
            </a:r>
          </a:p>
          <a:p>
            <a:pPr lvl="0"/>
            <a:r>
              <a:rPr lang="en-GB" sz="1800" b="1" dirty="0">
                <a:solidFill>
                  <a:schemeClr val="accent5">
                    <a:lumMod val="75000"/>
                  </a:schemeClr>
                </a:solidFill>
              </a:rPr>
              <a:t>Give each team a tray or board to work on, and 4-6 pots of different coloured play </a:t>
            </a:r>
            <a:r>
              <a:rPr lang="en-GB" sz="1800" b="1" dirty="0" err="1">
                <a:solidFill>
                  <a:schemeClr val="accent5">
                    <a:lumMod val="75000"/>
                  </a:schemeClr>
                </a:solidFill>
              </a:rPr>
              <a:t>doh</a:t>
            </a:r>
            <a:r>
              <a:rPr lang="en-GB" sz="1800" b="1" dirty="0">
                <a:solidFill>
                  <a:schemeClr val="accent5">
                    <a:lumMod val="75000"/>
                  </a:schemeClr>
                </a:solidFill>
              </a:rPr>
              <a:t>. </a:t>
            </a:r>
          </a:p>
          <a:p>
            <a:pPr lvl="0"/>
            <a:r>
              <a:rPr lang="en-GB" sz="1800" b="1" dirty="0">
                <a:solidFill>
                  <a:schemeClr val="accent5">
                    <a:lumMod val="75000"/>
                  </a:schemeClr>
                </a:solidFill>
              </a:rPr>
              <a:t>Ask them to make everything they can that goes with their ‘day’ on a tray, and line up the six trays, to show the whole story</a:t>
            </a:r>
          </a:p>
          <a:p>
            <a:pPr lvl="0"/>
            <a:r>
              <a:rPr lang="en-GB" sz="1800" b="1" dirty="0">
                <a:solidFill>
                  <a:schemeClr val="accent5">
                    <a:lumMod val="75000"/>
                  </a:schemeClr>
                </a:solidFill>
              </a:rPr>
              <a:t>On a seventh tray, ask children to make a picture of ‘rest’ out of play </a:t>
            </a:r>
            <a:r>
              <a:rPr lang="en-GB" sz="1800" b="1" dirty="0" err="1">
                <a:solidFill>
                  <a:schemeClr val="accent5">
                    <a:lumMod val="75000"/>
                  </a:schemeClr>
                </a:solidFill>
              </a:rPr>
              <a:t>doh</a:t>
            </a:r>
            <a:r>
              <a:rPr lang="en-GB" sz="1800" b="1" dirty="0">
                <a:solidFill>
                  <a:schemeClr val="accent5">
                    <a:lumMod val="75000"/>
                  </a:schemeClr>
                </a:solidFill>
              </a:rPr>
              <a:t>. Can pupils who finish early also make a play </a:t>
            </a:r>
            <a:r>
              <a:rPr lang="en-GB" sz="1800" b="1" dirty="0" err="1">
                <a:solidFill>
                  <a:schemeClr val="accent5">
                    <a:lumMod val="75000"/>
                  </a:schemeClr>
                </a:solidFill>
              </a:rPr>
              <a:t>doh</a:t>
            </a:r>
            <a:r>
              <a:rPr lang="en-GB" sz="1800" b="1" dirty="0">
                <a:solidFill>
                  <a:schemeClr val="accent5">
                    <a:lumMod val="75000"/>
                  </a:schemeClr>
                </a:solidFill>
              </a:rPr>
              <a:t> image of LIFE / LIGHT / GOD?</a:t>
            </a:r>
          </a:p>
          <a:p>
            <a:pPr lvl="0"/>
            <a:r>
              <a:rPr lang="en-GB" sz="1800" b="1" dirty="0">
                <a:solidFill>
                  <a:schemeClr val="accent5">
                    <a:lumMod val="75000"/>
                  </a:schemeClr>
                </a:solidFill>
              </a:rPr>
              <a:t>Arrange them all in order, as an exhibition </a:t>
            </a:r>
          </a:p>
        </p:txBody>
      </p:sp>
    </p:spTree>
    <p:extLst>
      <p:ext uri="{BB962C8B-B14F-4D97-AF65-F5344CB8AC3E}">
        <p14:creationId xmlns:p14="http://schemas.microsoft.com/office/powerpoint/2010/main" val="167167522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0147177" cy="7610384"/>
          </a:xfrm>
        </p:spPr>
      </p:pic>
      <p:sp>
        <p:nvSpPr>
          <p:cNvPr id="5" name="TextBox 4"/>
          <p:cNvSpPr txBox="1"/>
          <p:nvPr/>
        </p:nvSpPr>
        <p:spPr>
          <a:xfrm>
            <a:off x="9315630" y="3805192"/>
            <a:ext cx="2402886" cy="1477328"/>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Year 1 groups used a picture-Bible to guide their making of the days of the story of creation. </a:t>
            </a:r>
          </a:p>
        </p:txBody>
      </p:sp>
    </p:spTree>
    <p:extLst>
      <p:ext uri="{BB962C8B-B14F-4D97-AF65-F5344CB8AC3E}">
        <p14:creationId xmlns:p14="http://schemas.microsoft.com/office/powerpoint/2010/main" val="34664614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DSC00289.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282895" y="-133166"/>
            <a:ext cx="5909105" cy="787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346229" y="992413"/>
            <a:ext cx="556287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GB" altLang="en-US" sz="2000" dirty="0">
                <a:solidFill>
                  <a:prstClr val="black"/>
                </a:solidFill>
                <a:cs typeface="Times New Roman" panose="02020603050405020304" pitchFamily="18" charset="0"/>
              </a:rPr>
              <a:t>“I gave the children a choice which group they joined, which aspect of the Genesis creation stories they wanted to make.</a:t>
            </a:r>
          </a:p>
          <a:p>
            <a:pPr eaLnBrk="0" fontAlgn="base" hangingPunct="0">
              <a:spcBef>
                <a:spcPct val="0"/>
              </a:spcBef>
              <a:spcAft>
                <a:spcPct val="0"/>
              </a:spcAft>
            </a:pPr>
            <a:r>
              <a:rPr lang="en-GB" altLang="en-US" sz="2000" dirty="0">
                <a:solidFill>
                  <a:prstClr val="black"/>
                </a:solidFill>
                <a:cs typeface="Times New Roman" panose="02020603050405020304" pitchFamily="18" charset="0"/>
              </a:rPr>
              <a:t>Pupils in reception class worked on the background, producing different days between them. </a:t>
            </a:r>
          </a:p>
          <a:p>
            <a:pPr eaLnBrk="0" fontAlgn="base" hangingPunct="0">
              <a:spcBef>
                <a:spcPct val="0"/>
              </a:spcBef>
              <a:spcAft>
                <a:spcPct val="0"/>
              </a:spcAft>
            </a:pPr>
            <a:r>
              <a:rPr lang="en-GB" altLang="en-US" sz="2000" dirty="0">
                <a:solidFill>
                  <a:prstClr val="black"/>
                </a:solidFill>
                <a:cs typeface="Times New Roman" panose="02020603050405020304" pitchFamily="18" charset="0"/>
              </a:rPr>
              <a:t>The Year 1 and 2 pupils created animals, plants, stars, waterfalls, rivers and so on to depict God’s creation on each day of the story. This resulted in a busy, vibrant and wonderful display to which the whole school had contributed.</a:t>
            </a:r>
            <a:endParaRPr lang="en-US" altLang="en-US" sz="1400" dirty="0">
              <a:solidFill>
                <a:prstClr val="black"/>
              </a:solidFill>
              <a:cs typeface="Arial" panose="020B0604020202020204" pitchFamily="34" charset="0"/>
            </a:endParaRPr>
          </a:p>
          <a:p>
            <a:pPr eaLnBrk="0" fontAlgn="base" hangingPunct="0">
              <a:spcBef>
                <a:spcPct val="0"/>
              </a:spcBef>
              <a:spcAft>
                <a:spcPct val="0"/>
              </a:spcAft>
            </a:pPr>
            <a:r>
              <a:rPr lang="en-GB" altLang="en-US" sz="2000" dirty="0">
                <a:solidFill>
                  <a:prstClr val="black"/>
                </a:solidFill>
                <a:cs typeface="Times New Roman" panose="02020603050405020304" pitchFamily="18" charset="0"/>
              </a:rPr>
              <a:t>Alongside this work were individual pieces of work which addressed associated ideas with creation, such as ordering the days of creation, selecting their favourite thing in the creation, thinking about what might have made God proud.”</a:t>
            </a:r>
            <a:endParaRPr lang="en-GB" altLang="en-US" sz="3600" dirty="0">
              <a:solidFill>
                <a:prstClr val="black"/>
              </a:solidFill>
              <a:cs typeface="Arial" panose="020B0604020202020204" pitchFamily="34" charset="0"/>
            </a:endParaRPr>
          </a:p>
        </p:txBody>
      </p:sp>
    </p:spTree>
    <p:extLst>
      <p:ext uri="{BB962C8B-B14F-4D97-AF65-F5344CB8AC3E}">
        <p14:creationId xmlns:p14="http://schemas.microsoft.com/office/powerpoint/2010/main" val="9416717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2" end="2"/>
                                            </p:txEl>
                                          </p:spTgt>
                                        </p:tgtEl>
                                        <p:attrNameLst>
                                          <p:attrName>style.visibility</p:attrName>
                                        </p:attrNameLst>
                                      </p:cBhvr>
                                      <p:to>
                                        <p:strVal val="visible"/>
                                      </p:to>
                                    </p:set>
                                    <p:animEffect transition="in" filter="fade">
                                      <p:cBhvr>
                                        <p:cTn id="7" dur="2000"/>
                                        <p:tgtEl>
                                          <p:spTgt spid="409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3" end="3"/>
                                            </p:txEl>
                                          </p:spTgt>
                                        </p:tgtEl>
                                        <p:attrNameLst>
                                          <p:attrName>style.visibility</p:attrName>
                                        </p:attrNameLst>
                                      </p:cBhvr>
                                      <p:to>
                                        <p:strVal val="visible"/>
                                      </p:to>
                                    </p:set>
                                    <p:animEffect transition="in" filter="fade">
                                      <p:cBhvr>
                                        <p:cTn id="12"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7537" y="-729462"/>
            <a:ext cx="11521280" cy="8640960"/>
          </a:xfrm>
          <a:prstGeom prst="rect">
            <a:avLst/>
          </a:prstGeom>
        </p:spPr>
      </p:pic>
      <p:sp>
        <p:nvSpPr>
          <p:cNvPr id="3" name="TextBox 2"/>
          <p:cNvSpPr txBox="1"/>
          <p:nvPr/>
        </p:nvSpPr>
        <p:spPr>
          <a:xfrm>
            <a:off x="6798078" y="3807043"/>
            <a:ext cx="2402886" cy="2031325"/>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Simple pictures reminded children of the story they were learning, and enabled creativity and imagination- also sequencing!</a:t>
            </a:r>
          </a:p>
        </p:txBody>
      </p:sp>
    </p:spTree>
    <p:extLst>
      <p:ext uri="{BB962C8B-B14F-4D97-AF65-F5344CB8AC3E}">
        <p14:creationId xmlns:p14="http://schemas.microsoft.com/office/powerpoint/2010/main" val="341004402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6940" y="188640"/>
            <a:ext cx="7965504" cy="5974128"/>
          </a:xfrm>
          <a:prstGeom prst="rect">
            <a:avLst/>
          </a:prstGeom>
        </p:spPr>
      </p:pic>
      <p:sp>
        <p:nvSpPr>
          <p:cNvPr id="3" name="TextBox 2"/>
          <p:cNvSpPr txBox="1"/>
          <p:nvPr/>
        </p:nvSpPr>
        <p:spPr>
          <a:xfrm>
            <a:off x="5555940" y="4995175"/>
            <a:ext cx="2402886" cy="923330"/>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Day Six: the creation of humanity</a:t>
            </a:r>
          </a:p>
        </p:txBody>
      </p:sp>
    </p:spTree>
    <p:extLst>
      <p:ext uri="{BB962C8B-B14F-4D97-AF65-F5344CB8AC3E}">
        <p14:creationId xmlns:p14="http://schemas.microsoft.com/office/powerpoint/2010/main" val="33372210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5721" y="0"/>
            <a:ext cx="6060558" cy="6858000"/>
          </a:xfrm>
          <a:prstGeom prst="rect">
            <a:avLst/>
          </a:prstGeom>
        </p:spPr>
      </p:pic>
      <p:sp>
        <p:nvSpPr>
          <p:cNvPr id="3" name="TextBox 2">
            <a:extLst>
              <a:ext uri="{FF2B5EF4-FFF2-40B4-BE49-F238E27FC236}">
                <a16:creationId xmlns:a16="http://schemas.microsoft.com/office/drawing/2014/main" id="{5C69F862-FD78-4CF9-8FED-5B46ADBD0FBD}"/>
              </a:ext>
            </a:extLst>
          </p:cNvPr>
          <p:cNvSpPr txBox="1"/>
          <p:nvPr/>
        </p:nvSpPr>
        <p:spPr>
          <a:xfrm>
            <a:off x="272143" y="1415143"/>
            <a:ext cx="2525486" cy="2585323"/>
          </a:xfrm>
          <a:prstGeom prst="rect">
            <a:avLst/>
          </a:prstGeom>
          <a:noFill/>
        </p:spPr>
        <p:txBody>
          <a:bodyPr wrap="square" rtlCol="0">
            <a:spAutoFit/>
          </a:bodyPr>
          <a:lstStyle/>
          <a:p>
            <a:r>
              <a:rPr lang="en-GB" dirty="0"/>
              <a:t>More blue or more red?</a:t>
            </a:r>
          </a:p>
          <a:p>
            <a:endParaRPr lang="en-GB" dirty="0"/>
          </a:p>
          <a:p>
            <a:r>
              <a:rPr lang="en-GB" dirty="0"/>
              <a:t>Can you see bricks? Flowers? A book? Feathers? A flame? </a:t>
            </a:r>
          </a:p>
          <a:p>
            <a:endParaRPr lang="en-GB" dirty="0"/>
          </a:p>
          <a:p>
            <a:r>
              <a:rPr lang="en-GB" dirty="0"/>
              <a:t>Can you make the hand-shapes of the angel and of Mary?</a:t>
            </a:r>
          </a:p>
        </p:txBody>
      </p:sp>
      <p:sp>
        <p:nvSpPr>
          <p:cNvPr id="4" name="TextBox 3">
            <a:extLst>
              <a:ext uri="{FF2B5EF4-FFF2-40B4-BE49-F238E27FC236}">
                <a16:creationId xmlns:a16="http://schemas.microsoft.com/office/drawing/2014/main" id="{64EC3B24-C157-40EF-A800-385CCA932B26}"/>
              </a:ext>
            </a:extLst>
          </p:cNvPr>
          <p:cNvSpPr txBox="1"/>
          <p:nvPr/>
        </p:nvSpPr>
        <p:spPr>
          <a:xfrm>
            <a:off x="9411788" y="907311"/>
            <a:ext cx="2525486" cy="6186309"/>
          </a:xfrm>
          <a:prstGeom prst="rect">
            <a:avLst/>
          </a:prstGeom>
          <a:noFill/>
        </p:spPr>
        <p:txBody>
          <a:bodyPr wrap="square" rtlCol="0">
            <a:spAutoFit/>
          </a:bodyPr>
          <a:lstStyle/>
          <a:p>
            <a:r>
              <a:rPr lang="en-GB" dirty="0"/>
              <a:t>Can you see in the picture how the artist is showing us the importance of what  the Angel and Mary said?</a:t>
            </a:r>
          </a:p>
          <a:p>
            <a:endParaRPr lang="en-GB" dirty="0"/>
          </a:p>
          <a:p>
            <a:r>
              <a:rPr lang="en-GB" dirty="0"/>
              <a:t>Angel:</a:t>
            </a:r>
          </a:p>
          <a:p>
            <a:r>
              <a:rPr lang="en-GB" dirty="0"/>
              <a:t>“Do not be afraid, Mary; you have found favour with God. You will conceive and give birth to a son, and you are to call him Jesus. He will be great and will be called the Son of the Most High. For no word from God will ever fail.”</a:t>
            </a:r>
          </a:p>
          <a:p>
            <a:endParaRPr lang="en-GB" dirty="0"/>
          </a:p>
          <a:p>
            <a:r>
              <a:rPr lang="en-GB" dirty="0"/>
              <a:t>Mary: “I am the Lord’s servant. May your words  to me come true”</a:t>
            </a:r>
          </a:p>
          <a:p>
            <a:endParaRPr lang="en-GB" dirty="0"/>
          </a:p>
        </p:txBody>
      </p:sp>
    </p:spTree>
    <p:extLst>
      <p:ext uri="{BB962C8B-B14F-4D97-AF65-F5344CB8AC3E}">
        <p14:creationId xmlns:p14="http://schemas.microsoft.com/office/powerpoint/2010/main" val="20378576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80134" y="854478"/>
            <a:ext cx="6844866" cy="5133650"/>
          </a:xfrm>
        </p:spPr>
      </p:pic>
      <p:sp>
        <p:nvSpPr>
          <p:cNvPr id="5" name="TextBox 4"/>
          <p:cNvSpPr txBox="1"/>
          <p:nvPr/>
        </p:nvSpPr>
        <p:spPr>
          <a:xfrm>
            <a:off x="3179676" y="1808821"/>
            <a:ext cx="2402886" cy="1200329"/>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Pupils used number cards to label their ‘creations’, as the story goes. </a:t>
            </a:r>
          </a:p>
        </p:txBody>
      </p:sp>
    </p:spTree>
    <p:extLst>
      <p:ext uri="{BB962C8B-B14F-4D97-AF65-F5344CB8AC3E}">
        <p14:creationId xmlns:p14="http://schemas.microsoft.com/office/powerpoint/2010/main" val="34444515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8048" y="1754814"/>
            <a:ext cx="2996952" cy="2996952"/>
          </a:xfrm>
          <a:prstGeom prst="rect">
            <a:avLst/>
          </a:prstGeom>
        </p:spPr>
      </p:pic>
      <p:sp>
        <p:nvSpPr>
          <p:cNvPr id="2" name="Title 1"/>
          <p:cNvSpPr>
            <a:spLocks noGrp="1"/>
          </p:cNvSpPr>
          <p:nvPr>
            <p:ph type="title"/>
          </p:nvPr>
        </p:nvSpPr>
        <p:spPr>
          <a:xfrm>
            <a:off x="3009900" y="1063228"/>
            <a:ext cx="6515100" cy="1015622"/>
          </a:xfrm>
        </p:spPr>
        <p:txBody>
          <a:bodyPr>
            <a:normAutofit fontScale="90000"/>
          </a:bodyPr>
          <a:lstStyle/>
          <a:p>
            <a:pPr algn="l"/>
            <a:r>
              <a:rPr lang="en-GB" b="1" dirty="0">
                <a:solidFill>
                  <a:srgbClr val="00B050"/>
                </a:solidFill>
              </a:rPr>
              <a:t>7 Creations: </a:t>
            </a:r>
            <a:br>
              <a:rPr lang="en-GB" b="1" dirty="0">
                <a:solidFill>
                  <a:srgbClr val="00B050"/>
                </a:solidFill>
              </a:rPr>
            </a:br>
            <a:r>
              <a:rPr lang="en-GB" sz="1800" b="1" dirty="0">
                <a:solidFill>
                  <a:srgbClr val="C00000"/>
                </a:solidFill>
              </a:rPr>
              <a:t>Number three pages on your table. Make from your play </a:t>
            </a:r>
            <a:r>
              <a:rPr lang="en-GB" sz="1800" b="1" dirty="0" err="1">
                <a:solidFill>
                  <a:srgbClr val="C00000"/>
                </a:solidFill>
              </a:rPr>
              <a:t>doh</a:t>
            </a:r>
            <a:r>
              <a:rPr lang="en-GB" sz="1800" b="1" dirty="0">
                <a:solidFill>
                  <a:srgbClr val="C00000"/>
                </a:solidFill>
              </a:rPr>
              <a:t> something for each of those three (afterwards, put it back please)</a:t>
            </a:r>
            <a:endParaRPr lang="en-GB" sz="1875" b="1" dirty="0">
              <a:solidFill>
                <a:srgbClr val="C00000"/>
              </a:solidFill>
            </a:endParaRPr>
          </a:p>
        </p:txBody>
      </p:sp>
      <p:sp>
        <p:nvSpPr>
          <p:cNvPr id="3" name="Content Placeholder 2"/>
          <p:cNvSpPr>
            <a:spLocks noGrp="1"/>
          </p:cNvSpPr>
          <p:nvPr>
            <p:ph idx="1"/>
          </p:nvPr>
        </p:nvSpPr>
        <p:spPr>
          <a:xfrm>
            <a:off x="3009900" y="2186863"/>
            <a:ext cx="6172200" cy="3481034"/>
          </a:xfrm>
        </p:spPr>
        <p:txBody>
          <a:bodyPr/>
          <a:lstStyle/>
          <a:p>
            <a:pPr marL="385763" indent="-385763">
              <a:buFont typeface="+mj-lt"/>
              <a:buAutoNum type="arabicPeriod"/>
            </a:pPr>
            <a:r>
              <a:rPr lang="en-GB" b="1" dirty="0">
                <a:solidFill>
                  <a:schemeClr val="tx2">
                    <a:lumMod val="75000"/>
                  </a:schemeClr>
                </a:solidFill>
              </a:rPr>
              <a:t>Night and Day</a:t>
            </a:r>
          </a:p>
          <a:p>
            <a:pPr marL="385763" indent="-385763">
              <a:buFont typeface="+mj-lt"/>
              <a:buAutoNum type="arabicPeriod"/>
            </a:pPr>
            <a:r>
              <a:rPr lang="en-GB" b="1" dirty="0">
                <a:solidFill>
                  <a:schemeClr val="tx2">
                    <a:lumMod val="75000"/>
                  </a:schemeClr>
                </a:solidFill>
              </a:rPr>
              <a:t>Sky and Sea</a:t>
            </a:r>
          </a:p>
          <a:p>
            <a:pPr marL="385763" indent="-385763">
              <a:buFont typeface="+mj-lt"/>
              <a:buAutoNum type="arabicPeriod"/>
            </a:pPr>
            <a:r>
              <a:rPr lang="en-GB" b="1" dirty="0">
                <a:solidFill>
                  <a:schemeClr val="tx2">
                    <a:lumMod val="75000"/>
                  </a:schemeClr>
                </a:solidFill>
              </a:rPr>
              <a:t>Land, Trees, Vegetation</a:t>
            </a:r>
          </a:p>
          <a:p>
            <a:pPr marL="385763" indent="-385763">
              <a:buFont typeface="+mj-lt"/>
              <a:buAutoNum type="arabicPeriod"/>
            </a:pPr>
            <a:r>
              <a:rPr lang="en-GB" b="1" dirty="0">
                <a:solidFill>
                  <a:schemeClr val="tx2">
                    <a:lumMod val="75000"/>
                  </a:schemeClr>
                </a:solidFill>
              </a:rPr>
              <a:t>Sun, Moon and Stars</a:t>
            </a:r>
          </a:p>
          <a:p>
            <a:pPr marL="385763" indent="-385763">
              <a:buFont typeface="+mj-lt"/>
              <a:buAutoNum type="arabicPeriod"/>
            </a:pPr>
            <a:r>
              <a:rPr lang="en-GB" b="1" dirty="0">
                <a:solidFill>
                  <a:schemeClr val="tx2">
                    <a:lumMod val="75000"/>
                  </a:schemeClr>
                </a:solidFill>
              </a:rPr>
              <a:t>Birds and Fish</a:t>
            </a:r>
          </a:p>
          <a:p>
            <a:pPr marL="385763" indent="-385763">
              <a:buFont typeface="+mj-lt"/>
              <a:buAutoNum type="arabicPeriod"/>
            </a:pPr>
            <a:r>
              <a:rPr lang="en-GB" b="1" dirty="0">
                <a:solidFill>
                  <a:schemeClr val="tx2">
                    <a:lumMod val="75000"/>
                  </a:schemeClr>
                </a:solidFill>
              </a:rPr>
              <a:t>Every creeping thing, animals of the field, wild creatures, humans</a:t>
            </a:r>
          </a:p>
          <a:p>
            <a:pPr marL="385763" indent="-385763">
              <a:buFont typeface="+mj-lt"/>
              <a:buAutoNum type="arabicPeriod"/>
            </a:pPr>
            <a:r>
              <a:rPr lang="en-GB" b="1" dirty="0">
                <a:solidFill>
                  <a:schemeClr val="tx2">
                    <a:lumMod val="75000"/>
                  </a:schemeClr>
                </a:solidFill>
              </a:rPr>
              <a:t>Rest.</a:t>
            </a:r>
          </a:p>
        </p:txBody>
      </p:sp>
    </p:spTree>
    <p:extLst>
      <p:ext uri="{BB962C8B-B14F-4D97-AF65-F5344CB8AC3E}">
        <p14:creationId xmlns:p14="http://schemas.microsoft.com/office/powerpoint/2010/main" val="747255560"/>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95574"/>
            <a:ext cx="10312400" cy="7734301"/>
          </a:xfrm>
        </p:spPr>
      </p:pic>
      <p:sp>
        <p:nvSpPr>
          <p:cNvPr id="5" name="TextBox 4"/>
          <p:cNvSpPr txBox="1"/>
          <p:nvPr/>
        </p:nvSpPr>
        <p:spPr>
          <a:xfrm>
            <a:off x="7150348" y="3499603"/>
            <a:ext cx="3974852" cy="3139321"/>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Year 1: Seven in a Row</a:t>
            </a:r>
          </a:p>
          <a:p>
            <a:pPr eaLnBrk="0" fontAlgn="base" hangingPunct="0">
              <a:spcBef>
                <a:spcPct val="0"/>
              </a:spcBef>
              <a:spcAft>
                <a:spcPct val="0"/>
              </a:spcAft>
            </a:pPr>
            <a:endParaRPr lang="en-GB"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This photograph shows a whole class product, reflecting on the first Creation story of the Bible</a:t>
            </a:r>
          </a:p>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Every child has achieved.</a:t>
            </a:r>
          </a:p>
          <a:p>
            <a:pPr eaLnBrk="0" fontAlgn="base" hangingPunct="0">
              <a:spcBef>
                <a:spcPct val="0"/>
              </a:spcBef>
              <a:spcAft>
                <a:spcPct val="0"/>
              </a:spcAft>
            </a:pPr>
            <a:endParaRPr lang="en-GB"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Can they identify, name, describe, suggest a meaning, recall, remember, talk about, make a link?</a:t>
            </a:r>
          </a:p>
        </p:txBody>
      </p:sp>
    </p:spTree>
    <p:extLst>
      <p:ext uri="{BB962C8B-B14F-4D97-AF65-F5344CB8AC3E}">
        <p14:creationId xmlns:p14="http://schemas.microsoft.com/office/powerpoint/2010/main" val="3008828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en-US"/>
          </a:p>
        </p:txBody>
      </p:sp>
      <p:sp>
        <p:nvSpPr>
          <p:cNvPr id="6147" name="Content Placeholder 2"/>
          <p:cNvSpPr>
            <a:spLocks noGrp="1"/>
          </p:cNvSpPr>
          <p:nvPr>
            <p:ph idx="1"/>
          </p:nvPr>
        </p:nvSpPr>
        <p:spPr/>
        <p:txBody>
          <a:bodyPr/>
          <a:lstStyle/>
          <a:p>
            <a:pPr eaLnBrk="1" hangingPunct="1"/>
            <a:endParaRPr lang="en-US" altLang="en-US"/>
          </a:p>
        </p:txBody>
      </p:sp>
      <p:pic>
        <p:nvPicPr>
          <p:cNvPr id="6148" name="Picture 2" descr="Creation Week 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1574" y="-297414"/>
            <a:ext cx="9343038" cy="69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27748" y="4239090"/>
            <a:ext cx="2402886" cy="1477328"/>
          </a:xfrm>
          <a:prstGeom prst="rect">
            <a:avLst/>
          </a:prstGeom>
          <a:solidFill>
            <a:schemeClr val="accent1">
              <a:lumMod val="20000"/>
              <a:lumOff val="80000"/>
            </a:schemeClr>
          </a:solidFill>
          <a:ln w="38100">
            <a:solidFill>
              <a:schemeClr val="tx2"/>
            </a:solidFill>
          </a:ln>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Variations: </a:t>
            </a:r>
            <a:r>
              <a:rPr lang="en-GB" b="1" dirty="0" err="1">
                <a:solidFill>
                  <a:prstClr val="black"/>
                </a:solidFill>
                <a:latin typeface="Arial" panose="020B0604020202020204" pitchFamily="34" charset="0"/>
                <a:cs typeface="Arial" panose="020B0604020202020204" pitchFamily="34" charset="0"/>
              </a:rPr>
              <a:t>lego</a:t>
            </a:r>
            <a:r>
              <a:rPr lang="en-GB" b="1" dirty="0">
                <a:solidFill>
                  <a:prstClr val="black"/>
                </a:solidFill>
                <a:latin typeface="Arial" panose="020B0604020202020204" pitchFamily="34" charset="0"/>
                <a:cs typeface="Arial" panose="020B0604020202020204" pitchFamily="34" charset="0"/>
              </a:rPr>
              <a:t> days. Izzy has contributed to day three, the creation of the trees.</a:t>
            </a:r>
          </a:p>
        </p:txBody>
      </p:sp>
    </p:spTree>
    <p:extLst>
      <p:ext uri="{BB962C8B-B14F-4D97-AF65-F5344CB8AC3E}">
        <p14:creationId xmlns:p14="http://schemas.microsoft.com/office/powerpoint/2010/main" val="290133727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pic>
        <p:nvPicPr>
          <p:cNvPr id="17411" name="Picture 3" descr="Picture2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37654" cy="6858000"/>
          </a:xfrm>
          <a:noFill/>
        </p:spPr>
      </p:pic>
      <p:pic>
        <p:nvPicPr>
          <p:cNvPr id="67588" name="Picture 4" descr="Laurence 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6031" y="1877786"/>
            <a:ext cx="4206506" cy="4426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6194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2000"/>
                                        <p:tgtEl>
                                          <p:spTgt spid="67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67588"/>
                                        </p:tgtEl>
                                      </p:cBhvr>
                                    </p:animEffect>
                                    <p:set>
                                      <p:cBhvr>
                                        <p:cTn id="12" dur="1" fill="hold">
                                          <p:stCondLst>
                                            <p:cond delay="1999"/>
                                          </p:stCondLst>
                                        </p:cTn>
                                        <p:tgtEl>
                                          <p:spTgt spid="675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a:p>
        </p:txBody>
      </p:sp>
      <p:sp>
        <p:nvSpPr>
          <p:cNvPr id="8195" name="Rectangle 3"/>
          <p:cNvSpPr>
            <a:spLocks noGrp="1" noChangeArrowheads="1"/>
          </p:cNvSpPr>
          <p:nvPr>
            <p:ph type="body" idx="1"/>
          </p:nvPr>
        </p:nvSpPr>
        <p:spPr/>
        <p:txBody>
          <a:bodyPr/>
          <a:lstStyle/>
          <a:p>
            <a:pPr eaLnBrk="1" hangingPunct="1"/>
            <a:endParaRPr lang="en-US" altLang="en-US"/>
          </a:p>
        </p:txBody>
      </p:sp>
      <p:pic>
        <p:nvPicPr>
          <p:cNvPr id="8196" name="Picture 4" descr="Aaron Asking god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098" y="76015"/>
            <a:ext cx="4568301" cy="685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6204013" y="1970486"/>
            <a:ext cx="3023332" cy="2746906"/>
          </a:xfrm>
          <a:prstGeom prst="rect">
            <a:avLst/>
          </a:prstGeom>
          <a:solidFill>
            <a:schemeClr val="accent2">
              <a:lumMod val="20000"/>
              <a:lumOff val="80000"/>
            </a:schemeClr>
          </a:solid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fontAlgn="base">
              <a:spcBef>
                <a:spcPct val="50000"/>
              </a:spcBef>
              <a:spcAft>
                <a:spcPct val="0"/>
              </a:spcAft>
              <a:buNone/>
            </a:pPr>
            <a:r>
              <a:rPr lang="en-GB" altLang="en-US" sz="1500" b="1" dirty="0">
                <a:solidFill>
                  <a:srgbClr val="660033"/>
                </a:solidFill>
                <a:latin typeface="Arial" panose="020B0604020202020204" pitchFamily="34" charset="0"/>
                <a:cs typeface="Arial" panose="020B0604020202020204" pitchFamily="34" charset="0"/>
              </a:rPr>
              <a:t>This task, to ask the questions you’d like to of ‘the person who knows everything’ is versatile across many levels. </a:t>
            </a:r>
          </a:p>
          <a:p>
            <a:pPr fontAlgn="base">
              <a:spcBef>
                <a:spcPct val="50000"/>
              </a:spcBef>
              <a:spcAft>
                <a:spcPct val="0"/>
              </a:spcAft>
              <a:buNone/>
            </a:pPr>
            <a:r>
              <a:rPr lang="en-GB" altLang="en-US" sz="1500" b="1" dirty="0">
                <a:solidFill>
                  <a:srgbClr val="660033"/>
                </a:solidFill>
                <a:latin typeface="Arial" panose="020B0604020202020204" pitchFamily="34" charset="0"/>
                <a:cs typeface="Arial" panose="020B0604020202020204" pitchFamily="34" charset="0"/>
              </a:rPr>
              <a:t>Aaron is able to ask his own questions about creation and the world. In the RE context, he asks questions about things that matter to him. This is a high achievement for Aaron, who is in Year 1.</a:t>
            </a:r>
            <a:endParaRPr lang="en-US" altLang="en-US" sz="1500" b="1" dirty="0">
              <a:solidFill>
                <a:srgbClr val="6600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158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0552" y="-709761"/>
            <a:ext cx="3690848" cy="3690848"/>
          </a:xfrm>
          <a:prstGeom prst="rect">
            <a:avLst/>
          </a:prstGeom>
        </p:spPr>
      </p:pic>
      <p:sp>
        <p:nvSpPr>
          <p:cNvPr id="2" name="Title 1"/>
          <p:cNvSpPr>
            <a:spLocks noGrp="1"/>
          </p:cNvSpPr>
          <p:nvPr>
            <p:ph type="title"/>
          </p:nvPr>
        </p:nvSpPr>
        <p:spPr>
          <a:xfrm>
            <a:off x="1195754" y="726831"/>
            <a:ext cx="5776546" cy="1193648"/>
          </a:xfrm>
        </p:spPr>
        <p:txBody>
          <a:bodyPr>
            <a:normAutofit fontScale="90000"/>
          </a:bodyPr>
          <a:lstStyle/>
          <a:p>
            <a:pPr algn="l"/>
            <a:r>
              <a:rPr lang="en-GB" dirty="0"/>
              <a:t>Creation Play </a:t>
            </a:r>
            <a:r>
              <a:rPr lang="en-GB" dirty="0" err="1"/>
              <a:t>Doh</a:t>
            </a:r>
            <a:r>
              <a:rPr lang="en-GB" dirty="0"/>
              <a:t> Outcomes</a:t>
            </a:r>
          </a:p>
        </p:txBody>
      </p:sp>
      <p:sp>
        <p:nvSpPr>
          <p:cNvPr id="3" name="Content Placeholder 2"/>
          <p:cNvSpPr>
            <a:spLocks noGrp="1"/>
          </p:cNvSpPr>
          <p:nvPr>
            <p:ph idx="1"/>
          </p:nvPr>
        </p:nvSpPr>
        <p:spPr>
          <a:xfrm>
            <a:off x="1195754" y="2028827"/>
            <a:ext cx="10412046" cy="3461147"/>
          </a:xfrm>
        </p:spPr>
        <p:txBody>
          <a:bodyPr/>
          <a:lstStyle/>
          <a:p>
            <a:pPr marL="0" indent="0">
              <a:buNone/>
            </a:pPr>
            <a:r>
              <a:rPr lang="en-GB" sz="2400" b="1" dirty="0">
                <a:solidFill>
                  <a:srgbClr val="002060"/>
                </a:solidFill>
              </a:rPr>
              <a:t>4-5YOs</a:t>
            </a:r>
            <a:r>
              <a:rPr lang="en-GB" sz="2400" dirty="0">
                <a:solidFill>
                  <a:srgbClr val="002060"/>
                </a:solidFill>
              </a:rPr>
              <a:t> </a:t>
            </a:r>
          </a:p>
          <a:p>
            <a:r>
              <a:rPr lang="en-GB" sz="2400" dirty="0">
                <a:solidFill>
                  <a:srgbClr val="002060"/>
                </a:solidFill>
              </a:rPr>
              <a:t>Children listen with enjoyment to stories, songs and poems from different communities, responding with relevant comments and questions. They use talk to organise, sequence and clarify thinking and events [ELG C+L] </a:t>
            </a:r>
          </a:p>
          <a:p>
            <a:pPr marL="0" indent="0">
              <a:buNone/>
            </a:pPr>
            <a:r>
              <a:rPr lang="en-GB" sz="2400" b="1" dirty="0">
                <a:solidFill>
                  <a:srgbClr val="002060"/>
                </a:solidFill>
              </a:rPr>
              <a:t>7YOs </a:t>
            </a:r>
          </a:p>
          <a:p>
            <a:r>
              <a:rPr lang="en-GB" sz="2400" dirty="0">
                <a:solidFill>
                  <a:srgbClr val="002060"/>
                </a:solidFill>
              </a:rPr>
              <a:t>Retell a Bible story of creation in simple sculpture + suggest what the story means</a:t>
            </a:r>
          </a:p>
          <a:p>
            <a:r>
              <a:rPr lang="en-GB" sz="2400" dirty="0">
                <a:solidFill>
                  <a:srgbClr val="002060"/>
                </a:solidFill>
              </a:rPr>
              <a:t>Describe what happens in the story. Identify a key moment or a big question.</a:t>
            </a:r>
          </a:p>
          <a:p>
            <a:r>
              <a:rPr lang="en-GB" sz="2400" dirty="0">
                <a:solidFill>
                  <a:srgbClr val="002060"/>
                </a:solidFill>
              </a:rPr>
              <a:t>Ask and respond to questions about God as the Maker. Realise that some of these questions are difficult to answer.</a:t>
            </a:r>
            <a:endParaRPr lang="en-GB" sz="2000" b="1" dirty="0">
              <a:solidFill>
                <a:srgbClr val="002060"/>
              </a:solidFill>
            </a:endParaRPr>
          </a:p>
        </p:txBody>
      </p:sp>
    </p:spTree>
    <p:extLst>
      <p:ext uri="{BB962C8B-B14F-4D97-AF65-F5344CB8AC3E}">
        <p14:creationId xmlns:p14="http://schemas.microsoft.com/office/powerpoint/2010/main" val="33705948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Users\Stacey\Pictures\School Sept 2012\P1060343.JPG">
            <a:extLst>
              <a:ext uri="{FF2B5EF4-FFF2-40B4-BE49-F238E27FC236}">
                <a16:creationId xmlns:a16="http://schemas.microsoft.com/office/drawing/2014/main" id="{75F13960-77FE-4E19-A2DE-9738CA56F5C4}"/>
              </a:ext>
            </a:extLst>
          </p:cNvPr>
          <p:cNvPicPr>
            <a:picLocks noGrp="1" noChangeAspect="1" noChangeArrowheads="1"/>
          </p:cNvPicPr>
          <p:nvPr>
            <p:ph idx="1"/>
          </p:nvPr>
        </p:nvPicPr>
        <p:blipFill>
          <a:blip r:embed="rId2">
            <a:lum bright="20000"/>
            <a:extLst>
              <a:ext uri="{28A0092B-C50C-407E-A947-70E740481C1C}">
                <a14:useLocalDpi xmlns:a14="http://schemas.microsoft.com/office/drawing/2010/main" val="0"/>
              </a:ext>
            </a:extLst>
          </a:blip>
          <a:srcRect/>
          <a:stretch>
            <a:fillRect/>
          </a:stretch>
        </p:blipFill>
        <p:spPr>
          <a:xfrm>
            <a:off x="1537600" y="519487"/>
            <a:ext cx="4457700" cy="5943192"/>
          </a:xfrm>
          <a:noFill/>
        </p:spPr>
      </p:pic>
      <p:sp>
        <p:nvSpPr>
          <p:cNvPr id="2" name="TextBox 1">
            <a:extLst>
              <a:ext uri="{FF2B5EF4-FFF2-40B4-BE49-F238E27FC236}">
                <a16:creationId xmlns:a16="http://schemas.microsoft.com/office/drawing/2014/main" id="{4FE0B361-2E92-40A4-AC22-D8E8B0D72D0B}"/>
              </a:ext>
            </a:extLst>
          </p:cNvPr>
          <p:cNvSpPr txBox="1"/>
          <p:nvPr/>
        </p:nvSpPr>
        <p:spPr>
          <a:xfrm>
            <a:off x="3280675" y="3914412"/>
            <a:ext cx="1167500" cy="2031325"/>
          </a:xfrm>
          <a:prstGeom prst="rect">
            <a:avLst/>
          </a:prstGeom>
          <a:solidFill>
            <a:schemeClr val="bg2"/>
          </a:solidFill>
        </p:spPr>
        <p:txBody>
          <a:bodyPr wrap="square" rtlCol="0">
            <a:spAutoFit/>
          </a:bodyPr>
          <a:lstStyle/>
          <a:p>
            <a:pPr eaLnBrk="0" fontAlgn="base" hangingPunct="0">
              <a:spcBef>
                <a:spcPct val="0"/>
              </a:spcBef>
              <a:spcAft>
                <a:spcPct val="0"/>
              </a:spcAft>
            </a:pPr>
            <a:r>
              <a:rPr lang="en-GB" dirty="0">
                <a:solidFill>
                  <a:prstClr val="black"/>
                </a:solidFill>
                <a:latin typeface="Arial" panose="020B0604020202020204" pitchFamily="34" charset="0"/>
                <a:cs typeface="Arial" panose="020B0604020202020204" pitchFamily="34" charset="0"/>
              </a:rPr>
              <a:t>“We wrote in character as Adam, Eve or the Snake”</a:t>
            </a:r>
          </a:p>
        </p:txBody>
      </p:sp>
      <p:sp>
        <p:nvSpPr>
          <p:cNvPr id="3" name="TextBox 2">
            <a:extLst>
              <a:ext uri="{FF2B5EF4-FFF2-40B4-BE49-F238E27FC236}">
                <a16:creationId xmlns:a16="http://schemas.microsoft.com/office/drawing/2014/main" id="{C3B6FFB1-2827-4D84-91F5-EBD5E97E8221}"/>
              </a:ext>
            </a:extLst>
          </p:cNvPr>
          <p:cNvSpPr txBox="1"/>
          <p:nvPr/>
        </p:nvSpPr>
        <p:spPr>
          <a:xfrm>
            <a:off x="1736710" y="2184843"/>
            <a:ext cx="1481621" cy="1384995"/>
          </a:xfrm>
          <a:prstGeom prst="rect">
            <a:avLst/>
          </a:prstGeom>
          <a:solidFill>
            <a:schemeClr val="bg2"/>
          </a:solidFill>
        </p:spPr>
        <p:txBody>
          <a:bodyPr wrap="square" rtlCol="0">
            <a:spAutoFit/>
          </a:bodyPr>
          <a:lstStyle/>
          <a:p>
            <a:pPr eaLnBrk="0" fontAlgn="base" hangingPunct="0">
              <a:spcBef>
                <a:spcPct val="0"/>
              </a:spcBef>
              <a:spcAft>
                <a:spcPct val="0"/>
              </a:spcAft>
            </a:pPr>
            <a:r>
              <a:rPr lang="en-GB" sz="1200" dirty="0">
                <a:solidFill>
                  <a:prstClr val="black"/>
                </a:solidFill>
                <a:latin typeface="Arial" panose="020B0604020202020204" pitchFamily="34" charset="0"/>
                <a:cs typeface="Arial" panose="020B0604020202020204" pitchFamily="34" charset="0"/>
              </a:rPr>
              <a:t>“We wrote questions for the characters in the story and hot seated different people to play their roles.”</a:t>
            </a:r>
          </a:p>
        </p:txBody>
      </p:sp>
      <p:sp>
        <p:nvSpPr>
          <p:cNvPr id="4" name="TextBox 3">
            <a:extLst>
              <a:ext uri="{FF2B5EF4-FFF2-40B4-BE49-F238E27FC236}">
                <a16:creationId xmlns:a16="http://schemas.microsoft.com/office/drawing/2014/main" id="{C4583243-E4BE-4C2C-889E-EEC79B61F302}"/>
              </a:ext>
            </a:extLst>
          </p:cNvPr>
          <p:cNvSpPr txBox="1"/>
          <p:nvPr/>
        </p:nvSpPr>
        <p:spPr>
          <a:xfrm>
            <a:off x="3123227" y="2383087"/>
            <a:ext cx="1481621" cy="2308324"/>
          </a:xfrm>
          <a:prstGeom prst="rect">
            <a:avLst/>
          </a:prstGeom>
          <a:solidFill>
            <a:schemeClr val="bg2"/>
          </a:solidFill>
        </p:spPr>
        <p:txBody>
          <a:bodyPr wrap="square" rtlCol="0">
            <a:spAutoFit/>
          </a:bodyPr>
          <a:lstStyle/>
          <a:p>
            <a:pPr eaLnBrk="0" fontAlgn="base" hangingPunct="0">
              <a:spcBef>
                <a:spcPct val="0"/>
              </a:spcBef>
              <a:spcAft>
                <a:spcPct val="0"/>
              </a:spcAft>
            </a:pPr>
            <a:r>
              <a:rPr lang="en-GB" dirty="0">
                <a:solidFill>
                  <a:prstClr val="black"/>
                </a:solidFill>
                <a:latin typeface="Arial" panose="020B0604020202020204" pitchFamily="34" charset="0"/>
                <a:cs typeface="Arial" panose="020B0604020202020204" pitchFamily="34" charset="0"/>
              </a:rPr>
              <a:t>“We have been thinking about the ideas in the story, such as choice, innocence”</a:t>
            </a:r>
          </a:p>
        </p:txBody>
      </p:sp>
      <p:sp>
        <p:nvSpPr>
          <p:cNvPr id="5" name="TextBox 4">
            <a:extLst>
              <a:ext uri="{FF2B5EF4-FFF2-40B4-BE49-F238E27FC236}">
                <a16:creationId xmlns:a16="http://schemas.microsoft.com/office/drawing/2014/main" id="{79D96DCB-0CB2-4D5E-9865-D6A566D7504B}"/>
              </a:ext>
            </a:extLst>
          </p:cNvPr>
          <p:cNvSpPr txBox="1"/>
          <p:nvPr/>
        </p:nvSpPr>
        <p:spPr>
          <a:xfrm>
            <a:off x="6640666" y="1083862"/>
            <a:ext cx="2957885" cy="5401479"/>
          </a:xfrm>
          <a:prstGeom prst="rect">
            <a:avLst/>
          </a:prstGeom>
          <a:noFill/>
        </p:spPr>
        <p:txBody>
          <a:bodyPr wrap="square" rtlCol="0">
            <a:spAutoFit/>
          </a:bodyPr>
          <a:lstStyle/>
          <a:p>
            <a:pP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This class display followed several lessons of work, arising from Genesis 3. The pupils in Year 2 had lots of discussion, saw different versions of the story, and thought about the ‘big ideas’.</a:t>
            </a:r>
          </a:p>
          <a:p>
            <a:pPr eaLnBrk="0" fontAlgn="base" hangingPunct="0">
              <a:spcBef>
                <a:spcPct val="0"/>
              </a:spcBef>
              <a:spcAft>
                <a:spcPct val="0"/>
              </a:spcAft>
            </a:pPr>
            <a:endParaRPr lang="en-GB" sz="1500" b="1" dirty="0">
              <a:solidFill>
                <a:srgbClr val="0099CC"/>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Their extended writing is a good example of the ways RE and English skills should and can connect.</a:t>
            </a:r>
          </a:p>
          <a:p>
            <a:pPr eaLnBrk="0" fontAlgn="base" hangingPunct="0">
              <a:spcBef>
                <a:spcPct val="0"/>
              </a:spcBef>
              <a:spcAft>
                <a:spcPct val="0"/>
              </a:spcAft>
            </a:pPr>
            <a:endParaRPr lang="en-GB" sz="1500" b="1" dirty="0">
              <a:solidFill>
                <a:srgbClr val="0099CC"/>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The skills of thinking about meaning are very clearly evidenced here. The children dhow this by asking questions, noticing details in the stories and responding to teacher-led questioning with insights and thoughts of their own.</a:t>
            </a:r>
          </a:p>
          <a:p>
            <a:pPr eaLnBrk="0" fontAlgn="base" hangingPunct="0">
              <a:spcBef>
                <a:spcPct val="0"/>
              </a:spcBef>
              <a:spcAft>
                <a:spcPct val="0"/>
              </a:spcAft>
            </a:pPr>
            <a:endParaRPr lang="en-GB" sz="1500" b="1" dirty="0">
              <a:solidFill>
                <a:srgbClr val="0099CC"/>
              </a:solidFill>
              <a:latin typeface="Arial" panose="020B0604020202020204" pitchFamily="34" charset="0"/>
              <a:cs typeface="Arial" panose="020B0604020202020204"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B9A4E87F-EEC7-4A64-8090-A49047BC8E0F}"/>
              </a:ext>
            </a:extLst>
          </p:cNvPr>
          <p:cNvSpPr>
            <a:spLocks noGrp="1"/>
          </p:cNvSpPr>
          <p:nvPr>
            <p:ph type="title"/>
          </p:nvPr>
        </p:nvSpPr>
        <p:spPr/>
        <p:txBody>
          <a:bodyPr/>
          <a:lstStyle/>
          <a:p>
            <a:endParaRPr lang="en-GB" altLang="en-US"/>
          </a:p>
        </p:txBody>
      </p:sp>
      <p:pic>
        <p:nvPicPr>
          <p:cNvPr id="2051" name="Picture 4" descr="C:\Users\Stacey\Pictures\School Sept 2012\P1060358.JPG">
            <a:extLst>
              <a:ext uri="{FF2B5EF4-FFF2-40B4-BE49-F238E27FC236}">
                <a16:creationId xmlns:a16="http://schemas.microsoft.com/office/drawing/2014/main" id="{DDE03585-6A21-4AFF-95C8-9AFC922B659B}"/>
              </a:ext>
            </a:extLst>
          </p:cNvPr>
          <p:cNvPicPr>
            <a:picLocks noGrp="1" noChangeAspect="1" noChangeArrowheads="1"/>
          </p:cNvPicPr>
          <p:nvPr>
            <p:ph idx="1"/>
          </p:nvPr>
        </p:nvPicPr>
        <p:blipFill>
          <a:blip r:embed="rId2">
            <a:lum bright="20000"/>
            <a:extLst>
              <a:ext uri="{28A0092B-C50C-407E-A947-70E740481C1C}">
                <a14:useLocalDpi xmlns:a14="http://schemas.microsoft.com/office/drawing/2010/main" val="0"/>
              </a:ext>
            </a:extLst>
          </a:blip>
          <a:srcRect/>
          <a:stretch>
            <a:fillRect/>
          </a:stretch>
        </p:blipFill>
        <p:spPr>
          <a:xfrm>
            <a:off x="0" y="-15744"/>
            <a:ext cx="9144000" cy="6857549"/>
          </a:xfrm>
          <a:noFill/>
        </p:spPr>
      </p:pic>
      <p:sp>
        <p:nvSpPr>
          <p:cNvPr id="4" name="TextBox 3">
            <a:extLst>
              <a:ext uri="{FF2B5EF4-FFF2-40B4-BE49-F238E27FC236}">
                <a16:creationId xmlns:a16="http://schemas.microsoft.com/office/drawing/2014/main" id="{E6090E13-709B-4CF8-A1CC-D6980EA9E06F}"/>
              </a:ext>
            </a:extLst>
          </p:cNvPr>
          <p:cNvSpPr txBox="1"/>
          <p:nvPr/>
        </p:nvSpPr>
        <p:spPr>
          <a:xfrm>
            <a:off x="8177894" y="1012374"/>
            <a:ext cx="2139043" cy="4801314"/>
          </a:xfrm>
          <a:prstGeom prst="rect">
            <a:avLst/>
          </a:prstGeom>
          <a:solidFill>
            <a:schemeClr val="accent1">
              <a:lumMod val="20000"/>
              <a:lumOff val="80000"/>
            </a:schemeClr>
          </a:solidFill>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What can we remember?</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Who talks? </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God, Adam, Eve, the snake</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What was the rule?</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Why did Adam and Eve break the rule?</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Do we all get tempted sometimes?</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Does a ‘little voice inside us’ do the tempting?</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E77D2C8-4F64-48B3-A50D-BAEFA9606944}"/>
              </a:ext>
            </a:extLst>
          </p:cNvPr>
          <p:cNvSpPr>
            <a:spLocks noGrp="1"/>
          </p:cNvSpPr>
          <p:nvPr>
            <p:ph type="title"/>
          </p:nvPr>
        </p:nvSpPr>
        <p:spPr/>
        <p:txBody>
          <a:bodyPr/>
          <a:lstStyle/>
          <a:p>
            <a:pPr eaLnBrk="1" hangingPunct="1"/>
            <a:endParaRPr lang="en-GB" altLang="en-US"/>
          </a:p>
        </p:txBody>
      </p:sp>
      <p:pic>
        <p:nvPicPr>
          <p:cNvPr id="5123" name="Picture 2" descr="C:\Users\Stacey\Pictures\School Sept 2012\P1060365.JPG">
            <a:extLst>
              <a:ext uri="{FF2B5EF4-FFF2-40B4-BE49-F238E27FC236}">
                <a16:creationId xmlns:a16="http://schemas.microsoft.com/office/drawing/2014/main" id="{FDFED5D9-6FEE-479B-889F-1F40194CE3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608" y="899"/>
            <a:ext cx="9144000" cy="6857101"/>
          </a:xfrm>
          <a:noFill/>
        </p:spPr>
      </p:pic>
      <p:sp>
        <p:nvSpPr>
          <p:cNvPr id="4" name="TextBox 3">
            <a:extLst>
              <a:ext uri="{FF2B5EF4-FFF2-40B4-BE49-F238E27FC236}">
                <a16:creationId xmlns:a16="http://schemas.microsoft.com/office/drawing/2014/main" id="{3544FCAC-3BB0-4C3D-BCD6-FA0FA9FD7B45}"/>
              </a:ext>
            </a:extLst>
          </p:cNvPr>
          <p:cNvSpPr txBox="1"/>
          <p:nvPr/>
        </p:nvSpPr>
        <p:spPr>
          <a:xfrm>
            <a:off x="8088087" y="3216729"/>
            <a:ext cx="2139043" cy="3139321"/>
          </a:xfrm>
          <a:prstGeom prst="rect">
            <a:avLst/>
          </a:prstGeom>
          <a:solidFill>
            <a:schemeClr val="accent1">
              <a:lumMod val="20000"/>
              <a:lumOff val="80000"/>
            </a:schemeClr>
          </a:solidFill>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Freeze the frame (here Adam takes a bite and the snake is delighted)</a:t>
            </a:r>
          </a:p>
          <a:p>
            <a:pPr eaLnBrk="0" fontAlgn="base" hangingPunct="0">
              <a:spcBef>
                <a:spcPct val="0"/>
              </a:spcBef>
              <a:spcAft>
                <a:spcPct val="0"/>
              </a:spcAft>
            </a:pPr>
            <a:endParaRPr lang="en-GB"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Put the pictures in the right order</a:t>
            </a:r>
          </a:p>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Take turns to tell the next bit of the story</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jesusquestion.files.wordpress.com/2013/12/janknegt-james-b-_visi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79" y="-1"/>
            <a:ext cx="10395010" cy="6871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275954-D754-4AD0-B5F3-1737A464E9B8}"/>
              </a:ext>
            </a:extLst>
          </p:cNvPr>
          <p:cNvSpPr txBox="1"/>
          <p:nvPr/>
        </p:nvSpPr>
        <p:spPr>
          <a:xfrm>
            <a:off x="820987" y="6488668"/>
            <a:ext cx="6094638" cy="369332"/>
          </a:xfrm>
          <a:prstGeom prst="rect">
            <a:avLst/>
          </a:prstGeom>
          <a:noFill/>
        </p:spPr>
        <p:txBody>
          <a:bodyPr wrap="square">
            <a:spAutoFit/>
          </a:bodyPr>
          <a:lstStyle/>
          <a:p>
            <a:r>
              <a:rPr lang="en-GB" b="0" i="1" dirty="0">
                <a:solidFill>
                  <a:schemeClr val="accent6">
                    <a:lumMod val="20000"/>
                    <a:lumOff val="80000"/>
                  </a:schemeClr>
                </a:solidFill>
                <a:effectLst/>
                <a:latin typeface="Lato" panose="020F0502020204030203" pitchFamily="34" charset="0"/>
              </a:rPr>
              <a:t>The Visitation, James B </a:t>
            </a:r>
            <a:r>
              <a:rPr lang="en-GB" b="0" i="1" dirty="0" err="1">
                <a:solidFill>
                  <a:schemeClr val="accent6">
                    <a:lumMod val="20000"/>
                    <a:lumOff val="80000"/>
                  </a:schemeClr>
                </a:solidFill>
                <a:effectLst/>
                <a:latin typeface="Lato" panose="020F0502020204030203" pitchFamily="34" charset="0"/>
              </a:rPr>
              <a:t>Janknegt</a:t>
            </a:r>
            <a:r>
              <a:rPr lang="en-GB" b="0" i="1" dirty="0">
                <a:solidFill>
                  <a:schemeClr val="accent6">
                    <a:lumMod val="20000"/>
                    <a:lumOff val="80000"/>
                  </a:schemeClr>
                </a:solidFill>
                <a:effectLst/>
                <a:latin typeface="Lato" panose="020F0502020204030203" pitchFamily="34" charset="0"/>
              </a:rPr>
              <a:t>, 2007, oil on canvas</a:t>
            </a:r>
            <a:endParaRPr lang="en-GB" dirty="0">
              <a:solidFill>
                <a:schemeClr val="accent6">
                  <a:lumMod val="20000"/>
                  <a:lumOff val="80000"/>
                </a:schemeClr>
              </a:solidFill>
            </a:endParaRPr>
          </a:p>
        </p:txBody>
      </p:sp>
    </p:spTree>
    <p:extLst>
      <p:ext uri="{BB962C8B-B14F-4D97-AF65-F5344CB8AC3E}">
        <p14:creationId xmlns:p14="http://schemas.microsoft.com/office/powerpoint/2010/main" val="617715257"/>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0E8D0BA-D115-4F56-9D23-FD31346F7D76}"/>
              </a:ext>
            </a:extLst>
          </p:cNvPr>
          <p:cNvSpPr>
            <a:spLocks noGrp="1"/>
          </p:cNvSpPr>
          <p:nvPr>
            <p:ph type="title"/>
          </p:nvPr>
        </p:nvSpPr>
        <p:spPr/>
        <p:txBody>
          <a:bodyPr/>
          <a:lstStyle/>
          <a:p>
            <a:endParaRPr lang="en-GB" altLang="en-US"/>
          </a:p>
        </p:txBody>
      </p:sp>
      <p:pic>
        <p:nvPicPr>
          <p:cNvPr id="6147" name="Picture 3" descr="C:\Users\Stacey\Pictures\School Sept 2012\P1060359.JPG">
            <a:extLst>
              <a:ext uri="{FF2B5EF4-FFF2-40B4-BE49-F238E27FC236}">
                <a16:creationId xmlns:a16="http://schemas.microsoft.com/office/drawing/2014/main" id="{329D0426-6D97-40A3-8A54-5BA2280C7C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9435" y="627462"/>
            <a:ext cx="9478565" cy="7108469"/>
          </a:xfrm>
          <a:noFill/>
        </p:spPr>
      </p:pic>
      <p:sp>
        <p:nvSpPr>
          <p:cNvPr id="4" name="TextBox 3">
            <a:extLst>
              <a:ext uri="{FF2B5EF4-FFF2-40B4-BE49-F238E27FC236}">
                <a16:creationId xmlns:a16="http://schemas.microsoft.com/office/drawing/2014/main" id="{D53C2419-1A3B-4F4E-BC1B-22D0AFB48B96}"/>
              </a:ext>
            </a:extLst>
          </p:cNvPr>
          <p:cNvSpPr txBox="1"/>
          <p:nvPr/>
        </p:nvSpPr>
        <p:spPr>
          <a:xfrm>
            <a:off x="1858736" y="1838181"/>
            <a:ext cx="1502228" cy="4293483"/>
          </a:xfrm>
          <a:prstGeom prst="rect">
            <a:avLst/>
          </a:prstGeom>
          <a:solidFill>
            <a:schemeClr val="accent1">
              <a:lumMod val="20000"/>
              <a:lumOff val="80000"/>
            </a:schemeClr>
          </a:solidFill>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What are the most important words in the story?</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Garden</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God</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Temptation</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Snake</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Adam</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Eve</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Fruit</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Rule</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Broken</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Choice</a:t>
            </a:r>
          </a:p>
          <a:p>
            <a:pPr algn="ctr" eaLnBrk="0" fontAlgn="base" hangingPunct="0">
              <a:spcBef>
                <a:spcPct val="0"/>
              </a:spcBef>
              <a:spcAft>
                <a:spcPct val="0"/>
              </a:spcAft>
            </a:pPr>
            <a:r>
              <a:rPr lang="en-GB" sz="1500" b="1" dirty="0">
                <a:solidFill>
                  <a:srgbClr val="0099CC"/>
                </a:solidFill>
                <a:latin typeface="Arial" panose="020B0604020202020204" pitchFamily="34" charset="0"/>
                <a:cs typeface="Arial" panose="020B0604020202020204" pitchFamily="34" charset="0"/>
              </a:rPr>
              <a:t>Innocent</a:t>
            </a:r>
          </a:p>
          <a:p>
            <a:pPr eaLnBrk="0" fontAlgn="base" hangingPunct="0">
              <a:spcBef>
                <a:spcPct val="0"/>
              </a:spcBef>
              <a:spcAft>
                <a:spcPct val="0"/>
              </a:spcAft>
            </a:pPr>
            <a:endParaRPr lang="en-GB" b="1"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75DCA81-C943-41B6-94F0-8503EE009D10}"/>
              </a:ext>
            </a:extLst>
          </p:cNvPr>
          <p:cNvSpPr>
            <a:spLocks noGrp="1"/>
          </p:cNvSpPr>
          <p:nvPr>
            <p:ph type="title"/>
          </p:nvPr>
        </p:nvSpPr>
        <p:spPr/>
        <p:txBody>
          <a:bodyPr/>
          <a:lstStyle/>
          <a:p>
            <a:pPr eaLnBrk="1" hangingPunct="1"/>
            <a:endParaRPr lang="en-GB" altLang="en-US"/>
          </a:p>
        </p:txBody>
      </p:sp>
      <p:pic>
        <p:nvPicPr>
          <p:cNvPr id="7171" name="Content Placeholder 3" descr="P1060277.JPG">
            <a:extLst>
              <a:ext uri="{FF2B5EF4-FFF2-40B4-BE49-F238E27FC236}">
                <a16:creationId xmlns:a16="http://schemas.microsoft.com/office/drawing/2014/main" id="{EBCA0DE8-D2EB-481D-B9A0-DDE75D4775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578229"/>
            <a:ext cx="11858625" cy="8893400"/>
          </a:xfrm>
        </p:spPr>
      </p:pic>
      <p:sp>
        <p:nvSpPr>
          <p:cNvPr id="2" name="TextBox 1">
            <a:extLst>
              <a:ext uri="{FF2B5EF4-FFF2-40B4-BE49-F238E27FC236}">
                <a16:creationId xmlns:a16="http://schemas.microsoft.com/office/drawing/2014/main" id="{3E414BB3-050C-4BB8-A652-3F6D7C3FC290}"/>
              </a:ext>
            </a:extLst>
          </p:cNvPr>
          <p:cNvSpPr txBox="1"/>
          <p:nvPr/>
        </p:nvSpPr>
        <p:spPr>
          <a:xfrm>
            <a:off x="8717155" y="3270505"/>
            <a:ext cx="2139043" cy="3139321"/>
          </a:xfrm>
          <a:prstGeom prst="rect">
            <a:avLst/>
          </a:prstGeom>
          <a:solidFill>
            <a:schemeClr val="accent1">
              <a:lumMod val="20000"/>
              <a:lumOff val="80000"/>
            </a:schemeClr>
          </a:solidFill>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The snake in the hot seat:</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Why did you do it?</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Are you sorry?</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Are you cross with God?</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How will you live without your legs?</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Are you evil?</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52229FC-F3DF-456E-8F3C-3165568835E0}"/>
              </a:ext>
            </a:extLst>
          </p:cNvPr>
          <p:cNvSpPr>
            <a:spLocks noGrp="1"/>
          </p:cNvSpPr>
          <p:nvPr>
            <p:ph type="title"/>
          </p:nvPr>
        </p:nvSpPr>
        <p:spPr/>
        <p:txBody>
          <a:bodyPr/>
          <a:lstStyle/>
          <a:p>
            <a:endParaRPr lang="en-GB" altLang="en-US"/>
          </a:p>
        </p:txBody>
      </p:sp>
      <p:pic>
        <p:nvPicPr>
          <p:cNvPr id="8195" name="Picture 2" descr="C:\Users\Stacey\Pictures\School Sept 2012\P1060274.JPG">
            <a:extLst>
              <a:ext uri="{FF2B5EF4-FFF2-40B4-BE49-F238E27FC236}">
                <a16:creationId xmlns:a16="http://schemas.microsoft.com/office/drawing/2014/main" id="{6ED09907-6C7A-47D9-8E37-1D80B91402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73818"/>
            <a:ext cx="10148888" cy="7611176"/>
          </a:xfrm>
          <a:noFill/>
        </p:spPr>
      </p:pic>
      <p:sp>
        <p:nvSpPr>
          <p:cNvPr id="4" name="TextBox 3">
            <a:extLst>
              <a:ext uri="{FF2B5EF4-FFF2-40B4-BE49-F238E27FC236}">
                <a16:creationId xmlns:a16="http://schemas.microsoft.com/office/drawing/2014/main" id="{EF627E46-867B-47BA-9EEF-244BC10B130A}"/>
              </a:ext>
            </a:extLst>
          </p:cNvPr>
          <p:cNvSpPr txBox="1"/>
          <p:nvPr/>
        </p:nvSpPr>
        <p:spPr>
          <a:xfrm>
            <a:off x="7573736" y="4376058"/>
            <a:ext cx="2743200" cy="3416320"/>
          </a:xfrm>
          <a:prstGeom prst="rect">
            <a:avLst/>
          </a:prstGeom>
          <a:solidFill>
            <a:schemeClr val="accent1">
              <a:lumMod val="20000"/>
              <a:lumOff val="80000"/>
            </a:schemeClr>
          </a:solidFill>
        </p:spPr>
        <p:txBody>
          <a:bodyPr wrap="square" rtlCol="0">
            <a:spAutoFit/>
          </a:bodyPr>
          <a:lstStyle/>
          <a:p>
            <a:pPr eaLnBrk="0" fontAlgn="base" hangingPunct="0">
              <a:spcBef>
                <a:spcPct val="0"/>
              </a:spcBef>
              <a:spcAft>
                <a:spcPct val="0"/>
              </a:spcAft>
            </a:pPr>
            <a:r>
              <a:rPr lang="en-GB" b="1" dirty="0">
                <a:solidFill>
                  <a:prstClr val="black"/>
                </a:solidFill>
                <a:latin typeface="Arial" panose="020B0604020202020204" pitchFamily="34" charset="0"/>
                <a:cs typeface="Arial" panose="020B0604020202020204" pitchFamily="34" charset="0"/>
              </a:rPr>
              <a:t>Eve in the hot seat:</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Are you unhappy now?</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Did Adam join in with you?</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Whose fault do you think it was? </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Are you sorry now you are thrown out of the garden?</a:t>
            </a:r>
          </a:p>
          <a:p>
            <a:pPr marL="214313" indent="-214313" eaLnBrk="0" fontAlgn="base" hangingPunct="0">
              <a:spcBef>
                <a:spcPct val="0"/>
              </a:spcBef>
              <a:spcAft>
                <a:spcPct val="0"/>
              </a:spcAft>
              <a:buFont typeface="Arial" panose="020B0604020202020204" pitchFamily="34" charset="0"/>
              <a:buChar char="•"/>
            </a:pPr>
            <a:r>
              <a:rPr lang="en-GB" b="1" dirty="0">
                <a:solidFill>
                  <a:prstClr val="black"/>
                </a:solidFill>
                <a:latin typeface="Arial" panose="020B0604020202020204" pitchFamily="34" charset="0"/>
                <a:cs typeface="Arial" panose="020B0604020202020204" pitchFamily="34" charset="0"/>
              </a:rPr>
              <a:t>Do you think God has been fair?</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171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ABC9584-F09E-644D-A495-0217D428E788}"/>
              </a:ext>
            </a:extLst>
          </p:cNvPr>
          <p:cNvSpPr txBox="1">
            <a:spLocks/>
          </p:cNvSpPr>
          <p:nvPr/>
        </p:nvSpPr>
        <p:spPr>
          <a:xfrm>
            <a:off x="3369308" y="1973807"/>
            <a:ext cx="8505735" cy="2407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cs typeface="Calibri" panose="020F0502020204030204" pitchFamily="34" charset="0"/>
              </a:rPr>
              <a:t>By the end of this unit pupils should know that many Christians believe:</a:t>
            </a:r>
          </a:p>
          <a:p>
            <a:pPr marL="285750" indent="-285750" algn="l">
              <a:buFont typeface="Arial" panose="020B0604020202020204" pitchFamily="34" charset="0"/>
              <a:buChar char="•"/>
            </a:pPr>
            <a:r>
              <a:rPr lang="en-US" sz="2800" dirty="0">
                <a:cs typeface="Calibri" panose="020F0502020204030204" pitchFamily="34" charset="0"/>
              </a:rPr>
              <a:t>in one God, who created and loves the Earth and all people</a:t>
            </a:r>
          </a:p>
          <a:p>
            <a:pPr marL="285750" indent="-285750" algn="l">
              <a:buFont typeface="Arial" panose="020B0604020202020204" pitchFamily="34" charset="0"/>
              <a:buChar char="•"/>
            </a:pPr>
            <a:r>
              <a:rPr lang="en-US" sz="2800" dirty="0">
                <a:cs typeface="Calibri" panose="020F0502020204030204" pitchFamily="34" charset="0"/>
              </a:rPr>
              <a:t>God is ‘beside, behind and ahead’ – with people </a:t>
            </a:r>
            <a:r>
              <a:rPr lang="en-GB" sz="2800" dirty="0">
                <a:cs typeface="Calibri" panose="020F0502020204030204" pitchFamily="34" charset="0"/>
              </a:rPr>
              <a:t>all the time</a:t>
            </a:r>
          </a:p>
          <a:p>
            <a:pPr marL="285750" indent="-285750" algn="l">
              <a:buFont typeface="Arial" panose="020B0604020202020204" pitchFamily="34" charset="0"/>
              <a:buChar char="•"/>
            </a:pPr>
            <a:r>
              <a:rPr lang="en-US" sz="2800" dirty="0">
                <a:cs typeface="Calibri" panose="020F0502020204030204" pitchFamily="34" charset="0"/>
              </a:rPr>
              <a:t>the Spirit of God is invisible, but with people always, so they can pray to God any time and </a:t>
            </a:r>
            <a:r>
              <a:rPr lang="en-GB" sz="2800" dirty="0">
                <a:cs typeface="Calibri" panose="020F0502020204030204" pitchFamily="34" charset="0"/>
              </a:rPr>
              <a:t>in any place</a:t>
            </a:r>
          </a:p>
          <a:p>
            <a:pPr marL="285750" indent="-285750" algn="l">
              <a:buFont typeface="Arial" panose="020B0604020202020204" pitchFamily="34" charset="0"/>
              <a:buChar char="•"/>
            </a:pPr>
            <a:r>
              <a:rPr lang="en-US" sz="2800" dirty="0">
                <a:cs typeface="Calibri" panose="020F0502020204030204" pitchFamily="34" charset="0"/>
              </a:rPr>
              <a:t>Jesus shows what God is like</a:t>
            </a:r>
            <a:endParaRPr lang="en-GB" sz="2800" dirty="0">
              <a:cs typeface="Calibri" panose="020F0502020204030204" pitchFamily="34" charset="0"/>
            </a:endParaRPr>
          </a:p>
        </p:txBody>
      </p:sp>
      <p:sp>
        <p:nvSpPr>
          <p:cNvPr id="6" name="Title 1">
            <a:extLst>
              <a:ext uri="{FF2B5EF4-FFF2-40B4-BE49-F238E27FC236}">
                <a16:creationId xmlns:a16="http://schemas.microsoft.com/office/drawing/2014/main" id="{735B4220-6BB9-A741-A73C-F88514FE3AAC}"/>
              </a:ext>
            </a:extLst>
          </p:cNvPr>
          <p:cNvSpPr txBox="1">
            <a:spLocks/>
          </p:cNvSpPr>
          <p:nvPr/>
        </p:nvSpPr>
        <p:spPr>
          <a:xfrm>
            <a:off x="419436" y="1056163"/>
            <a:ext cx="10515600" cy="6998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dirty="0"/>
              <a:t>What do Christians believe about God?</a:t>
            </a:r>
          </a:p>
        </p:txBody>
      </p:sp>
      <p:sp>
        <p:nvSpPr>
          <p:cNvPr id="7" name="TextBox 6">
            <a:extLst>
              <a:ext uri="{FF2B5EF4-FFF2-40B4-BE49-F238E27FC236}">
                <a16:creationId xmlns:a16="http://schemas.microsoft.com/office/drawing/2014/main" id="{691749AB-34BB-7D42-8C0A-DC813F2F5BDA}"/>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4" name="Picture 3">
            <a:extLst>
              <a:ext uri="{FF2B5EF4-FFF2-40B4-BE49-F238E27FC236}">
                <a16:creationId xmlns:a16="http://schemas.microsoft.com/office/drawing/2014/main" id="{309B91B1-066B-4D5D-BE66-72B26F7C2D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0" y="2168628"/>
            <a:ext cx="3234517" cy="2933328"/>
          </a:xfrm>
          <a:prstGeom prst="rect">
            <a:avLst/>
          </a:prstGeom>
        </p:spPr>
      </p:pic>
      <p:pic>
        <p:nvPicPr>
          <p:cNvPr id="10" name="Picture 9">
            <a:extLst>
              <a:ext uri="{FF2B5EF4-FFF2-40B4-BE49-F238E27FC236}">
                <a16:creationId xmlns:a16="http://schemas.microsoft.com/office/drawing/2014/main" id="{08591D96-9F87-42B0-8999-BFA226FDFE7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002139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C7937E-BB33-4104-9E40-25477E8753BC}"/>
              </a:ext>
            </a:extLst>
          </p:cNvPr>
          <p:cNvSpPr txBox="1"/>
          <p:nvPr/>
        </p:nvSpPr>
        <p:spPr>
          <a:xfrm>
            <a:off x="2201569" y="1960642"/>
            <a:ext cx="1048685" cy="707886"/>
          </a:xfrm>
          <a:prstGeom prst="rect">
            <a:avLst/>
          </a:prstGeom>
          <a:noFill/>
        </p:spPr>
        <p:txBody>
          <a:bodyPr wrap="none" rtlCol="0">
            <a:spAutoFit/>
          </a:bodyPr>
          <a:lstStyle/>
          <a:p>
            <a:r>
              <a:rPr lang="en-GB" sz="4000" dirty="0"/>
              <a:t>God</a:t>
            </a:r>
          </a:p>
        </p:txBody>
      </p:sp>
      <p:sp>
        <p:nvSpPr>
          <p:cNvPr id="5" name="TextBox 4">
            <a:extLst>
              <a:ext uri="{FF2B5EF4-FFF2-40B4-BE49-F238E27FC236}">
                <a16:creationId xmlns:a16="http://schemas.microsoft.com/office/drawing/2014/main" id="{B8769DA2-839A-425C-A096-FEFE7A6038F8}"/>
              </a:ext>
            </a:extLst>
          </p:cNvPr>
          <p:cNvSpPr txBox="1"/>
          <p:nvPr/>
        </p:nvSpPr>
        <p:spPr>
          <a:xfrm>
            <a:off x="4187469" y="3337865"/>
            <a:ext cx="1489767" cy="707886"/>
          </a:xfrm>
          <a:prstGeom prst="rect">
            <a:avLst/>
          </a:prstGeom>
          <a:noFill/>
        </p:spPr>
        <p:txBody>
          <a:bodyPr wrap="none" rtlCol="0">
            <a:spAutoFit/>
          </a:bodyPr>
          <a:lstStyle/>
          <a:p>
            <a:r>
              <a:rPr lang="en-GB" sz="4000" dirty="0"/>
              <a:t>Trinity</a:t>
            </a:r>
          </a:p>
        </p:txBody>
      </p:sp>
      <p:sp>
        <p:nvSpPr>
          <p:cNvPr id="6" name="TextBox 5">
            <a:extLst>
              <a:ext uri="{FF2B5EF4-FFF2-40B4-BE49-F238E27FC236}">
                <a16:creationId xmlns:a16="http://schemas.microsoft.com/office/drawing/2014/main" id="{97FCB2A5-FBD7-4CDD-BED3-4C18D233FEB9}"/>
              </a:ext>
            </a:extLst>
          </p:cNvPr>
          <p:cNvSpPr txBox="1"/>
          <p:nvPr/>
        </p:nvSpPr>
        <p:spPr>
          <a:xfrm>
            <a:off x="5814352" y="2040952"/>
            <a:ext cx="1743939" cy="707886"/>
          </a:xfrm>
          <a:prstGeom prst="rect">
            <a:avLst/>
          </a:prstGeom>
          <a:noFill/>
        </p:spPr>
        <p:txBody>
          <a:bodyPr wrap="none" rtlCol="0">
            <a:spAutoFit/>
          </a:bodyPr>
          <a:lstStyle/>
          <a:p>
            <a:r>
              <a:rPr lang="en-GB" sz="4000" dirty="0"/>
              <a:t>Creator</a:t>
            </a:r>
          </a:p>
        </p:txBody>
      </p:sp>
      <p:sp>
        <p:nvSpPr>
          <p:cNvPr id="7" name="TextBox 6">
            <a:extLst>
              <a:ext uri="{FF2B5EF4-FFF2-40B4-BE49-F238E27FC236}">
                <a16:creationId xmlns:a16="http://schemas.microsoft.com/office/drawing/2014/main" id="{8138FDC1-B81D-405C-9EF3-88ED9174C39C}"/>
              </a:ext>
            </a:extLst>
          </p:cNvPr>
          <p:cNvSpPr txBox="1"/>
          <p:nvPr/>
        </p:nvSpPr>
        <p:spPr>
          <a:xfrm>
            <a:off x="8575367" y="3075057"/>
            <a:ext cx="1522276" cy="707886"/>
          </a:xfrm>
          <a:prstGeom prst="rect">
            <a:avLst/>
          </a:prstGeom>
          <a:noFill/>
        </p:spPr>
        <p:txBody>
          <a:bodyPr wrap="none" rtlCol="0">
            <a:spAutoFit/>
          </a:bodyPr>
          <a:lstStyle/>
          <a:p>
            <a:r>
              <a:rPr lang="en-GB" sz="4000" dirty="0"/>
              <a:t>Father</a:t>
            </a:r>
          </a:p>
        </p:txBody>
      </p:sp>
      <p:sp>
        <p:nvSpPr>
          <p:cNvPr id="8" name="TextBox 7">
            <a:extLst>
              <a:ext uri="{FF2B5EF4-FFF2-40B4-BE49-F238E27FC236}">
                <a16:creationId xmlns:a16="http://schemas.microsoft.com/office/drawing/2014/main" id="{9F86C390-1BE9-4342-AFE6-C896F4DE7B3A}"/>
              </a:ext>
            </a:extLst>
          </p:cNvPr>
          <p:cNvSpPr txBox="1"/>
          <p:nvPr/>
        </p:nvSpPr>
        <p:spPr>
          <a:xfrm>
            <a:off x="6779695" y="4704055"/>
            <a:ext cx="1273105" cy="707886"/>
          </a:xfrm>
          <a:prstGeom prst="rect">
            <a:avLst/>
          </a:prstGeom>
          <a:noFill/>
        </p:spPr>
        <p:txBody>
          <a:bodyPr wrap="none" rtlCol="0">
            <a:spAutoFit/>
          </a:bodyPr>
          <a:lstStyle/>
          <a:p>
            <a:r>
              <a:rPr lang="en-GB" sz="4000" dirty="0"/>
              <a:t>Jesus</a:t>
            </a:r>
          </a:p>
        </p:txBody>
      </p:sp>
      <p:sp>
        <p:nvSpPr>
          <p:cNvPr id="9" name="TextBox 8">
            <a:extLst>
              <a:ext uri="{FF2B5EF4-FFF2-40B4-BE49-F238E27FC236}">
                <a16:creationId xmlns:a16="http://schemas.microsoft.com/office/drawing/2014/main" id="{AC22269A-EF4B-432F-85A9-EC8D9C5C9186}"/>
              </a:ext>
            </a:extLst>
          </p:cNvPr>
          <p:cNvSpPr txBox="1"/>
          <p:nvPr/>
        </p:nvSpPr>
        <p:spPr>
          <a:xfrm>
            <a:off x="1946583" y="4704055"/>
            <a:ext cx="2294218" cy="707886"/>
          </a:xfrm>
          <a:prstGeom prst="rect">
            <a:avLst/>
          </a:prstGeom>
          <a:noFill/>
        </p:spPr>
        <p:txBody>
          <a:bodyPr wrap="none" rtlCol="0">
            <a:spAutoFit/>
          </a:bodyPr>
          <a:lstStyle/>
          <a:p>
            <a:r>
              <a:rPr lang="en-GB" sz="4000" dirty="0"/>
              <a:t>Holy spirit</a:t>
            </a:r>
          </a:p>
        </p:txBody>
      </p:sp>
      <p:sp>
        <p:nvSpPr>
          <p:cNvPr id="12" name="Title 1">
            <a:extLst>
              <a:ext uri="{FF2B5EF4-FFF2-40B4-BE49-F238E27FC236}">
                <a16:creationId xmlns:a16="http://schemas.microsoft.com/office/drawing/2014/main" id="{F9922BDF-AF95-2845-A670-054B03EC8DD1}"/>
              </a:ext>
            </a:extLst>
          </p:cNvPr>
          <p:cNvSpPr>
            <a:spLocks noGrp="1"/>
          </p:cNvSpPr>
          <p:nvPr>
            <p:ph type="title"/>
          </p:nvPr>
        </p:nvSpPr>
        <p:spPr>
          <a:xfrm>
            <a:off x="419436" y="1047626"/>
            <a:ext cx="10515600" cy="699882"/>
          </a:xfrm>
        </p:spPr>
        <p:txBody>
          <a:bodyPr>
            <a:noAutofit/>
          </a:bodyPr>
          <a:lstStyle/>
          <a:p>
            <a:r>
              <a:rPr lang="en-GB" sz="4800" b="1" dirty="0"/>
              <a:t>Key words to learn</a:t>
            </a:r>
          </a:p>
        </p:txBody>
      </p:sp>
      <p:sp>
        <p:nvSpPr>
          <p:cNvPr id="11" name="TextBox 10">
            <a:extLst>
              <a:ext uri="{FF2B5EF4-FFF2-40B4-BE49-F238E27FC236}">
                <a16:creationId xmlns:a16="http://schemas.microsoft.com/office/drawing/2014/main" id="{FF9FBDB4-D57F-E841-B824-D45CA595D504}"/>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4" name="Picture 13">
            <a:extLst>
              <a:ext uri="{FF2B5EF4-FFF2-40B4-BE49-F238E27FC236}">
                <a16:creationId xmlns:a16="http://schemas.microsoft.com/office/drawing/2014/main" id="{D5641225-B3BE-4A9C-B29A-32B0419C3D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2652" y="839654"/>
            <a:ext cx="1669444" cy="2241976"/>
          </a:xfrm>
          <a:prstGeom prst="rect">
            <a:avLst/>
          </a:prstGeom>
        </p:spPr>
      </p:pic>
      <p:pic>
        <p:nvPicPr>
          <p:cNvPr id="15" name="Picture 14">
            <a:extLst>
              <a:ext uri="{FF2B5EF4-FFF2-40B4-BE49-F238E27FC236}">
                <a16:creationId xmlns:a16="http://schemas.microsoft.com/office/drawing/2014/main" id="{E1E04FE9-B55C-4D2B-AB9C-60C0278F1E6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202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2F93F-CE9E-FA41-8170-8E57BC936F49}"/>
              </a:ext>
            </a:extLst>
          </p:cNvPr>
          <p:cNvPicPr>
            <a:picLocks noChangeAspect="1"/>
          </p:cNvPicPr>
          <p:nvPr/>
        </p:nvPicPr>
        <p:blipFill>
          <a:blip r:embed="rId4"/>
          <a:stretch>
            <a:fillRect/>
          </a:stretch>
        </p:blipFill>
        <p:spPr>
          <a:xfrm>
            <a:off x="322358" y="326301"/>
            <a:ext cx="10286548" cy="6600783"/>
          </a:xfrm>
          <a:prstGeom prst="rect">
            <a:avLst/>
          </a:prstGeom>
        </p:spPr>
      </p:pic>
      <p:sp>
        <p:nvSpPr>
          <p:cNvPr id="4" name="TextBox 3">
            <a:extLst>
              <a:ext uri="{FF2B5EF4-FFF2-40B4-BE49-F238E27FC236}">
                <a16:creationId xmlns:a16="http://schemas.microsoft.com/office/drawing/2014/main" id="{4005B8E5-55F4-8841-BBE5-F1D5D88B59CA}"/>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6" name="Picture 5">
            <a:extLst>
              <a:ext uri="{FF2B5EF4-FFF2-40B4-BE49-F238E27FC236}">
                <a16:creationId xmlns:a16="http://schemas.microsoft.com/office/drawing/2014/main" id="{2EC19542-8004-483A-93B1-F339F76B46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92066" y="4435062"/>
            <a:ext cx="1738218" cy="1603085"/>
          </a:xfrm>
          <a:prstGeom prst="rect">
            <a:avLst/>
          </a:prstGeom>
        </p:spPr>
      </p:pic>
      <p:pic>
        <p:nvPicPr>
          <p:cNvPr id="7" name="Picture 6">
            <a:extLst>
              <a:ext uri="{FF2B5EF4-FFF2-40B4-BE49-F238E27FC236}">
                <a16:creationId xmlns:a16="http://schemas.microsoft.com/office/drawing/2014/main" id="{D87A49F9-3CDE-4E5F-A3D6-7186E73958E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057664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20200713_145340[1]">
            <a:extLst>
              <a:ext uri="{FF2B5EF4-FFF2-40B4-BE49-F238E27FC236}">
                <a16:creationId xmlns:a16="http://schemas.microsoft.com/office/drawing/2014/main" id="{20A82343-3E00-4B7E-BB2E-94B60EE7ED6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363072" y="1599770"/>
            <a:ext cx="5306577" cy="3979933"/>
          </a:xfrm>
          <a:prstGeom prst="rect">
            <a:avLst/>
          </a:prstGeom>
        </p:spPr>
      </p:pic>
      <p:sp>
        <p:nvSpPr>
          <p:cNvPr id="2" name="TextBox 1">
            <a:extLst>
              <a:ext uri="{FF2B5EF4-FFF2-40B4-BE49-F238E27FC236}">
                <a16:creationId xmlns:a16="http://schemas.microsoft.com/office/drawing/2014/main" id="{97E4BCC6-F7EE-48F2-8A1B-D5821CBB6F17}"/>
              </a:ext>
            </a:extLst>
          </p:cNvPr>
          <p:cNvSpPr txBox="1"/>
          <p:nvPr/>
        </p:nvSpPr>
        <p:spPr>
          <a:xfrm>
            <a:off x="8076949" y="958266"/>
            <a:ext cx="3814801" cy="5016758"/>
          </a:xfrm>
          <a:prstGeom prst="rect">
            <a:avLst/>
          </a:prstGeom>
          <a:noFill/>
        </p:spPr>
        <p:txBody>
          <a:bodyPr wrap="square" rtlCol="0">
            <a:spAutoFit/>
          </a:bodyPr>
          <a:lstStyle/>
          <a:p>
            <a:r>
              <a:rPr lang="en-GB" sz="4000" dirty="0"/>
              <a:t>Lots of children gave ideas from prior learning about God.</a:t>
            </a:r>
          </a:p>
          <a:p>
            <a:endParaRPr lang="en-GB" sz="4000" dirty="0"/>
          </a:p>
          <a:p>
            <a:r>
              <a:rPr lang="en-GB" sz="4000" dirty="0"/>
              <a:t>Every child tackled this task differently.</a:t>
            </a:r>
          </a:p>
        </p:txBody>
      </p:sp>
      <p:sp>
        <p:nvSpPr>
          <p:cNvPr id="5" name="TextBox 4">
            <a:extLst>
              <a:ext uri="{FF2B5EF4-FFF2-40B4-BE49-F238E27FC236}">
                <a16:creationId xmlns:a16="http://schemas.microsoft.com/office/drawing/2014/main" id="{2EEB9624-9E7A-4C40-9CF1-EB53A841FEAB}"/>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7" name="Picture 6">
            <a:extLst>
              <a:ext uri="{FF2B5EF4-FFF2-40B4-BE49-F238E27FC236}">
                <a16:creationId xmlns:a16="http://schemas.microsoft.com/office/drawing/2014/main" id="{4D1D6497-B140-4EC7-8D77-19348FCD2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4290199" y="2114353"/>
            <a:ext cx="3621619" cy="3284383"/>
          </a:xfrm>
          <a:prstGeom prst="rect">
            <a:avLst/>
          </a:prstGeom>
        </p:spPr>
      </p:pic>
      <p:pic>
        <p:nvPicPr>
          <p:cNvPr id="8" name="Picture 7">
            <a:extLst>
              <a:ext uri="{FF2B5EF4-FFF2-40B4-BE49-F238E27FC236}">
                <a16:creationId xmlns:a16="http://schemas.microsoft.com/office/drawing/2014/main" id="{A56990E1-690B-430E-B88A-C2F5B068050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89217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B91E4-BBE8-4A8F-AC13-022B279AF312}"/>
              </a:ext>
            </a:extLst>
          </p:cNvPr>
          <p:cNvPicPr>
            <a:picLocks noChangeAspect="1"/>
          </p:cNvPicPr>
          <p:nvPr/>
        </p:nvPicPr>
        <p:blipFill>
          <a:blip r:embed="rId3"/>
          <a:stretch>
            <a:fillRect/>
          </a:stretch>
        </p:blipFill>
        <p:spPr>
          <a:xfrm>
            <a:off x="5933242" y="1044126"/>
            <a:ext cx="5715538" cy="4150752"/>
          </a:xfrm>
          <a:prstGeom prst="rect">
            <a:avLst/>
          </a:prstGeom>
          <a:ln>
            <a:noFill/>
          </a:ln>
          <a:effectLst/>
        </p:spPr>
      </p:pic>
      <p:pic>
        <p:nvPicPr>
          <p:cNvPr id="3" name="Picture 2" descr="SCAN0140">
            <a:extLst>
              <a:ext uri="{FF2B5EF4-FFF2-40B4-BE49-F238E27FC236}">
                <a16:creationId xmlns:a16="http://schemas.microsoft.com/office/drawing/2014/main" id="{87EB1A47-4109-4962-9D87-BE8587BEC30C}"/>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rot="16200000">
            <a:off x="1327122" y="1358974"/>
            <a:ext cx="4147734" cy="5715537"/>
          </a:xfrm>
          <a:prstGeom prst="rect">
            <a:avLst/>
          </a:prstGeom>
          <a:ln>
            <a:noFill/>
          </a:ln>
          <a:effectLst/>
        </p:spPr>
      </p:pic>
      <p:sp>
        <p:nvSpPr>
          <p:cNvPr id="4" name="TextBox 3">
            <a:extLst>
              <a:ext uri="{FF2B5EF4-FFF2-40B4-BE49-F238E27FC236}">
                <a16:creationId xmlns:a16="http://schemas.microsoft.com/office/drawing/2014/main" id="{7D7C6930-387A-4F5D-8246-BFA14AE3595E}"/>
              </a:ext>
            </a:extLst>
          </p:cNvPr>
          <p:cNvSpPr txBox="1"/>
          <p:nvPr/>
        </p:nvSpPr>
        <p:spPr>
          <a:xfrm>
            <a:off x="466928" y="887691"/>
            <a:ext cx="4787460" cy="1323439"/>
          </a:xfrm>
          <a:prstGeom prst="rect">
            <a:avLst/>
          </a:prstGeom>
          <a:noFill/>
        </p:spPr>
        <p:txBody>
          <a:bodyPr wrap="square" rtlCol="0">
            <a:spAutoFit/>
          </a:bodyPr>
          <a:lstStyle/>
          <a:p>
            <a:r>
              <a:rPr lang="en-GB" sz="2000" dirty="0"/>
              <a:t>Leighton, 6, thought of things to thank God for, including tractors, stars, sun and moon, spaceships… He drew them all into his letter-outline.  </a:t>
            </a:r>
          </a:p>
        </p:txBody>
      </p:sp>
      <p:sp>
        <p:nvSpPr>
          <p:cNvPr id="6" name="TextBox 5">
            <a:extLst>
              <a:ext uri="{FF2B5EF4-FFF2-40B4-BE49-F238E27FC236}">
                <a16:creationId xmlns:a16="http://schemas.microsoft.com/office/drawing/2014/main" id="{AED4F893-1258-1442-9096-461AE8532443}"/>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8" name="Picture 7">
            <a:extLst>
              <a:ext uri="{FF2B5EF4-FFF2-40B4-BE49-F238E27FC236}">
                <a16:creationId xmlns:a16="http://schemas.microsoft.com/office/drawing/2014/main" id="{67D8B2C0-3630-4EC8-A5FC-E563256C152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93548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74B529-EE71-4FBA-A03A-46CC0B7C795C}"/>
              </a:ext>
            </a:extLst>
          </p:cNvPr>
          <p:cNvSpPr txBox="1"/>
          <p:nvPr/>
        </p:nvSpPr>
        <p:spPr>
          <a:xfrm>
            <a:off x="1871946" y="1472528"/>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dirty="0">
                <a:solidFill>
                  <a:schemeClr val="tx1"/>
                </a:solidFill>
                <a:latin typeface="+mj-lt"/>
                <a:ea typeface="+mj-ea"/>
                <a:cs typeface="+mj-cs"/>
              </a:rPr>
              <a:t> </a:t>
            </a:r>
          </a:p>
        </p:txBody>
      </p:sp>
      <p:pic>
        <p:nvPicPr>
          <p:cNvPr id="4" name="Picture 3">
            <a:extLst>
              <a:ext uri="{FF2B5EF4-FFF2-40B4-BE49-F238E27FC236}">
                <a16:creationId xmlns:a16="http://schemas.microsoft.com/office/drawing/2014/main" id="{6BDB2D24-1490-496F-A5FB-813026F6B97A}"/>
              </a:ext>
            </a:extLst>
          </p:cNvPr>
          <p:cNvPicPr>
            <a:picLocks noChangeAspect="1"/>
          </p:cNvPicPr>
          <p:nvPr/>
        </p:nvPicPr>
        <p:blipFill rotWithShape="1">
          <a:blip r:embed="rId3"/>
          <a:srcRect t="5261" r="-2" b="5354"/>
          <a:stretch/>
        </p:blipFill>
        <p:spPr>
          <a:xfrm>
            <a:off x="419435" y="2583456"/>
            <a:ext cx="5347931" cy="3585077"/>
          </a:xfrm>
          <a:prstGeom prst="rect">
            <a:avLst/>
          </a:prstGeom>
          <a:ln>
            <a:noFill/>
          </a:ln>
          <a:effectLst/>
        </p:spPr>
      </p:pic>
      <p:pic>
        <p:nvPicPr>
          <p:cNvPr id="3" name="Picture 2" descr="SCAN0139">
            <a:extLst>
              <a:ext uri="{FF2B5EF4-FFF2-40B4-BE49-F238E27FC236}">
                <a16:creationId xmlns:a16="http://schemas.microsoft.com/office/drawing/2014/main" id="{17D8628B-9090-4997-8340-9EA9CA19EC65}"/>
              </a:ext>
            </a:extLst>
          </p:cNvPr>
          <p:cNvPicPr>
            <a:picLocks noGrp="1" noChangeAspect="1"/>
          </p:cNvPicPr>
          <p:nvPr isPhoto="1"/>
        </p:nvPicPr>
        <p:blipFill rotWithShape="1">
          <a:blip r:embed="rId4" cstate="print">
            <a:extLst>
              <a:ext uri="{28A0092B-C50C-407E-A947-70E740481C1C}">
                <a14:useLocalDpi xmlns:a14="http://schemas.microsoft.com/office/drawing/2010/main" val="0"/>
              </a:ext>
            </a:extLst>
          </a:blip>
          <a:srcRect l="5914" r="-2" b="-2"/>
          <a:stretch/>
        </p:blipFill>
        <p:spPr>
          <a:xfrm rot="5400000">
            <a:off x="7068228" y="1702031"/>
            <a:ext cx="3585077" cy="5347930"/>
          </a:xfrm>
          <a:prstGeom prst="rect">
            <a:avLst/>
          </a:prstGeom>
          <a:ln>
            <a:noFill/>
          </a:ln>
          <a:effectLst/>
        </p:spPr>
      </p:pic>
      <p:sp>
        <p:nvSpPr>
          <p:cNvPr id="6" name="Title 1">
            <a:extLst>
              <a:ext uri="{FF2B5EF4-FFF2-40B4-BE49-F238E27FC236}">
                <a16:creationId xmlns:a16="http://schemas.microsoft.com/office/drawing/2014/main" id="{1E6D7509-203C-B84B-BE5B-A1FA7FA364CA}"/>
              </a:ext>
            </a:extLst>
          </p:cNvPr>
          <p:cNvSpPr txBox="1">
            <a:spLocks/>
          </p:cNvSpPr>
          <p:nvPr/>
        </p:nvSpPr>
        <p:spPr>
          <a:xfrm>
            <a:off x="384711" y="1068536"/>
            <a:ext cx="11374994" cy="10401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Children are invited to think of the words they link to God, and draw them into the letters</a:t>
            </a:r>
            <a:endParaRPr lang="en-GB" sz="2400" b="1" dirty="0"/>
          </a:p>
        </p:txBody>
      </p:sp>
      <p:sp>
        <p:nvSpPr>
          <p:cNvPr id="7" name="Rectangle 6">
            <a:extLst>
              <a:ext uri="{FF2B5EF4-FFF2-40B4-BE49-F238E27FC236}">
                <a16:creationId xmlns:a16="http://schemas.microsoft.com/office/drawing/2014/main" id="{26196251-F80E-8E4D-AE5D-D80DCED898C7}"/>
              </a:ext>
            </a:extLst>
          </p:cNvPr>
          <p:cNvSpPr/>
          <p:nvPr/>
        </p:nvSpPr>
        <p:spPr>
          <a:xfrm>
            <a:off x="384711" y="1656284"/>
            <a:ext cx="10018063" cy="754053"/>
          </a:xfrm>
          <a:prstGeom prst="rect">
            <a:avLst/>
          </a:prstGeom>
        </p:spPr>
        <p:txBody>
          <a:bodyPr wrap="none">
            <a:spAutoFit/>
          </a:bodyPr>
          <a:lstStyle/>
          <a:p>
            <a:pPr>
              <a:lnSpc>
                <a:spcPct val="90000"/>
              </a:lnSpc>
              <a:spcBef>
                <a:spcPct val="0"/>
              </a:spcBef>
              <a:spcAft>
                <a:spcPts val="600"/>
              </a:spcAft>
            </a:pPr>
            <a:r>
              <a:rPr lang="en-US" sz="2000" dirty="0"/>
              <a:t>It is important to note this is to link to the idea of God- this is not about them believing in God.</a:t>
            </a:r>
            <a:endParaRPr lang="en-GB" sz="2000" dirty="0"/>
          </a:p>
          <a:p>
            <a:r>
              <a:rPr lang="en-GB" sz="2000" dirty="0"/>
              <a:t>How do you know the wind is there?</a:t>
            </a:r>
          </a:p>
        </p:txBody>
      </p:sp>
      <p:sp>
        <p:nvSpPr>
          <p:cNvPr id="10" name="TextBox 9">
            <a:extLst>
              <a:ext uri="{FF2B5EF4-FFF2-40B4-BE49-F238E27FC236}">
                <a16:creationId xmlns:a16="http://schemas.microsoft.com/office/drawing/2014/main" id="{7F18FD20-10D3-E84B-BEFF-D896589E7C96}"/>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2" name="Picture 11">
            <a:extLst>
              <a:ext uri="{FF2B5EF4-FFF2-40B4-BE49-F238E27FC236}">
                <a16:creationId xmlns:a16="http://schemas.microsoft.com/office/drawing/2014/main" id="{C405438D-1788-47AD-889A-F6B7FABCD3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69470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0385-F085-43AF-8B82-3857B2FB085D}"/>
              </a:ext>
            </a:extLst>
          </p:cNvPr>
          <p:cNvPicPr>
            <a:picLocks noChangeAspect="1"/>
          </p:cNvPicPr>
          <p:nvPr/>
        </p:nvPicPr>
        <p:blipFill>
          <a:blip r:embed="rId2"/>
          <a:stretch>
            <a:fillRect/>
          </a:stretch>
        </p:blipFill>
        <p:spPr>
          <a:xfrm>
            <a:off x="392959" y="290234"/>
            <a:ext cx="9186470" cy="637765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6D9D539-07C8-4592-8FD1-E4D5465F2042}"/>
              </a:ext>
            </a:extLst>
          </p:cNvPr>
          <p:cNvSpPr txBox="1"/>
          <p:nvPr/>
        </p:nvSpPr>
        <p:spPr>
          <a:xfrm>
            <a:off x="10036629" y="849086"/>
            <a:ext cx="1883228" cy="4524315"/>
          </a:xfrm>
          <a:prstGeom prst="rect">
            <a:avLst/>
          </a:prstGeom>
          <a:noFill/>
        </p:spPr>
        <p:txBody>
          <a:bodyPr wrap="square" rtlCol="0">
            <a:spAutoFit/>
          </a:bodyPr>
          <a:lstStyle/>
          <a:p>
            <a:r>
              <a:rPr lang="en-GB" b="1" dirty="0"/>
              <a:t>This kind of capture-sheet for using works of art or photographs has lots of advantages: copy the pic yourself, look really hard, discuss with a talking partner what you are looking at, use your imagination to ‘enter’ the story, raise questions… </a:t>
            </a:r>
          </a:p>
        </p:txBody>
      </p:sp>
      <p:sp>
        <p:nvSpPr>
          <p:cNvPr id="7" name="TextBox 6">
            <a:extLst>
              <a:ext uri="{FF2B5EF4-FFF2-40B4-BE49-F238E27FC236}">
                <a16:creationId xmlns:a16="http://schemas.microsoft.com/office/drawing/2014/main" id="{6741124F-8C02-4DE6-A65F-9A5C9DE7470D}"/>
              </a:ext>
            </a:extLst>
          </p:cNvPr>
          <p:cNvSpPr txBox="1"/>
          <p:nvPr/>
        </p:nvSpPr>
        <p:spPr>
          <a:xfrm>
            <a:off x="1099457" y="4136572"/>
            <a:ext cx="2590799" cy="1477328"/>
          </a:xfrm>
          <a:prstGeom prst="rect">
            <a:avLst/>
          </a:prstGeom>
          <a:noFill/>
        </p:spPr>
        <p:txBody>
          <a:bodyPr wrap="square" rtlCol="0">
            <a:spAutoFit/>
          </a:bodyPr>
          <a:lstStyle/>
          <a:p>
            <a:r>
              <a:rPr lang="en-GB" dirty="0"/>
              <a:t>How lovely that my baby will have a little cousin. </a:t>
            </a:r>
          </a:p>
          <a:p>
            <a:r>
              <a:rPr lang="en-GB" dirty="0"/>
              <a:t>Maybe God will work in the lives of these two special babies.</a:t>
            </a:r>
          </a:p>
        </p:txBody>
      </p:sp>
      <p:sp>
        <p:nvSpPr>
          <p:cNvPr id="8" name="TextBox 7">
            <a:extLst>
              <a:ext uri="{FF2B5EF4-FFF2-40B4-BE49-F238E27FC236}">
                <a16:creationId xmlns:a16="http://schemas.microsoft.com/office/drawing/2014/main" id="{692C78C0-12CD-4E76-8BBD-C5E3E6D54BF0}"/>
              </a:ext>
            </a:extLst>
          </p:cNvPr>
          <p:cNvSpPr txBox="1"/>
          <p:nvPr/>
        </p:nvSpPr>
        <p:spPr>
          <a:xfrm>
            <a:off x="1143000" y="1502225"/>
            <a:ext cx="2590799" cy="1477328"/>
          </a:xfrm>
          <a:prstGeom prst="rect">
            <a:avLst/>
          </a:prstGeom>
          <a:noFill/>
        </p:spPr>
        <p:txBody>
          <a:bodyPr wrap="square" rtlCol="0">
            <a:spAutoFit/>
          </a:bodyPr>
          <a:lstStyle/>
          <a:p>
            <a:r>
              <a:rPr lang="en-GB" dirty="0"/>
              <a:t>“God is going to change the world through these little children. I think that is why the angels have been coming to speak.”</a:t>
            </a:r>
          </a:p>
        </p:txBody>
      </p:sp>
    </p:spTree>
    <p:extLst>
      <p:ext uri="{BB962C8B-B14F-4D97-AF65-F5344CB8AC3E}">
        <p14:creationId xmlns:p14="http://schemas.microsoft.com/office/powerpoint/2010/main" val="41898563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2447A-D615-4674-9532-15E902BFF318}"/>
              </a:ext>
            </a:extLst>
          </p:cNvPr>
          <p:cNvPicPr>
            <a:picLocks noChangeAspect="1"/>
          </p:cNvPicPr>
          <p:nvPr/>
        </p:nvPicPr>
        <p:blipFill>
          <a:blip r:embed="rId3"/>
          <a:stretch>
            <a:fillRect/>
          </a:stretch>
        </p:blipFill>
        <p:spPr>
          <a:xfrm>
            <a:off x="419434" y="1970893"/>
            <a:ext cx="5347931" cy="3810402"/>
          </a:xfrm>
          <a:prstGeom prst="rect">
            <a:avLst/>
          </a:prstGeom>
          <a:effectLst/>
        </p:spPr>
      </p:pic>
      <p:pic>
        <p:nvPicPr>
          <p:cNvPr id="3" name="Picture 2" descr="SCAN0137">
            <a:extLst>
              <a:ext uri="{FF2B5EF4-FFF2-40B4-BE49-F238E27FC236}">
                <a16:creationId xmlns:a16="http://schemas.microsoft.com/office/drawing/2014/main" id="{2D53F025-A8FF-4CC0-BBCF-C3D23DF3E6CB}"/>
              </a:ext>
            </a:extLst>
          </p:cNvPr>
          <p:cNvPicPr>
            <a:picLocks noGrp="1" noChangeAspect="1"/>
          </p:cNvPicPr>
          <p:nvPr isPhoto="1"/>
        </p:nvPicPr>
        <p:blipFill>
          <a:blip r:embed="rId4" cstate="print">
            <a:extLst>
              <a:ext uri="{28A0092B-C50C-407E-A947-70E740481C1C}">
                <a14:useLocalDpi xmlns:a14="http://schemas.microsoft.com/office/drawing/2010/main" val="0"/>
              </a:ext>
            </a:extLst>
          </a:blip>
          <a:stretch>
            <a:fillRect/>
          </a:stretch>
        </p:blipFill>
        <p:spPr>
          <a:xfrm rot="16200000">
            <a:off x="6958726" y="1248227"/>
            <a:ext cx="3810403" cy="5255729"/>
          </a:xfrm>
          <a:prstGeom prst="rect">
            <a:avLst/>
          </a:prstGeom>
          <a:effectLst/>
        </p:spPr>
      </p:pic>
      <p:sp>
        <p:nvSpPr>
          <p:cNvPr id="4" name="TextBox 3">
            <a:extLst>
              <a:ext uri="{FF2B5EF4-FFF2-40B4-BE49-F238E27FC236}">
                <a16:creationId xmlns:a16="http://schemas.microsoft.com/office/drawing/2014/main" id="{449F28E9-68F5-49E8-B6B9-7353A607F84D}"/>
              </a:ext>
            </a:extLst>
          </p:cNvPr>
          <p:cNvSpPr txBox="1"/>
          <p:nvPr/>
        </p:nvSpPr>
        <p:spPr>
          <a:xfrm>
            <a:off x="450975" y="1002025"/>
            <a:ext cx="9837132" cy="646331"/>
          </a:xfrm>
          <a:prstGeom prst="rect">
            <a:avLst/>
          </a:prstGeom>
          <a:noFill/>
        </p:spPr>
        <p:txBody>
          <a:bodyPr wrap="square" rtlCol="0">
            <a:spAutoFit/>
          </a:bodyPr>
          <a:lstStyle/>
          <a:p>
            <a:r>
              <a:rPr lang="en-GB" dirty="0"/>
              <a:t>The activity gives children the chance to think about the meanings of the word ‘God’ for themselves. Teachers may need to explain different words to the class.</a:t>
            </a:r>
          </a:p>
        </p:txBody>
      </p:sp>
      <p:sp>
        <p:nvSpPr>
          <p:cNvPr id="6" name="TextBox 5">
            <a:extLst>
              <a:ext uri="{FF2B5EF4-FFF2-40B4-BE49-F238E27FC236}">
                <a16:creationId xmlns:a16="http://schemas.microsoft.com/office/drawing/2014/main" id="{4F971C35-7798-E444-A9A9-35FC9419F3C3}"/>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8" name="Picture 7">
            <a:extLst>
              <a:ext uri="{FF2B5EF4-FFF2-40B4-BE49-F238E27FC236}">
                <a16:creationId xmlns:a16="http://schemas.microsoft.com/office/drawing/2014/main" id="{AB61A72E-700E-4F09-B4B6-481B948F722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040353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B3F88-5DCB-4A9C-9E7C-A3599D8550CA}"/>
              </a:ext>
            </a:extLst>
          </p:cNvPr>
          <p:cNvPicPr>
            <a:picLocks noChangeAspect="1"/>
          </p:cNvPicPr>
          <p:nvPr/>
        </p:nvPicPr>
        <p:blipFill>
          <a:blip r:embed="rId3"/>
          <a:stretch>
            <a:fillRect/>
          </a:stretch>
        </p:blipFill>
        <p:spPr>
          <a:xfrm>
            <a:off x="6185683" y="825755"/>
            <a:ext cx="3590682" cy="2603245"/>
          </a:xfrm>
          <a:prstGeom prst="rect">
            <a:avLst/>
          </a:prstGeom>
        </p:spPr>
      </p:pic>
      <p:pic>
        <p:nvPicPr>
          <p:cNvPr id="3" name="Picture 2" descr="SCAN0134">
            <a:extLst>
              <a:ext uri="{FF2B5EF4-FFF2-40B4-BE49-F238E27FC236}">
                <a16:creationId xmlns:a16="http://schemas.microsoft.com/office/drawing/2014/main" id="{E9BFA072-579F-4177-BE83-68B258579A06}"/>
              </a:ext>
            </a:extLst>
          </p:cNvPr>
          <p:cNvPicPr>
            <a:picLocks noGrp="1" noChangeAspect="1"/>
          </p:cNvPicPr>
          <p:nvPr isPhoto="1"/>
        </p:nvPicPr>
        <p:blipFill>
          <a:blip r:embed="rId4" cstate="print">
            <a:extLst>
              <a:ext uri="{28A0092B-C50C-407E-A947-70E740481C1C}">
                <a14:useLocalDpi xmlns:a14="http://schemas.microsoft.com/office/drawing/2010/main" val="0"/>
              </a:ext>
            </a:extLst>
          </a:blip>
          <a:stretch>
            <a:fillRect/>
          </a:stretch>
        </p:blipFill>
        <p:spPr>
          <a:xfrm rot="16200000">
            <a:off x="7867072" y="3039759"/>
            <a:ext cx="2522451" cy="3590680"/>
          </a:xfrm>
          <a:prstGeom prst="rect">
            <a:avLst/>
          </a:prstGeom>
        </p:spPr>
      </p:pic>
      <p:pic>
        <p:nvPicPr>
          <p:cNvPr id="4" name="Picture 3" descr="SCAN0132">
            <a:extLst>
              <a:ext uri="{FF2B5EF4-FFF2-40B4-BE49-F238E27FC236}">
                <a16:creationId xmlns:a16="http://schemas.microsoft.com/office/drawing/2014/main" id="{2E7F0638-23B7-441D-BBCE-F7FAE27BFADD}"/>
              </a:ext>
            </a:extLst>
          </p:cNvPr>
          <p:cNvPicPr>
            <a:picLocks noGrp="1" noChangeAspect="1"/>
          </p:cNvPicPr>
          <p:nvPr isPhoto="1"/>
        </p:nvPicPr>
        <p:blipFill>
          <a:blip r:embed="rId5" cstate="print">
            <a:extLst>
              <a:ext uri="{28A0092B-C50C-407E-A947-70E740481C1C}">
                <a14:useLocalDpi xmlns:a14="http://schemas.microsoft.com/office/drawing/2010/main" val="0"/>
              </a:ext>
            </a:extLst>
          </a:blip>
          <a:stretch>
            <a:fillRect/>
          </a:stretch>
        </p:blipFill>
        <p:spPr>
          <a:xfrm rot="5400000">
            <a:off x="1123200" y="1448524"/>
            <a:ext cx="3930175" cy="5365427"/>
          </a:xfrm>
          <a:prstGeom prst="rect">
            <a:avLst/>
          </a:prstGeom>
        </p:spPr>
      </p:pic>
      <p:sp>
        <p:nvSpPr>
          <p:cNvPr id="10" name="TextBox 9">
            <a:extLst>
              <a:ext uri="{FF2B5EF4-FFF2-40B4-BE49-F238E27FC236}">
                <a16:creationId xmlns:a16="http://schemas.microsoft.com/office/drawing/2014/main" id="{919B96FE-5DC5-114F-8684-9C6A45971A8F}"/>
              </a:ext>
            </a:extLst>
          </p:cNvPr>
          <p:cNvSpPr txBox="1"/>
          <p:nvPr/>
        </p:nvSpPr>
        <p:spPr>
          <a:xfrm>
            <a:off x="466928" y="887691"/>
            <a:ext cx="5152637" cy="1200329"/>
          </a:xfrm>
          <a:prstGeom prst="rect">
            <a:avLst/>
          </a:prstGeom>
          <a:noFill/>
        </p:spPr>
        <p:txBody>
          <a:bodyPr wrap="square" rtlCol="0">
            <a:spAutoFit/>
          </a:bodyPr>
          <a:lstStyle/>
          <a:p>
            <a:r>
              <a:rPr lang="en-GB" dirty="0"/>
              <a:t>Show these examples to your class, but then ask them to work from their own thoughts, not to copy what others have done. Good modelling encourages thinking, not copying, in RE.</a:t>
            </a:r>
          </a:p>
        </p:txBody>
      </p:sp>
      <p:sp>
        <p:nvSpPr>
          <p:cNvPr id="7" name="TextBox 6">
            <a:extLst>
              <a:ext uri="{FF2B5EF4-FFF2-40B4-BE49-F238E27FC236}">
                <a16:creationId xmlns:a16="http://schemas.microsoft.com/office/drawing/2014/main" id="{6C1D59B3-C51F-1940-8904-F284BD8AEC6F}"/>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1" name="Picture 10">
            <a:extLst>
              <a:ext uri="{FF2B5EF4-FFF2-40B4-BE49-F238E27FC236}">
                <a16:creationId xmlns:a16="http://schemas.microsoft.com/office/drawing/2014/main" id="{EA92A1BE-63B4-4DD1-A288-3F67D0F4EB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03129" y="3978315"/>
            <a:ext cx="1035743" cy="2053929"/>
          </a:xfrm>
          <a:prstGeom prst="rect">
            <a:avLst/>
          </a:prstGeom>
        </p:spPr>
      </p:pic>
      <p:pic>
        <p:nvPicPr>
          <p:cNvPr id="9" name="Picture 8">
            <a:extLst>
              <a:ext uri="{FF2B5EF4-FFF2-40B4-BE49-F238E27FC236}">
                <a16:creationId xmlns:a16="http://schemas.microsoft.com/office/drawing/2014/main" id="{EF4EBB84-B71F-46B4-B4B9-59AC82EC820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07400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D4FE5-4AC8-1344-B4C3-950DB767D84F}"/>
              </a:ext>
            </a:extLst>
          </p:cNvPr>
          <p:cNvPicPr>
            <a:picLocks noChangeAspect="1"/>
          </p:cNvPicPr>
          <p:nvPr/>
        </p:nvPicPr>
        <p:blipFill>
          <a:blip r:embed="rId4"/>
          <a:stretch>
            <a:fillRect/>
          </a:stretch>
        </p:blipFill>
        <p:spPr>
          <a:xfrm>
            <a:off x="457201" y="1023151"/>
            <a:ext cx="2743765" cy="4811697"/>
          </a:xfrm>
          <a:prstGeom prst="rect">
            <a:avLst/>
          </a:prstGeom>
        </p:spPr>
      </p:pic>
      <p:pic>
        <p:nvPicPr>
          <p:cNvPr id="8" name="Picture 7">
            <a:extLst>
              <a:ext uri="{FF2B5EF4-FFF2-40B4-BE49-F238E27FC236}">
                <a16:creationId xmlns:a16="http://schemas.microsoft.com/office/drawing/2014/main" id="{F178C3FD-762C-B64B-B3F7-F21CDA9DC877}"/>
              </a:ext>
            </a:extLst>
          </p:cNvPr>
          <p:cNvPicPr>
            <a:picLocks noChangeAspect="1"/>
          </p:cNvPicPr>
          <p:nvPr/>
        </p:nvPicPr>
        <p:blipFill>
          <a:blip r:embed="rId5"/>
          <a:stretch>
            <a:fillRect/>
          </a:stretch>
        </p:blipFill>
        <p:spPr>
          <a:xfrm>
            <a:off x="1599520" y="5954844"/>
            <a:ext cx="886225" cy="313783"/>
          </a:xfrm>
          <a:prstGeom prst="rect">
            <a:avLst/>
          </a:prstGeom>
        </p:spPr>
      </p:pic>
      <p:pic>
        <p:nvPicPr>
          <p:cNvPr id="10" name="Picture 9">
            <a:extLst>
              <a:ext uri="{FF2B5EF4-FFF2-40B4-BE49-F238E27FC236}">
                <a16:creationId xmlns:a16="http://schemas.microsoft.com/office/drawing/2014/main" id="{E65396D4-13A8-BC4C-AAF3-E2EF1D2788C3}"/>
              </a:ext>
            </a:extLst>
          </p:cNvPr>
          <p:cNvPicPr>
            <a:picLocks noChangeAspect="1"/>
          </p:cNvPicPr>
          <p:nvPr/>
        </p:nvPicPr>
        <p:blipFill>
          <a:blip r:embed="rId6"/>
          <a:stretch>
            <a:fillRect/>
          </a:stretch>
        </p:blipFill>
        <p:spPr>
          <a:xfrm>
            <a:off x="3460688" y="1138561"/>
            <a:ext cx="7686706" cy="4439381"/>
          </a:xfrm>
          <a:prstGeom prst="rect">
            <a:avLst/>
          </a:prstGeom>
        </p:spPr>
      </p:pic>
      <p:sp>
        <p:nvSpPr>
          <p:cNvPr id="9" name="Rectangle 8">
            <a:extLst>
              <a:ext uri="{FF2B5EF4-FFF2-40B4-BE49-F238E27FC236}">
                <a16:creationId xmlns:a16="http://schemas.microsoft.com/office/drawing/2014/main" id="{87BED429-80AF-1E41-873E-9A0A33DEFDA5}"/>
              </a:ext>
            </a:extLst>
          </p:cNvPr>
          <p:cNvSpPr/>
          <p:nvPr/>
        </p:nvSpPr>
        <p:spPr>
          <a:xfrm>
            <a:off x="5098740" y="1648103"/>
            <a:ext cx="5518952" cy="3108543"/>
          </a:xfrm>
          <a:prstGeom prst="rect">
            <a:avLst/>
          </a:prstGeom>
        </p:spPr>
        <p:txBody>
          <a:bodyPr wrap="square">
            <a:spAutoFit/>
          </a:bodyPr>
          <a:lstStyle/>
          <a:p>
            <a:pPr>
              <a:spcAft>
                <a:spcPts val="0"/>
              </a:spcAft>
            </a:pPr>
            <a:r>
              <a:rPr lang="en-GB" sz="2800" dirty="0">
                <a:ea typeface="Calibri" panose="020F0502020204030204" pitchFamily="34" charset="0"/>
                <a:cs typeface="Times New Roman" panose="02020603050405020304" pitchFamily="18" charset="0"/>
              </a:rPr>
              <a:t>Hi, I’m Grace. I’m a Christian. What can you see that I am wearing that is a clue to my religion? I have got 5 thoughts about God. The first is that God is amazing because he made the world, including cats. I like cats best of all the animals.</a:t>
            </a:r>
          </a:p>
        </p:txBody>
      </p:sp>
      <p:sp>
        <p:nvSpPr>
          <p:cNvPr id="11" name="TextBox 10">
            <a:extLst>
              <a:ext uri="{FF2B5EF4-FFF2-40B4-BE49-F238E27FC236}">
                <a16:creationId xmlns:a16="http://schemas.microsoft.com/office/drawing/2014/main" id="{48A6208C-8E4D-BD48-A260-FFDEC31A6284}"/>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3" name="Picture 12">
            <a:extLst>
              <a:ext uri="{FF2B5EF4-FFF2-40B4-BE49-F238E27FC236}">
                <a16:creationId xmlns:a16="http://schemas.microsoft.com/office/drawing/2014/main" id="{71BB91D5-257C-45DC-979C-03A1D1A40C6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930166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D4FE5-4AC8-1344-B4C3-950DB767D84F}"/>
              </a:ext>
            </a:extLst>
          </p:cNvPr>
          <p:cNvPicPr>
            <a:picLocks noChangeAspect="1"/>
          </p:cNvPicPr>
          <p:nvPr/>
        </p:nvPicPr>
        <p:blipFill>
          <a:blip r:embed="rId4"/>
          <a:stretch>
            <a:fillRect/>
          </a:stretch>
        </p:blipFill>
        <p:spPr>
          <a:xfrm>
            <a:off x="457201" y="1023151"/>
            <a:ext cx="2743765" cy="4811697"/>
          </a:xfrm>
          <a:prstGeom prst="rect">
            <a:avLst/>
          </a:prstGeom>
        </p:spPr>
      </p:pic>
      <p:pic>
        <p:nvPicPr>
          <p:cNvPr id="8" name="Picture 7">
            <a:extLst>
              <a:ext uri="{FF2B5EF4-FFF2-40B4-BE49-F238E27FC236}">
                <a16:creationId xmlns:a16="http://schemas.microsoft.com/office/drawing/2014/main" id="{F178C3FD-762C-B64B-B3F7-F21CDA9DC877}"/>
              </a:ext>
            </a:extLst>
          </p:cNvPr>
          <p:cNvPicPr>
            <a:picLocks noChangeAspect="1"/>
          </p:cNvPicPr>
          <p:nvPr/>
        </p:nvPicPr>
        <p:blipFill>
          <a:blip r:embed="rId5"/>
          <a:stretch>
            <a:fillRect/>
          </a:stretch>
        </p:blipFill>
        <p:spPr>
          <a:xfrm>
            <a:off x="1599520" y="5954844"/>
            <a:ext cx="886225" cy="313783"/>
          </a:xfrm>
          <a:prstGeom prst="rect">
            <a:avLst/>
          </a:prstGeom>
        </p:spPr>
      </p:pic>
      <p:pic>
        <p:nvPicPr>
          <p:cNvPr id="10" name="Picture 9">
            <a:extLst>
              <a:ext uri="{FF2B5EF4-FFF2-40B4-BE49-F238E27FC236}">
                <a16:creationId xmlns:a16="http://schemas.microsoft.com/office/drawing/2014/main" id="{E65396D4-13A8-BC4C-AAF3-E2EF1D2788C3}"/>
              </a:ext>
            </a:extLst>
          </p:cNvPr>
          <p:cNvPicPr>
            <a:picLocks noChangeAspect="1"/>
          </p:cNvPicPr>
          <p:nvPr/>
        </p:nvPicPr>
        <p:blipFill>
          <a:blip r:embed="rId6"/>
          <a:stretch>
            <a:fillRect/>
          </a:stretch>
        </p:blipFill>
        <p:spPr>
          <a:xfrm>
            <a:off x="3460688" y="1138561"/>
            <a:ext cx="7686706" cy="4439381"/>
          </a:xfrm>
          <a:prstGeom prst="rect">
            <a:avLst/>
          </a:prstGeom>
        </p:spPr>
      </p:pic>
      <p:sp>
        <p:nvSpPr>
          <p:cNvPr id="9" name="Rectangle 8">
            <a:extLst>
              <a:ext uri="{FF2B5EF4-FFF2-40B4-BE49-F238E27FC236}">
                <a16:creationId xmlns:a16="http://schemas.microsoft.com/office/drawing/2014/main" id="{87BED429-80AF-1E41-873E-9A0A33DEFDA5}"/>
              </a:ext>
            </a:extLst>
          </p:cNvPr>
          <p:cNvSpPr/>
          <p:nvPr/>
        </p:nvSpPr>
        <p:spPr>
          <a:xfrm>
            <a:off x="5054351" y="2225151"/>
            <a:ext cx="5696507" cy="1915974"/>
          </a:xfrm>
          <a:prstGeom prst="rect">
            <a:avLst/>
          </a:prstGeom>
        </p:spPr>
        <p:txBody>
          <a:bodyPr wrap="square">
            <a:spAutoFit/>
          </a:bodyPr>
          <a:lstStyle/>
          <a:p>
            <a:pPr>
              <a:lnSpc>
                <a:spcPct val="107000"/>
              </a:lnSpc>
              <a:spcAft>
                <a:spcPts val="800"/>
              </a:spcAft>
            </a:pPr>
            <a:r>
              <a:rPr lang="en-GB" sz="2800" dirty="0"/>
              <a:t>My second thought about God is that God loves us. I think that is why we have Christmas. It reminds us that God came to Earth to show love. </a:t>
            </a:r>
          </a:p>
        </p:txBody>
      </p:sp>
      <p:sp>
        <p:nvSpPr>
          <p:cNvPr id="11" name="TextBox 10">
            <a:extLst>
              <a:ext uri="{FF2B5EF4-FFF2-40B4-BE49-F238E27FC236}">
                <a16:creationId xmlns:a16="http://schemas.microsoft.com/office/drawing/2014/main" id="{FFADB736-4854-E54A-96AF-66A423C61DF7}"/>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3" name="Picture 12">
            <a:extLst>
              <a:ext uri="{FF2B5EF4-FFF2-40B4-BE49-F238E27FC236}">
                <a16:creationId xmlns:a16="http://schemas.microsoft.com/office/drawing/2014/main" id="{0F7E8C2C-17CC-4A6E-B759-A7DA09CBB84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211762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D4FE5-4AC8-1344-B4C3-950DB767D84F}"/>
              </a:ext>
            </a:extLst>
          </p:cNvPr>
          <p:cNvPicPr>
            <a:picLocks noChangeAspect="1"/>
          </p:cNvPicPr>
          <p:nvPr/>
        </p:nvPicPr>
        <p:blipFill>
          <a:blip r:embed="rId4"/>
          <a:stretch>
            <a:fillRect/>
          </a:stretch>
        </p:blipFill>
        <p:spPr>
          <a:xfrm>
            <a:off x="457201" y="1023151"/>
            <a:ext cx="2743765" cy="4811697"/>
          </a:xfrm>
          <a:prstGeom prst="rect">
            <a:avLst/>
          </a:prstGeom>
        </p:spPr>
      </p:pic>
      <p:pic>
        <p:nvPicPr>
          <p:cNvPr id="8" name="Picture 7">
            <a:extLst>
              <a:ext uri="{FF2B5EF4-FFF2-40B4-BE49-F238E27FC236}">
                <a16:creationId xmlns:a16="http://schemas.microsoft.com/office/drawing/2014/main" id="{F178C3FD-762C-B64B-B3F7-F21CDA9DC877}"/>
              </a:ext>
            </a:extLst>
          </p:cNvPr>
          <p:cNvPicPr>
            <a:picLocks noChangeAspect="1"/>
          </p:cNvPicPr>
          <p:nvPr/>
        </p:nvPicPr>
        <p:blipFill>
          <a:blip r:embed="rId5"/>
          <a:stretch>
            <a:fillRect/>
          </a:stretch>
        </p:blipFill>
        <p:spPr>
          <a:xfrm>
            <a:off x="1599520" y="5954844"/>
            <a:ext cx="886225" cy="313783"/>
          </a:xfrm>
          <a:prstGeom prst="rect">
            <a:avLst/>
          </a:prstGeom>
        </p:spPr>
      </p:pic>
      <p:pic>
        <p:nvPicPr>
          <p:cNvPr id="10" name="Picture 9">
            <a:extLst>
              <a:ext uri="{FF2B5EF4-FFF2-40B4-BE49-F238E27FC236}">
                <a16:creationId xmlns:a16="http://schemas.microsoft.com/office/drawing/2014/main" id="{E65396D4-13A8-BC4C-AAF3-E2EF1D2788C3}"/>
              </a:ext>
            </a:extLst>
          </p:cNvPr>
          <p:cNvPicPr>
            <a:picLocks noChangeAspect="1"/>
          </p:cNvPicPr>
          <p:nvPr/>
        </p:nvPicPr>
        <p:blipFill>
          <a:blip r:embed="rId6"/>
          <a:stretch>
            <a:fillRect/>
          </a:stretch>
        </p:blipFill>
        <p:spPr>
          <a:xfrm>
            <a:off x="3460688" y="1138561"/>
            <a:ext cx="7686706" cy="4439381"/>
          </a:xfrm>
          <a:prstGeom prst="rect">
            <a:avLst/>
          </a:prstGeom>
        </p:spPr>
      </p:pic>
      <p:sp>
        <p:nvSpPr>
          <p:cNvPr id="9" name="Rectangle 8">
            <a:extLst>
              <a:ext uri="{FF2B5EF4-FFF2-40B4-BE49-F238E27FC236}">
                <a16:creationId xmlns:a16="http://schemas.microsoft.com/office/drawing/2014/main" id="{87BED429-80AF-1E41-873E-9A0A33DEFDA5}"/>
              </a:ext>
            </a:extLst>
          </p:cNvPr>
          <p:cNvSpPr/>
          <p:nvPr/>
        </p:nvSpPr>
        <p:spPr>
          <a:xfrm>
            <a:off x="5143128" y="1994332"/>
            <a:ext cx="5518952" cy="2376997"/>
          </a:xfrm>
          <a:prstGeom prst="rect">
            <a:avLst/>
          </a:prstGeom>
        </p:spPr>
        <p:txBody>
          <a:bodyPr wrap="square">
            <a:spAutoFit/>
          </a:bodyPr>
          <a:lstStyle/>
          <a:p>
            <a:pPr>
              <a:lnSpc>
                <a:spcPct val="107000"/>
              </a:lnSpc>
              <a:spcAft>
                <a:spcPts val="800"/>
              </a:spcAft>
            </a:pPr>
            <a:r>
              <a:rPr lang="en-GB" sz="2800" dirty="0">
                <a:ea typeface="Calibri" panose="020F0502020204030204" pitchFamily="34" charset="0"/>
                <a:cs typeface="Times New Roman" panose="02020603050405020304" pitchFamily="18" charset="0"/>
              </a:rPr>
              <a:t>I also think it is really good that we can pray to God any time and anywhere, and God listens to our prayers (even though he does not always give us what we ask for).</a:t>
            </a:r>
          </a:p>
        </p:txBody>
      </p:sp>
      <p:sp>
        <p:nvSpPr>
          <p:cNvPr id="11" name="TextBox 10">
            <a:extLst>
              <a:ext uri="{FF2B5EF4-FFF2-40B4-BE49-F238E27FC236}">
                <a16:creationId xmlns:a16="http://schemas.microsoft.com/office/drawing/2014/main" id="{09E9D01C-0609-C143-9FC5-EB49A173EDE8}"/>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3" name="Picture 12">
            <a:extLst>
              <a:ext uri="{FF2B5EF4-FFF2-40B4-BE49-F238E27FC236}">
                <a16:creationId xmlns:a16="http://schemas.microsoft.com/office/drawing/2014/main" id="{48A2D8A9-603B-48B9-90FE-E21FF28F5CC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408055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D4FE5-4AC8-1344-B4C3-950DB767D84F}"/>
              </a:ext>
            </a:extLst>
          </p:cNvPr>
          <p:cNvPicPr>
            <a:picLocks noChangeAspect="1"/>
          </p:cNvPicPr>
          <p:nvPr/>
        </p:nvPicPr>
        <p:blipFill>
          <a:blip r:embed="rId4"/>
          <a:stretch>
            <a:fillRect/>
          </a:stretch>
        </p:blipFill>
        <p:spPr>
          <a:xfrm>
            <a:off x="457201" y="1023151"/>
            <a:ext cx="2743765" cy="4811697"/>
          </a:xfrm>
          <a:prstGeom prst="rect">
            <a:avLst/>
          </a:prstGeom>
        </p:spPr>
      </p:pic>
      <p:pic>
        <p:nvPicPr>
          <p:cNvPr id="8" name="Picture 7">
            <a:extLst>
              <a:ext uri="{FF2B5EF4-FFF2-40B4-BE49-F238E27FC236}">
                <a16:creationId xmlns:a16="http://schemas.microsoft.com/office/drawing/2014/main" id="{F178C3FD-762C-B64B-B3F7-F21CDA9DC877}"/>
              </a:ext>
            </a:extLst>
          </p:cNvPr>
          <p:cNvPicPr>
            <a:picLocks noChangeAspect="1"/>
          </p:cNvPicPr>
          <p:nvPr/>
        </p:nvPicPr>
        <p:blipFill>
          <a:blip r:embed="rId5"/>
          <a:stretch>
            <a:fillRect/>
          </a:stretch>
        </p:blipFill>
        <p:spPr>
          <a:xfrm>
            <a:off x="1599520" y="5954844"/>
            <a:ext cx="886225" cy="313783"/>
          </a:xfrm>
          <a:prstGeom prst="rect">
            <a:avLst/>
          </a:prstGeom>
        </p:spPr>
      </p:pic>
      <p:pic>
        <p:nvPicPr>
          <p:cNvPr id="10" name="Picture 9">
            <a:extLst>
              <a:ext uri="{FF2B5EF4-FFF2-40B4-BE49-F238E27FC236}">
                <a16:creationId xmlns:a16="http://schemas.microsoft.com/office/drawing/2014/main" id="{E65396D4-13A8-BC4C-AAF3-E2EF1D2788C3}"/>
              </a:ext>
            </a:extLst>
          </p:cNvPr>
          <p:cNvPicPr>
            <a:picLocks noChangeAspect="1"/>
          </p:cNvPicPr>
          <p:nvPr/>
        </p:nvPicPr>
        <p:blipFill>
          <a:blip r:embed="rId6"/>
          <a:stretch>
            <a:fillRect/>
          </a:stretch>
        </p:blipFill>
        <p:spPr>
          <a:xfrm>
            <a:off x="3460688" y="1138561"/>
            <a:ext cx="7686706" cy="4439381"/>
          </a:xfrm>
          <a:prstGeom prst="rect">
            <a:avLst/>
          </a:prstGeom>
        </p:spPr>
      </p:pic>
      <p:sp>
        <p:nvSpPr>
          <p:cNvPr id="9" name="Rectangle 8">
            <a:extLst>
              <a:ext uri="{FF2B5EF4-FFF2-40B4-BE49-F238E27FC236}">
                <a16:creationId xmlns:a16="http://schemas.microsoft.com/office/drawing/2014/main" id="{87BED429-80AF-1E41-873E-9A0A33DEFDA5}"/>
              </a:ext>
            </a:extLst>
          </p:cNvPr>
          <p:cNvSpPr/>
          <p:nvPr/>
        </p:nvSpPr>
        <p:spPr>
          <a:xfrm>
            <a:off x="5160883" y="1976576"/>
            <a:ext cx="5518952" cy="2376997"/>
          </a:xfrm>
          <a:prstGeom prst="rect">
            <a:avLst/>
          </a:prstGeom>
        </p:spPr>
        <p:txBody>
          <a:bodyPr wrap="square">
            <a:spAutoFit/>
          </a:bodyPr>
          <a:lstStyle/>
          <a:p>
            <a:pPr>
              <a:lnSpc>
                <a:spcPct val="107000"/>
              </a:lnSpc>
              <a:spcAft>
                <a:spcPts val="800"/>
              </a:spcAft>
            </a:pPr>
            <a:r>
              <a:rPr lang="en-GB" sz="2800" dirty="0">
                <a:ea typeface="Calibri" panose="020F0502020204030204" pitchFamily="34" charset="0"/>
                <a:cs typeface="Times New Roman" panose="02020603050405020304" pitchFamily="18" charset="0"/>
              </a:rPr>
              <a:t>And I think that sometimes people can feel close to God. I sometimes feel God is close when I sing a ‘thank you’ song at church. And also when my cat is sleeping on my lap.</a:t>
            </a:r>
            <a:endParaRPr lang="en-GB" sz="2000" dirty="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6116984-8BEC-3740-AC57-D306E28AAD3F}"/>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3" name="Picture 12">
            <a:extLst>
              <a:ext uri="{FF2B5EF4-FFF2-40B4-BE49-F238E27FC236}">
                <a16:creationId xmlns:a16="http://schemas.microsoft.com/office/drawing/2014/main" id="{A4EFC777-3DC9-479D-A7A2-E48D7790BB0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172226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D4FE5-4AC8-1344-B4C3-950DB767D84F}"/>
              </a:ext>
            </a:extLst>
          </p:cNvPr>
          <p:cNvPicPr>
            <a:picLocks noChangeAspect="1"/>
          </p:cNvPicPr>
          <p:nvPr/>
        </p:nvPicPr>
        <p:blipFill>
          <a:blip r:embed="rId4"/>
          <a:stretch>
            <a:fillRect/>
          </a:stretch>
        </p:blipFill>
        <p:spPr>
          <a:xfrm>
            <a:off x="457201" y="1023151"/>
            <a:ext cx="2743765" cy="4811697"/>
          </a:xfrm>
          <a:prstGeom prst="rect">
            <a:avLst/>
          </a:prstGeom>
        </p:spPr>
      </p:pic>
      <p:pic>
        <p:nvPicPr>
          <p:cNvPr id="8" name="Picture 7">
            <a:extLst>
              <a:ext uri="{FF2B5EF4-FFF2-40B4-BE49-F238E27FC236}">
                <a16:creationId xmlns:a16="http://schemas.microsoft.com/office/drawing/2014/main" id="{F178C3FD-762C-B64B-B3F7-F21CDA9DC877}"/>
              </a:ext>
            </a:extLst>
          </p:cNvPr>
          <p:cNvPicPr>
            <a:picLocks noChangeAspect="1"/>
          </p:cNvPicPr>
          <p:nvPr/>
        </p:nvPicPr>
        <p:blipFill>
          <a:blip r:embed="rId5"/>
          <a:stretch>
            <a:fillRect/>
          </a:stretch>
        </p:blipFill>
        <p:spPr>
          <a:xfrm>
            <a:off x="1599520" y="5954844"/>
            <a:ext cx="886225" cy="313783"/>
          </a:xfrm>
          <a:prstGeom prst="rect">
            <a:avLst/>
          </a:prstGeom>
        </p:spPr>
      </p:pic>
      <p:pic>
        <p:nvPicPr>
          <p:cNvPr id="10" name="Picture 9">
            <a:extLst>
              <a:ext uri="{FF2B5EF4-FFF2-40B4-BE49-F238E27FC236}">
                <a16:creationId xmlns:a16="http://schemas.microsoft.com/office/drawing/2014/main" id="{E65396D4-13A8-BC4C-AAF3-E2EF1D2788C3}"/>
              </a:ext>
            </a:extLst>
          </p:cNvPr>
          <p:cNvPicPr>
            <a:picLocks noChangeAspect="1"/>
          </p:cNvPicPr>
          <p:nvPr/>
        </p:nvPicPr>
        <p:blipFill>
          <a:blip r:embed="rId6"/>
          <a:stretch>
            <a:fillRect/>
          </a:stretch>
        </p:blipFill>
        <p:spPr>
          <a:xfrm>
            <a:off x="3460688" y="1138561"/>
            <a:ext cx="7686706" cy="4439381"/>
          </a:xfrm>
          <a:prstGeom prst="rect">
            <a:avLst/>
          </a:prstGeom>
        </p:spPr>
      </p:pic>
      <p:sp>
        <p:nvSpPr>
          <p:cNvPr id="9" name="Rectangle 8">
            <a:extLst>
              <a:ext uri="{FF2B5EF4-FFF2-40B4-BE49-F238E27FC236}">
                <a16:creationId xmlns:a16="http://schemas.microsoft.com/office/drawing/2014/main" id="{87BED429-80AF-1E41-873E-9A0A33DEFDA5}"/>
              </a:ext>
            </a:extLst>
          </p:cNvPr>
          <p:cNvSpPr/>
          <p:nvPr/>
        </p:nvSpPr>
        <p:spPr>
          <a:xfrm>
            <a:off x="5249661" y="1985454"/>
            <a:ext cx="5208235" cy="2376997"/>
          </a:xfrm>
          <a:prstGeom prst="rect">
            <a:avLst/>
          </a:prstGeom>
        </p:spPr>
        <p:txBody>
          <a:bodyPr wrap="square">
            <a:spAutoFit/>
          </a:bodyPr>
          <a:lstStyle/>
          <a:p>
            <a:pPr>
              <a:lnSpc>
                <a:spcPct val="107000"/>
              </a:lnSpc>
              <a:spcAft>
                <a:spcPts val="800"/>
              </a:spcAft>
            </a:pPr>
            <a:r>
              <a:rPr lang="en-GB" sz="2800" dirty="0">
                <a:ea typeface="Calibri" panose="020F0502020204030204" pitchFamily="34" charset="0"/>
                <a:cs typeface="Times New Roman" panose="02020603050405020304" pitchFamily="18" charset="0"/>
              </a:rPr>
              <a:t>My fifth thought is that God is a mystery. We don’t know what God looks like, and we can’t see – God is invisible. I hope I learn more about God when I am older.</a:t>
            </a:r>
          </a:p>
        </p:txBody>
      </p:sp>
      <p:sp>
        <p:nvSpPr>
          <p:cNvPr id="11" name="TextBox 10">
            <a:extLst>
              <a:ext uri="{FF2B5EF4-FFF2-40B4-BE49-F238E27FC236}">
                <a16:creationId xmlns:a16="http://schemas.microsoft.com/office/drawing/2014/main" id="{9FC0823F-A780-874C-A7DC-B55DB680D4FA}"/>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3" name="Picture 12">
            <a:extLst>
              <a:ext uri="{FF2B5EF4-FFF2-40B4-BE49-F238E27FC236}">
                <a16:creationId xmlns:a16="http://schemas.microsoft.com/office/drawing/2014/main" id="{DC741CB6-9033-462C-A2A5-24D94C4A0BC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391383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902C94C-6B5F-1E48-9809-54297CD03F4E}"/>
              </a:ext>
            </a:extLst>
          </p:cNvPr>
          <p:cNvGrpSpPr/>
          <p:nvPr/>
        </p:nvGrpSpPr>
        <p:grpSpPr>
          <a:xfrm>
            <a:off x="2835624" y="993888"/>
            <a:ext cx="3676534" cy="2481814"/>
            <a:chOff x="1796937" y="922067"/>
            <a:chExt cx="3676534" cy="2481814"/>
          </a:xfrm>
        </p:grpSpPr>
        <p:pic>
          <p:nvPicPr>
            <p:cNvPr id="3" name="Picture 2">
              <a:extLst>
                <a:ext uri="{FF2B5EF4-FFF2-40B4-BE49-F238E27FC236}">
                  <a16:creationId xmlns:a16="http://schemas.microsoft.com/office/drawing/2014/main" id="{2E7DFA49-0FDB-B042-B897-322D4A48DE98}"/>
                </a:ext>
              </a:extLst>
            </p:cNvPr>
            <p:cNvPicPr>
              <a:picLocks noChangeAspect="1"/>
            </p:cNvPicPr>
            <p:nvPr/>
          </p:nvPicPr>
          <p:blipFill>
            <a:blip r:embed="rId4"/>
            <a:stretch>
              <a:fillRect/>
            </a:stretch>
          </p:blipFill>
          <p:spPr>
            <a:xfrm>
              <a:off x="1796937" y="922067"/>
              <a:ext cx="3676534" cy="2481814"/>
            </a:xfrm>
            <a:prstGeom prst="rect">
              <a:avLst/>
            </a:prstGeom>
          </p:spPr>
        </p:pic>
        <p:sp>
          <p:nvSpPr>
            <p:cNvPr id="8" name="Rectangle 7">
              <a:extLst>
                <a:ext uri="{FF2B5EF4-FFF2-40B4-BE49-F238E27FC236}">
                  <a16:creationId xmlns:a16="http://schemas.microsoft.com/office/drawing/2014/main" id="{4DE066AE-1BD8-604F-ADFB-481A29097E3C}"/>
                </a:ext>
              </a:extLst>
            </p:cNvPr>
            <p:cNvSpPr/>
            <p:nvPr/>
          </p:nvSpPr>
          <p:spPr>
            <a:xfrm rot="21412424">
              <a:off x="2180264" y="1333032"/>
              <a:ext cx="3193143" cy="923330"/>
            </a:xfrm>
            <a:prstGeom prst="rect">
              <a:avLst/>
            </a:prstGeom>
          </p:spPr>
          <p:txBody>
            <a:bodyPr wrap="square">
              <a:spAutoFit/>
            </a:bodyPr>
            <a:lstStyle/>
            <a:p>
              <a:r>
                <a:rPr lang="en-US" dirty="0"/>
                <a:t>Do you think God made the world? What do you like</a:t>
              </a:r>
            </a:p>
            <a:p>
              <a:r>
                <a:rPr lang="en-US" dirty="0"/>
                <a:t>about the animals of the Earth?</a:t>
              </a:r>
            </a:p>
          </p:txBody>
        </p:sp>
      </p:grpSp>
      <p:grpSp>
        <p:nvGrpSpPr>
          <p:cNvPr id="15" name="Group 14">
            <a:extLst>
              <a:ext uri="{FF2B5EF4-FFF2-40B4-BE49-F238E27FC236}">
                <a16:creationId xmlns:a16="http://schemas.microsoft.com/office/drawing/2014/main" id="{B023DE92-A354-0642-8B39-F7D6966CE8C0}"/>
              </a:ext>
            </a:extLst>
          </p:cNvPr>
          <p:cNvGrpSpPr/>
          <p:nvPr/>
        </p:nvGrpSpPr>
        <p:grpSpPr>
          <a:xfrm>
            <a:off x="6905179" y="910599"/>
            <a:ext cx="3676534" cy="2481814"/>
            <a:chOff x="6882377" y="829951"/>
            <a:chExt cx="3676534" cy="2481814"/>
          </a:xfrm>
        </p:grpSpPr>
        <p:pic>
          <p:nvPicPr>
            <p:cNvPr id="4" name="Picture 3">
              <a:extLst>
                <a:ext uri="{FF2B5EF4-FFF2-40B4-BE49-F238E27FC236}">
                  <a16:creationId xmlns:a16="http://schemas.microsoft.com/office/drawing/2014/main" id="{64C1D806-AC9B-5B4F-BCF7-8D1B6B45AB91}"/>
                </a:ext>
              </a:extLst>
            </p:cNvPr>
            <p:cNvPicPr>
              <a:picLocks noChangeAspect="1"/>
            </p:cNvPicPr>
            <p:nvPr/>
          </p:nvPicPr>
          <p:blipFill>
            <a:blip r:embed="rId4"/>
            <a:stretch>
              <a:fillRect/>
            </a:stretch>
          </p:blipFill>
          <p:spPr>
            <a:xfrm rot="474817">
              <a:off x="6882377" y="829951"/>
              <a:ext cx="3676534" cy="2481814"/>
            </a:xfrm>
            <a:prstGeom prst="rect">
              <a:avLst/>
            </a:prstGeom>
          </p:spPr>
        </p:pic>
        <p:sp>
          <p:nvSpPr>
            <p:cNvPr id="9" name="Rectangle 8">
              <a:extLst>
                <a:ext uri="{FF2B5EF4-FFF2-40B4-BE49-F238E27FC236}">
                  <a16:creationId xmlns:a16="http://schemas.microsoft.com/office/drawing/2014/main" id="{1D69B55B-116C-FD43-A366-AD1EFA589018}"/>
                </a:ext>
              </a:extLst>
            </p:cNvPr>
            <p:cNvSpPr/>
            <p:nvPr/>
          </p:nvSpPr>
          <p:spPr>
            <a:xfrm rot="294034">
              <a:off x="7202365" y="1318774"/>
              <a:ext cx="3236686" cy="923330"/>
            </a:xfrm>
            <a:prstGeom prst="rect">
              <a:avLst/>
            </a:prstGeom>
          </p:spPr>
          <p:txBody>
            <a:bodyPr wrap="square">
              <a:spAutoFit/>
            </a:bodyPr>
            <a:lstStyle/>
            <a:p>
              <a:r>
                <a:rPr lang="en-US" dirty="0"/>
                <a:t>Grace thinks God loves us. What do you think? What do you think Christmas is all about?</a:t>
              </a:r>
            </a:p>
          </p:txBody>
        </p:sp>
      </p:grpSp>
      <p:grpSp>
        <p:nvGrpSpPr>
          <p:cNvPr id="17" name="Group 16">
            <a:extLst>
              <a:ext uri="{FF2B5EF4-FFF2-40B4-BE49-F238E27FC236}">
                <a16:creationId xmlns:a16="http://schemas.microsoft.com/office/drawing/2014/main" id="{2691524D-58E1-2C41-A9D2-35614417A3C7}"/>
              </a:ext>
            </a:extLst>
          </p:cNvPr>
          <p:cNvGrpSpPr/>
          <p:nvPr/>
        </p:nvGrpSpPr>
        <p:grpSpPr>
          <a:xfrm>
            <a:off x="188666" y="3673066"/>
            <a:ext cx="3676534" cy="2481814"/>
            <a:chOff x="254510" y="3843543"/>
            <a:chExt cx="3676534" cy="2481814"/>
          </a:xfrm>
        </p:grpSpPr>
        <p:pic>
          <p:nvPicPr>
            <p:cNvPr id="5" name="Picture 4">
              <a:extLst>
                <a:ext uri="{FF2B5EF4-FFF2-40B4-BE49-F238E27FC236}">
                  <a16:creationId xmlns:a16="http://schemas.microsoft.com/office/drawing/2014/main" id="{07E6A513-692B-0448-9B0D-78FC71F841AC}"/>
                </a:ext>
              </a:extLst>
            </p:cNvPr>
            <p:cNvPicPr>
              <a:picLocks noChangeAspect="1"/>
            </p:cNvPicPr>
            <p:nvPr/>
          </p:nvPicPr>
          <p:blipFill>
            <a:blip r:embed="rId4"/>
            <a:stretch>
              <a:fillRect/>
            </a:stretch>
          </p:blipFill>
          <p:spPr>
            <a:xfrm rot="495396">
              <a:off x="254510" y="3843543"/>
              <a:ext cx="3676534" cy="2481814"/>
            </a:xfrm>
            <a:prstGeom prst="rect">
              <a:avLst/>
            </a:prstGeom>
          </p:spPr>
        </p:pic>
        <p:sp>
          <p:nvSpPr>
            <p:cNvPr id="10" name="Rectangle 9">
              <a:extLst>
                <a:ext uri="{FF2B5EF4-FFF2-40B4-BE49-F238E27FC236}">
                  <a16:creationId xmlns:a16="http://schemas.microsoft.com/office/drawing/2014/main" id="{022EAD43-4B09-534D-AFB3-9F5E1B48E48E}"/>
                </a:ext>
              </a:extLst>
            </p:cNvPr>
            <p:cNvSpPr/>
            <p:nvPr/>
          </p:nvSpPr>
          <p:spPr>
            <a:xfrm rot="326644">
              <a:off x="550319" y="4285930"/>
              <a:ext cx="3194262" cy="923330"/>
            </a:xfrm>
            <a:prstGeom prst="rect">
              <a:avLst/>
            </a:prstGeom>
          </p:spPr>
          <p:txBody>
            <a:bodyPr wrap="square">
              <a:spAutoFit/>
            </a:bodyPr>
            <a:lstStyle/>
            <a:p>
              <a:r>
                <a:rPr lang="en-US" dirty="0"/>
                <a:t>Do you agree with Grace about prayer? What are your thoughts about talking to God?</a:t>
              </a:r>
            </a:p>
          </p:txBody>
        </p:sp>
      </p:grpSp>
      <p:grpSp>
        <p:nvGrpSpPr>
          <p:cNvPr id="14" name="Group 13">
            <a:extLst>
              <a:ext uri="{FF2B5EF4-FFF2-40B4-BE49-F238E27FC236}">
                <a16:creationId xmlns:a16="http://schemas.microsoft.com/office/drawing/2014/main" id="{C7D80096-B7B6-1644-9696-4AF673F6FB6C}"/>
              </a:ext>
            </a:extLst>
          </p:cNvPr>
          <p:cNvGrpSpPr/>
          <p:nvPr/>
        </p:nvGrpSpPr>
        <p:grpSpPr>
          <a:xfrm>
            <a:off x="4251198" y="3623379"/>
            <a:ext cx="3676534" cy="2481814"/>
            <a:chOff x="4185858" y="3383260"/>
            <a:chExt cx="3676534" cy="2481814"/>
          </a:xfrm>
        </p:grpSpPr>
        <p:pic>
          <p:nvPicPr>
            <p:cNvPr id="6" name="Picture 5">
              <a:extLst>
                <a:ext uri="{FF2B5EF4-FFF2-40B4-BE49-F238E27FC236}">
                  <a16:creationId xmlns:a16="http://schemas.microsoft.com/office/drawing/2014/main" id="{F650F701-B78E-B143-B202-CFBB5CB57095}"/>
                </a:ext>
              </a:extLst>
            </p:cNvPr>
            <p:cNvPicPr>
              <a:picLocks noChangeAspect="1"/>
            </p:cNvPicPr>
            <p:nvPr/>
          </p:nvPicPr>
          <p:blipFill>
            <a:blip r:embed="rId4"/>
            <a:stretch>
              <a:fillRect/>
            </a:stretch>
          </p:blipFill>
          <p:spPr>
            <a:xfrm>
              <a:off x="4185858" y="3383260"/>
              <a:ext cx="3676534" cy="2481814"/>
            </a:xfrm>
            <a:prstGeom prst="rect">
              <a:avLst/>
            </a:prstGeom>
          </p:spPr>
        </p:pic>
        <p:sp>
          <p:nvSpPr>
            <p:cNvPr id="11" name="Rectangle 10">
              <a:extLst>
                <a:ext uri="{FF2B5EF4-FFF2-40B4-BE49-F238E27FC236}">
                  <a16:creationId xmlns:a16="http://schemas.microsoft.com/office/drawing/2014/main" id="{126BC40E-1656-1E42-8D6C-E023149A852A}"/>
                </a:ext>
              </a:extLst>
            </p:cNvPr>
            <p:cNvSpPr/>
            <p:nvPr/>
          </p:nvSpPr>
          <p:spPr>
            <a:xfrm rot="21413191">
              <a:off x="4516613" y="3858756"/>
              <a:ext cx="3086783" cy="923330"/>
            </a:xfrm>
            <a:prstGeom prst="rect">
              <a:avLst/>
            </a:prstGeom>
          </p:spPr>
          <p:txBody>
            <a:bodyPr wrap="square">
              <a:spAutoFit/>
            </a:bodyPr>
            <a:lstStyle/>
            <a:p>
              <a:r>
                <a:rPr lang="en-US" dirty="0"/>
                <a:t>What makes Grace feel close to God? Does anything make you feel close to God, or not?</a:t>
              </a:r>
            </a:p>
          </p:txBody>
        </p:sp>
      </p:grpSp>
      <p:grpSp>
        <p:nvGrpSpPr>
          <p:cNvPr id="13" name="Group 12">
            <a:extLst>
              <a:ext uri="{FF2B5EF4-FFF2-40B4-BE49-F238E27FC236}">
                <a16:creationId xmlns:a16="http://schemas.microsoft.com/office/drawing/2014/main" id="{67ECA345-A07B-654B-ADA5-09D76AF71ACB}"/>
              </a:ext>
            </a:extLst>
          </p:cNvPr>
          <p:cNvGrpSpPr/>
          <p:nvPr/>
        </p:nvGrpSpPr>
        <p:grpSpPr>
          <a:xfrm>
            <a:off x="8235690" y="3202645"/>
            <a:ext cx="3676534" cy="2481814"/>
            <a:chOff x="8229659" y="3424587"/>
            <a:chExt cx="3676534" cy="2481814"/>
          </a:xfrm>
        </p:grpSpPr>
        <p:pic>
          <p:nvPicPr>
            <p:cNvPr id="7" name="Picture 6">
              <a:extLst>
                <a:ext uri="{FF2B5EF4-FFF2-40B4-BE49-F238E27FC236}">
                  <a16:creationId xmlns:a16="http://schemas.microsoft.com/office/drawing/2014/main" id="{A47D7A71-CF0E-9245-9617-5AB6F590DBDB}"/>
                </a:ext>
              </a:extLst>
            </p:cNvPr>
            <p:cNvPicPr>
              <a:picLocks noChangeAspect="1"/>
            </p:cNvPicPr>
            <p:nvPr/>
          </p:nvPicPr>
          <p:blipFill>
            <a:blip r:embed="rId4"/>
            <a:stretch>
              <a:fillRect/>
            </a:stretch>
          </p:blipFill>
          <p:spPr>
            <a:xfrm rot="387291">
              <a:off x="8229659" y="3424587"/>
              <a:ext cx="3676534" cy="2481814"/>
            </a:xfrm>
            <a:prstGeom prst="rect">
              <a:avLst/>
            </a:prstGeom>
          </p:spPr>
        </p:pic>
        <p:sp>
          <p:nvSpPr>
            <p:cNvPr id="12" name="Rectangle 11">
              <a:extLst>
                <a:ext uri="{FF2B5EF4-FFF2-40B4-BE49-F238E27FC236}">
                  <a16:creationId xmlns:a16="http://schemas.microsoft.com/office/drawing/2014/main" id="{E38DCD81-A1BA-1545-A368-19886EED8D5F}"/>
                </a:ext>
              </a:extLst>
            </p:cNvPr>
            <p:cNvSpPr/>
            <p:nvPr/>
          </p:nvSpPr>
          <p:spPr>
            <a:xfrm rot="231095">
              <a:off x="8644127" y="3919648"/>
              <a:ext cx="3041591" cy="923330"/>
            </a:xfrm>
            <a:prstGeom prst="rect">
              <a:avLst/>
            </a:prstGeom>
          </p:spPr>
          <p:txBody>
            <a:bodyPr wrap="square">
              <a:spAutoFit/>
            </a:bodyPr>
            <a:lstStyle/>
            <a:p>
              <a:r>
                <a:rPr lang="en-US" dirty="0"/>
                <a:t>Grace says, ‘God is a mystery’. What do you think about the mystery of God?</a:t>
              </a:r>
              <a:endParaRPr lang="en-GB" dirty="0"/>
            </a:p>
          </p:txBody>
        </p:sp>
      </p:grpSp>
      <p:sp>
        <p:nvSpPr>
          <p:cNvPr id="19" name="TextBox 18">
            <a:extLst>
              <a:ext uri="{FF2B5EF4-FFF2-40B4-BE49-F238E27FC236}">
                <a16:creationId xmlns:a16="http://schemas.microsoft.com/office/drawing/2014/main" id="{C00C8894-B43E-8F42-8DAD-226973B7C30D}"/>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21" name="Picture 20">
            <a:extLst>
              <a:ext uri="{FF2B5EF4-FFF2-40B4-BE49-F238E27FC236}">
                <a16:creationId xmlns:a16="http://schemas.microsoft.com/office/drawing/2014/main" id="{1F9B2224-5990-4507-A838-62AEF8EB8D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151926" y="984112"/>
            <a:ext cx="2436924" cy="2210003"/>
          </a:xfrm>
          <a:prstGeom prst="rect">
            <a:avLst/>
          </a:prstGeom>
        </p:spPr>
      </p:pic>
      <p:pic>
        <p:nvPicPr>
          <p:cNvPr id="22" name="Picture 21">
            <a:extLst>
              <a:ext uri="{FF2B5EF4-FFF2-40B4-BE49-F238E27FC236}">
                <a16:creationId xmlns:a16="http://schemas.microsoft.com/office/drawing/2014/main" id="{F7C4A6B4-436E-4205-A079-5D3187E2F74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480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CAN0135">
            <a:extLst>
              <a:ext uri="{FF2B5EF4-FFF2-40B4-BE49-F238E27FC236}">
                <a16:creationId xmlns:a16="http://schemas.microsoft.com/office/drawing/2014/main" id="{11C561EC-7436-4DED-B1D8-BD6550D6622B}"/>
              </a:ext>
            </a:extLst>
          </p:cNvPr>
          <p:cNvPicPr>
            <a:picLocks noGrp="1" noChangeAspect="1"/>
          </p:cNvPicPr>
          <p:nvPr isPhoto="1"/>
        </p:nvPicPr>
        <p:blipFill>
          <a:blip r:embed="rId3" cstate="print">
            <a:extLst>
              <a:ext uri="{28A0092B-C50C-407E-A947-70E740481C1C}">
                <a14:useLocalDpi xmlns:a14="http://schemas.microsoft.com/office/drawing/2010/main" val="0"/>
              </a:ext>
            </a:extLst>
          </a:blip>
          <a:stretch>
            <a:fillRect/>
          </a:stretch>
        </p:blipFill>
        <p:spPr>
          <a:xfrm>
            <a:off x="347972" y="1042190"/>
            <a:ext cx="3710759" cy="5118289"/>
          </a:xfrm>
          <a:prstGeom prst="rect">
            <a:avLst/>
          </a:prstGeom>
        </p:spPr>
      </p:pic>
      <p:pic>
        <p:nvPicPr>
          <p:cNvPr id="4" name="Picture 3" descr="SCAN0144">
            <a:extLst>
              <a:ext uri="{FF2B5EF4-FFF2-40B4-BE49-F238E27FC236}">
                <a16:creationId xmlns:a16="http://schemas.microsoft.com/office/drawing/2014/main" id="{F78B09F2-2CC9-4E6A-B209-3B6F9AD288C3}"/>
              </a:ext>
            </a:extLst>
          </p:cNvPr>
          <p:cNvPicPr>
            <a:picLocks noGrp="1" noChangeAspect="1"/>
          </p:cNvPicPr>
          <p:nvPr isPhoto="1"/>
        </p:nvPicPr>
        <p:blipFill>
          <a:blip r:embed="rId4" cstate="print">
            <a:extLst>
              <a:ext uri="{28A0092B-C50C-407E-A947-70E740481C1C}">
                <a14:useLocalDpi xmlns:a14="http://schemas.microsoft.com/office/drawing/2010/main" val="0"/>
              </a:ext>
            </a:extLst>
          </a:blip>
          <a:stretch>
            <a:fillRect/>
          </a:stretch>
        </p:blipFill>
        <p:spPr>
          <a:xfrm>
            <a:off x="4277521" y="1043255"/>
            <a:ext cx="3636957" cy="5104501"/>
          </a:xfrm>
          <a:prstGeom prst="rect">
            <a:avLst/>
          </a:prstGeom>
        </p:spPr>
      </p:pic>
      <p:sp>
        <p:nvSpPr>
          <p:cNvPr id="8" name="TextBox 7">
            <a:extLst>
              <a:ext uri="{FF2B5EF4-FFF2-40B4-BE49-F238E27FC236}">
                <a16:creationId xmlns:a16="http://schemas.microsoft.com/office/drawing/2014/main" id="{6B36202B-A380-BC4A-BDD2-35A80B84C283}"/>
              </a:ext>
            </a:extLst>
          </p:cNvPr>
          <p:cNvSpPr txBox="1"/>
          <p:nvPr/>
        </p:nvSpPr>
        <p:spPr>
          <a:xfrm>
            <a:off x="8133268" y="1042190"/>
            <a:ext cx="3356132" cy="3046988"/>
          </a:xfrm>
          <a:prstGeom prst="rect">
            <a:avLst/>
          </a:prstGeom>
          <a:noFill/>
        </p:spPr>
        <p:txBody>
          <a:bodyPr wrap="square" rtlCol="0">
            <a:spAutoFit/>
          </a:bodyPr>
          <a:lstStyle/>
          <a:p>
            <a:r>
              <a:rPr lang="en-GB" sz="2400" dirty="0"/>
              <a:t>Pupils learn from Grace’s ideas, and think about her identity: she is a Christian. Then they are invited to suggest five of their own thoughts about God. These could include not there!</a:t>
            </a:r>
          </a:p>
        </p:txBody>
      </p:sp>
      <p:sp>
        <p:nvSpPr>
          <p:cNvPr id="6" name="TextBox 5">
            <a:extLst>
              <a:ext uri="{FF2B5EF4-FFF2-40B4-BE49-F238E27FC236}">
                <a16:creationId xmlns:a16="http://schemas.microsoft.com/office/drawing/2014/main" id="{4AFB42E4-2524-FE43-8E1A-479B9B06A48F}"/>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9" name="Picture 8">
            <a:extLst>
              <a:ext uri="{FF2B5EF4-FFF2-40B4-BE49-F238E27FC236}">
                <a16:creationId xmlns:a16="http://schemas.microsoft.com/office/drawing/2014/main" id="{A05AB104-F1F8-4B8A-9898-1F86E7B464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7729" y="4160187"/>
            <a:ext cx="2168907" cy="2000292"/>
          </a:xfrm>
          <a:prstGeom prst="rect">
            <a:avLst/>
          </a:prstGeom>
        </p:spPr>
      </p:pic>
      <p:pic>
        <p:nvPicPr>
          <p:cNvPr id="10" name="Picture 9">
            <a:extLst>
              <a:ext uri="{FF2B5EF4-FFF2-40B4-BE49-F238E27FC236}">
                <a16:creationId xmlns:a16="http://schemas.microsoft.com/office/drawing/2014/main" id="{FEF4C4EA-8601-4F1E-90F4-AF2DBF265C4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787347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36202B-A380-BC4A-BDD2-35A80B84C283}"/>
              </a:ext>
            </a:extLst>
          </p:cNvPr>
          <p:cNvSpPr txBox="1"/>
          <p:nvPr/>
        </p:nvSpPr>
        <p:spPr>
          <a:xfrm>
            <a:off x="8270185" y="818448"/>
            <a:ext cx="3356132" cy="1938992"/>
          </a:xfrm>
          <a:prstGeom prst="rect">
            <a:avLst/>
          </a:prstGeom>
          <a:noFill/>
        </p:spPr>
        <p:txBody>
          <a:bodyPr wrap="square" rtlCol="0">
            <a:spAutoFit/>
          </a:bodyPr>
          <a:lstStyle/>
          <a:p>
            <a:r>
              <a:rPr lang="en-GB" sz="2400" dirty="0"/>
              <a:t>Learning is focused by the request for five ideas: this enables children to do work that is particular to their own ideas.</a:t>
            </a:r>
          </a:p>
        </p:txBody>
      </p:sp>
      <p:pic>
        <p:nvPicPr>
          <p:cNvPr id="10" name="Picture 9">
            <a:extLst>
              <a:ext uri="{FF2B5EF4-FFF2-40B4-BE49-F238E27FC236}">
                <a16:creationId xmlns:a16="http://schemas.microsoft.com/office/drawing/2014/main" id="{DA505C6B-F673-E14A-9BC5-CC197C99BED8}"/>
              </a:ext>
            </a:extLst>
          </p:cNvPr>
          <p:cNvPicPr>
            <a:picLocks noGrp="1" noChangeAspect="1"/>
          </p:cNvPicPr>
          <p:nvPr isPhoto="1"/>
        </p:nvPicPr>
        <p:blipFill>
          <a:blip r:embed="rId3" cstate="print">
            <a:extLst>
              <a:ext uri="{28A0092B-C50C-407E-A947-70E740481C1C}">
                <a14:useLocalDpi xmlns:a14="http://schemas.microsoft.com/office/drawing/2010/main" val="0"/>
              </a:ext>
            </a:extLst>
          </a:blip>
          <a:stretch>
            <a:fillRect/>
          </a:stretch>
        </p:blipFill>
        <p:spPr>
          <a:xfrm>
            <a:off x="157671" y="818448"/>
            <a:ext cx="3984413" cy="5208384"/>
          </a:xfrm>
          <a:prstGeom prst="rect">
            <a:avLst/>
          </a:prstGeom>
        </p:spPr>
      </p:pic>
      <p:pic>
        <p:nvPicPr>
          <p:cNvPr id="11" name="Picture 10">
            <a:extLst>
              <a:ext uri="{FF2B5EF4-FFF2-40B4-BE49-F238E27FC236}">
                <a16:creationId xmlns:a16="http://schemas.microsoft.com/office/drawing/2014/main" id="{B0643738-9062-3A49-BDC4-75BF3FBBE700}"/>
              </a:ext>
            </a:extLst>
          </p:cNvPr>
          <p:cNvPicPr>
            <a:picLocks noGrp="1" noChangeAspect="1"/>
          </p:cNvPicPr>
          <p:nvPr isPhoto="1"/>
        </p:nvPicPr>
        <p:blipFill>
          <a:blip r:embed="rId4" cstate="print">
            <a:extLst>
              <a:ext uri="{28A0092B-C50C-407E-A947-70E740481C1C}">
                <a14:useLocalDpi xmlns:a14="http://schemas.microsoft.com/office/drawing/2010/main" val="0"/>
              </a:ext>
            </a:extLst>
          </a:blip>
          <a:stretch>
            <a:fillRect/>
          </a:stretch>
        </p:blipFill>
        <p:spPr>
          <a:xfrm>
            <a:off x="4323460" y="818448"/>
            <a:ext cx="3737014" cy="5208383"/>
          </a:xfrm>
          <a:prstGeom prst="rect">
            <a:avLst/>
          </a:prstGeom>
        </p:spPr>
      </p:pic>
      <p:sp>
        <p:nvSpPr>
          <p:cNvPr id="6" name="TextBox 5">
            <a:extLst>
              <a:ext uri="{FF2B5EF4-FFF2-40B4-BE49-F238E27FC236}">
                <a16:creationId xmlns:a16="http://schemas.microsoft.com/office/drawing/2014/main" id="{0725942E-1693-E348-A35B-4977BAFA809C}"/>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3" name="Picture 2">
            <a:extLst>
              <a:ext uri="{FF2B5EF4-FFF2-40B4-BE49-F238E27FC236}">
                <a16:creationId xmlns:a16="http://schemas.microsoft.com/office/drawing/2014/main" id="{7DC55968-DC76-4B36-B56C-5F8E7D9F4E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70185" y="3429001"/>
            <a:ext cx="2878102" cy="2161191"/>
          </a:xfrm>
          <a:prstGeom prst="rect">
            <a:avLst/>
          </a:prstGeom>
        </p:spPr>
      </p:pic>
      <p:pic>
        <p:nvPicPr>
          <p:cNvPr id="9" name="Picture 8">
            <a:extLst>
              <a:ext uri="{FF2B5EF4-FFF2-40B4-BE49-F238E27FC236}">
                <a16:creationId xmlns:a16="http://schemas.microsoft.com/office/drawing/2014/main" id="{F1A9BB03-0E73-453F-ACB4-6D5ACAE27F0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34128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A829E-BDE6-4DE2-A4F9-FA4A4BCCFE08}"/>
              </a:ext>
            </a:extLst>
          </p:cNvPr>
          <p:cNvSpPr>
            <a:spLocks noGrp="1"/>
          </p:cNvSpPr>
          <p:nvPr>
            <p:ph type="title"/>
          </p:nvPr>
        </p:nvSpPr>
        <p:spPr>
          <a:xfrm>
            <a:off x="836679" y="723898"/>
            <a:ext cx="6002110" cy="1495425"/>
          </a:xfrm>
        </p:spPr>
        <p:txBody>
          <a:bodyPr>
            <a:normAutofit/>
          </a:bodyPr>
          <a:lstStyle/>
          <a:p>
            <a:r>
              <a:rPr lang="en-GB" sz="3400" b="1"/>
              <a:t>Christingle: maybe a magic moment, and also a big ideas learning opportunity</a:t>
            </a:r>
          </a:p>
        </p:txBody>
      </p:sp>
      <p:sp>
        <p:nvSpPr>
          <p:cNvPr id="3" name="Content Placeholder 2">
            <a:extLst>
              <a:ext uri="{FF2B5EF4-FFF2-40B4-BE49-F238E27FC236}">
                <a16:creationId xmlns:a16="http://schemas.microsoft.com/office/drawing/2014/main" id="{88B9CF29-4F64-4DEC-90A7-C9E1754CA5C8}"/>
              </a:ext>
            </a:extLst>
          </p:cNvPr>
          <p:cNvSpPr>
            <a:spLocks noGrp="1"/>
          </p:cNvSpPr>
          <p:nvPr>
            <p:ph idx="1"/>
          </p:nvPr>
        </p:nvSpPr>
        <p:spPr>
          <a:xfrm>
            <a:off x="836680" y="2219322"/>
            <a:ext cx="6002110" cy="4150997"/>
          </a:xfrm>
        </p:spPr>
        <p:txBody>
          <a:bodyPr>
            <a:normAutofit/>
          </a:bodyPr>
          <a:lstStyle/>
          <a:p>
            <a:r>
              <a:rPr lang="en-GB" sz="1400" dirty="0"/>
              <a:t>Nichola Gannon teaches in Lancashire</a:t>
            </a:r>
          </a:p>
          <a:p>
            <a:r>
              <a:rPr lang="en-GB" sz="1400" dirty="0"/>
              <a:t>“Year Two children do a unit of work on Holman Hunt’s famous painting ‘The Light of the World’, using their understanding of Christingle and Christmas to inform their reflections. The lesson aimed to help the children meet the four areas of the Lancashire Agreed Syllabus.</a:t>
            </a:r>
          </a:p>
          <a:p>
            <a:r>
              <a:rPr lang="en-GB" sz="1400" dirty="0"/>
              <a:t>Shared Human Experience: We all have people in our lives that bring us light. The children were asked to consider who those people are and how they change their lives for the better.</a:t>
            </a:r>
          </a:p>
          <a:p>
            <a:r>
              <a:rPr lang="en-GB" sz="1400" dirty="0"/>
              <a:t>Beliefs and Values: Through the Christingle assembly the children learn about the Christian beliefs of a creator God who made a perfect world that he loves. They learn that Christians believe that world was spoiled but Jesus came to make things better. The children were asked to record their understanding of these beliefs on the reverse of their Christingle sheet.</a:t>
            </a:r>
          </a:p>
          <a:p>
            <a:r>
              <a:rPr lang="en-GB" sz="1400" dirty="0"/>
              <a:t>Living Religious Traditions: The children were asked to think about how Christians might share their belief in Jesus as the light of the world with others. We talked about charitable organisations. We watched the Band Aid ‘Do they know it’s Christmas time?’ Children were very moved by this and it inspired the next part of their work.</a:t>
            </a:r>
          </a:p>
          <a:p>
            <a:endParaRPr lang="en-GB" sz="1100" dirty="0"/>
          </a:p>
        </p:txBody>
      </p:sp>
      <p:pic>
        <p:nvPicPr>
          <p:cNvPr id="4" name="Picture 3">
            <a:extLst>
              <a:ext uri="{FF2B5EF4-FFF2-40B4-BE49-F238E27FC236}">
                <a16:creationId xmlns:a16="http://schemas.microsoft.com/office/drawing/2014/main" id="{409D5022-9EDF-4B7E-A149-9CD8010EE387}"/>
              </a:ext>
            </a:extLst>
          </p:cNvPr>
          <p:cNvPicPr>
            <a:picLocks noChangeAspect="1"/>
          </p:cNvPicPr>
          <p:nvPr/>
        </p:nvPicPr>
        <p:blipFill rotWithShape="1">
          <a:blip r:embed="rId2"/>
          <a:srcRect t="7017" b="1636"/>
          <a:stretch/>
        </p:blipFill>
        <p:spPr>
          <a:xfrm>
            <a:off x="7199440" y="10"/>
            <a:ext cx="4992560" cy="6857990"/>
          </a:xfrm>
          <a:prstGeom prst="rect">
            <a:avLst/>
          </a:prstGeom>
          <a:effectLst/>
        </p:spPr>
      </p:pic>
    </p:spTree>
    <p:extLst>
      <p:ext uri="{BB962C8B-B14F-4D97-AF65-F5344CB8AC3E}">
        <p14:creationId xmlns:p14="http://schemas.microsoft.com/office/powerpoint/2010/main" val="2445078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36202B-A380-BC4A-BDD2-35A80B84C283}"/>
              </a:ext>
            </a:extLst>
          </p:cNvPr>
          <p:cNvSpPr txBox="1"/>
          <p:nvPr/>
        </p:nvSpPr>
        <p:spPr>
          <a:xfrm>
            <a:off x="7945741" y="1001500"/>
            <a:ext cx="3103474" cy="2677656"/>
          </a:xfrm>
          <a:prstGeom prst="rect">
            <a:avLst/>
          </a:prstGeom>
          <a:noFill/>
        </p:spPr>
        <p:txBody>
          <a:bodyPr wrap="square" rtlCol="0">
            <a:spAutoFit/>
          </a:bodyPr>
          <a:lstStyle/>
          <a:p>
            <a:r>
              <a:rPr lang="en-GB" sz="2400" dirty="0"/>
              <a:t>Children’s ideas come from what they have heard in home or school settings. Some children learn about God at a place of worship. </a:t>
            </a:r>
          </a:p>
        </p:txBody>
      </p:sp>
      <p:pic>
        <p:nvPicPr>
          <p:cNvPr id="7" name="Picture 6" descr="&#10;">
            <a:extLst>
              <a:ext uri="{FF2B5EF4-FFF2-40B4-BE49-F238E27FC236}">
                <a16:creationId xmlns:a16="http://schemas.microsoft.com/office/drawing/2014/main" id="{9D134A73-CD5F-824D-8BA8-076678736850}"/>
              </a:ext>
            </a:extLst>
          </p:cNvPr>
          <p:cNvPicPr>
            <a:picLocks noGrp="1" noChangeAspect="1"/>
          </p:cNvPicPr>
          <p:nvPr isPhoto="1"/>
        </p:nvPicPr>
        <p:blipFill>
          <a:blip r:embed="rId3" cstate="print">
            <a:extLst>
              <a:ext uri="{28A0092B-C50C-407E-A947-70E740481C1C}">
                <a14:useLocalDpi xmlns:a14="http://schemas.microsoft.com/office/drawing/2010/main" val="0"/>
              </a:ext>
            </a:extLst>
          </a:blip>
          <a:stretch>
            <a:fillRect/>
          </a:stretch>
        </p:blipFill>
        <p:spPr>
          <a:xfrm rot="10800000">
            <a:off x="151760" y="1001500"/>
            <a:ext cx="3776678" cy="5209211"/>
          </a:xfrm>
          <a:prstGeom prst="rect">
            <a:avLst/>
          </a:prstGeom>
        </p:spPr>
      </p:pic>
      <p:pic>
        <p:nvPicPr>
          <p:cNvPr id="9" name="Picture 8" descr="&#10;">
            <a:extLst>
              <a:ext uri="{FF2B5EF4-FFF2-40B4-BE49-F238E27FC236}">
                <a16:creationId xmlns:a16="http://schemas.microsoft.com/office/drawing/2014/main" id="{CFE49D43-7BA2-FA46-8F16-A410B9089C6A}"/>
              </a:ext>
            </a:extLst>
          </p:cNvPr>
          <p:cNvPicPr>
            <a:picLocks noGrp="1" noChangeAspect="1"/>
          </p:cNvPicPr>
          <p:nvPr isPhoto="1"/>
        </p:nvPicPr>
        <p:blipFill>
          <a:blip r:embed="rId4" cstate="print">
            <a:extLst>
              <a:ext uri="{28A0092B-C50C-407E-A947-70E740481C1C}">
                <a14:useLocalDpi xmlns:a14="http://schemas.microsoft.com/office/drawing/2010/main" val="0"/>
              </a:ext>
            </a:extLst>
          </a:blip>
          <a:stretch>
            <a:fillRect/>
          </a:stretch>
        </p:blipFill>
        <p:spPr>
          <a:xfrm rot="10800000">
            <a:off x="4081310" y="1001501"/>
            <a:ext cx="3711561" cy="5209211"/>
          </a:xfrm>
          <a:prstGeom prst="rect">
            <a:avLst/>
          </a:prstGeom>
        </p:spPr>
      </p:pic>
      <p:sp>
        <p:nvSpPr>
          <p:cNvPr id="6" name="TextBox 5">
            <a:extLst>
              <a:ext uri="{FF2B5EF4-FFF2-40B4-BE49-F238E27FC236}">
                <a16:creationId xmlns:a16="http://schemas.microsoft.com/office/drawing/2014/main" id="{027C9D6F-3AAF-D740-9B63-AC728A63E1EF}"/>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5" name="Picture 4">
            <a:extLst>
              <a:ext uri="{FF2B5EF4-FFF2-40B4-BE49-F238E27FC236}">
                <a16:creationId xmlns:a16="http://schemas.microsoft.com/office/drawing/2014/main" id="{C5E9C89C-F00D-4EBA-94D4-2295F9A973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32855" y="3774691"/>
            <a:ext cx="2578688" cy="2252958"/>
          </a:xfrm>
          <a:prstGeom prst="rect">
            <a:avLst/>
          </a:prstGeom>
        </p:spPr>
      </p:pic>
      <p:pic>
        <p:nvPicPr>
          <p:cNvPr id="11" name="Picture 10">
            <a:extLst>
              <a:ext uri="{FF2B5EF4-FFF2-40B4-BE49-F238E27FC236}">
                <a16:creationId xmlns:a16="http://schemas.microsoft.com/office/drawing/2014/main" id="{6ED30033-3F70-41E1-B912-FF049116C05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18557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36202B-A380-BC4A-BDD2-35A80B84C283}"/>
              </a:ext>
            </a:extLst>
          </p:cNvPr>
          <p:cNvSpPr txBox="1"/>
          <p:nvPr/>
        </p:nvSpPr>
        <p:spPr>
          <a:xfrm>
            <a:off x="8304275" y="3819544"/>
            <a:ext cx="2968776" cy="1938992"/>
          </a:xfrm>
          <a:prstGeom prst="rect">
            <a:avLst/>
          </a:prstGeom>
          <a:noFill/>
        </p:spPr>
        <p:txBody>
          <a:bodyPr wrap="square" rtlCol="0">
            <a:spAutoFit/>
          </a:bodyPr>
          <a:lstStyle/>
          <a:p>
            <a:r>
              <a:rPr lang="en-GB" sz="2400" dirty="0"/>
              <a:t>Ideas are many, and varied: all are welcome and open to discussion. Ask: What do we mean by…?</a:t>
            </a:r>
          </a:p>
        </p:txBody>
      </p:sp>
      <p:pic>
        <p:nvPicPr>
          <p:cNvPr id="7" name="Picture 6">
            <a:extLst>
              <a:ext uri="{FF2B5EF4-FFF2-40B4-BE49-F238E27FC236}">
                <a16:creationId xmlns:a16="http://schemas.microsoft.com/office/drawing/2014/main" id="{7314B886-09A7-C342-8524-EC8ABDF2D2F6}"/>
              </a:ext>
            </a:extLst>
          </p:cNvPr>
          <p:cNvPicPr>
            <a:picLocks noGrp="1" noChangeAspect="1"/>
          </p:cNvPicPr>
          <p:nvPr isPhoto="1"/>
        </p:nvPicPr>
        <p:blipFill>
          <a:blip r:embed="rId3" cstate="print">
            <a:extLst>
              <a:ext uri="{28A0092B-C50C-407E-A947-70E740481C1C}">
                <a14:useLocalDpi xmlns:a14="http://schemas.microsoft.com/office/drawing/2010/main" val="0"/>
              </a:ext>
            </a:extLst>
          </a:blip>
          <a:stretch>
            <a:fillRect/>
          </a:stretch>
        </p:blipFill>
        <p:spPr>
          <a:xfrm rot="10800000">
            <a:off x="345019" y="962042"/>
            <a:ext cx="3706479" cy="5165826"/>
          </a:xfrm>
          <a:prstGeom prst="rect">
            <a:avLst/>
          </a:prstGeom>
        </p:spPr>
      </p:pic>
      <p:pic>
        <p:nvPicPr>
          <p:cNvPr id="9" name="Picture 8">
            <a:extLst>
              <a:ext uri="{FF2B5EF4-FFF2-40B4-BE49-F238E27FC236}">
                <a16:creationId xmlns:a16="http://schemas.microsoft.com/office/drawing/2014/main" id="{6CD5E64E-3B7C-2743-ADB8-227ACE0A14D1}"/>
              </a:ext>
            </a:extLst>
          </p:cNvPr>
          <p:cNvPicPr>
            <a:picLocks noChangeAspect="1"/>
          </p:cNvPicPr>
          <p:nvPr/>
        </p:nvPicPr>
        <p:blipFill>
          <a:blip r:embed="rId4"/>
          <a:stretch>
            <a:fillRect/>
          </a:stretch>
        </p:blipFill>
        <p:spPr>
          <a:xfrm>
            <a:off x="4275046" y="962043"/>
            <a:ext cx="3641908" cy="5165826"/>
          </a:xfrm>
          <a:prstGeom prst="rect">
            <a:avLst/>
          </a:prstGeom>
        </p:spPr>
      </p:pic>
      <p:sp>
        <p:nvSpPr>
          <p:cNvPr id="6" name="TextBox 5">
            <a:extLst>
              <a:ext uri="{FF2B5EF4-FFF2-40B4-BE49-F238E27FC236}">
                <a16:creationId xmlns:a16="http://schemas.microsoft.com/office/drawing/2014/main" id="{0636207D-463C-4E4E-BBF8-FAE0E1454342}"/>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3" name="Picture 2">
            <a:extLst>
              <a:ext uri="{FF2B5EF4-FFF2-40B4-BE49-F238E27FC236}">
                <a16:creationId xmlns:a16="http://schemas.microsoft.com/office/drawing/2014/main" id="{DA3A13B0-C27D-48D1-8B94-D3480F1924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13978" y="962043"/>
            <a:ext cx="1959073" cy="2630933"/>
          </a:xfrm>
          <a:prstGeom prst="rect">
            <a:avLst/>
          </a:prstGeom>
        </p:spPr>
      </p:pic>
      <p:pic>
        <p:nvPicPr>
          <p:cNvPr id="11" name="Picture 10">
            <a:extLst>
              <a:ext uri="{FF2B5EF4-FFF2-40B4-BE49-F238E27FC236}">
                <a16:creationId xmlns:a16="http://schemas.microsoft.com/office/drawing/2014/main" id="{C7A0A6AD-3A38-4293-960F-FDFFE710D66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777883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9EA65-56D1-2E44-8336-EA25DE1F5D3F}"/>
              </a:ext>
            </a:extLst>
          </p:cNvPr>
          <p:cNvPicPr>
            <a:picLocks noChangeAspect="1"/>
          </p:cNvPicPr>
          <p:nvPr/>
        </p:nvPicPr>
        <p:blipFill>
          <a:blip r:embed="rId4"/>
          <a:stretch>
            <a:fillRect/>
          </a:stretch>
        </p:blipFill>
        <p:spPr>
          <a:xfrm>
            <a:off x="515257" y="873485"/>
            <a:ext cx="2139787" cy="5458279"/>
          </a:xfrm>
          <a:prstGeom prst="rect">
            <a:avLst/>
          </a:prstGeom>
        </p:spPr>
      </p:pic>
      <p:pic>
        <p:nvPicPr>
          <p:cNvPr id="9" name="Picture 8">
            <a:extLst>
              <a:ext uri="{FF2B5EF4-FFF2-40B4-BE49-F238E27FC236}">
                <a16:creationId xmlns:a16="http://schemas.microsoft.com/office/drawing/2014/main" id="{10E31B93-A500-0143-AC59-CC18A107ADD4}"/>
              </a:ext>
            </a:extLst>
          </p:cNvPr>
          <p:cNvPicPr>
            <a:picLocks noChangeAspect="1"/>
          </p:cNvPicPr>
          <p:nvPr/>
        </p:nvPicPr>
        <p:blipFill>
          <a:blip r:embed="rId5"/>
          <a:stretch>
            <a:fillRect/>
          </a:stretch>
        </p:blipFill>
        <p:spPr>
          <a:xfrm>
            <a:off x="3231791" y="2010744"/>
            <a:ext cx="8111109" cy="967680"/>
          </a:xfrm>
          <a:prstGeom prst="rect">
            <a:avLst/>
          </a:prstGeom>
        </p:spPr>
      </p:pic>
      <p:pic>
        <p:nvPicPr>
          <p:cNvPr id="10" name="Picture 9">
            <a:extLst>
              <a:ext uri="{FF2B5EF4-FFF2-40B4-BE49-F238E27FC236}">
                <a16:creationId xmlns:a16="http://schemas.microsoft.com/office/drawing/2014/main" id="{600632A8-9092-B843-84BA-CC3057879BA3}"/>
              </a:ext>
            </a:extLst>
          </p:cNvPr>
          <p:cNvPicPr>
            <a:picLocks noChangeAspect="1"/>
          </p:cNvPicPr>
          <p:nvPr/>
        </p:nvPicPr>
        <p:blipFill>
          <a:blip r:embed="rId5"/>
          <a:stretch>
            <a:fillRect/>
          </a:stretch>
        </p:blipFill>
        <p:spPr>
          <a:xfrm rot="21445592">
            <a:off x="2786002" y="1009260"/>
            <a:ext cx="8111108" cy="967679"/>
          </a:xfrm>
          <a:prstGeom prst="rect">
            <a:avLst/>
          </a:prstGeom>
        </p:spPr>
      </p:pic>
      <p:pic>
        <p:nvPicPr>
          <p:cNvPr id="11" name="Picture 10">
            <a:extLst>
              <a:ext uri="{FF2B5EF4-FFF2-40B4-BE49-F238E27FC236}">
                <a16:creationId xmlns:a16="http://schemas.microsoft.com/office/drawing/2014/main" id="{4C189A84-4383-8743-B100-F245E2F0DA35}"/>
              </a:ext>
            </a:extLst>
          </p:cNvPr>
          <p:cNvPicPr>
            <a:picLocks noChangeAspect="1"/>
          </p:cNvPicPr>
          <p:nvPr/>
        </p:nvPicPr>
        <p:blipFill>
          <a:blip r:embed="rId5"/>
          <a:stretch>
            <a:fillRect/>
          </a:stretch>
        </p:blipFill>
        <p:spPr>
          <a:xfrm rot="214268">
            <a:off x="2847179" y="5000689"/>
            <a:ext cx="8111109" cy="967679"/>
          </a:xfrm>
          <a:prstGeom prst="rect">
            <a:avLst/>
          </a:prstGeom>
        </p:spPr>
      </p:pic>
      <p:pic>
        <p:nvPicPr>
          <p:cNvPr id="12" name="Picture 11">
            <a:extLst>
              <a:ext uri="{FF2B5EF4-FFF2-40B4-BE49-F238E27FC236}">
                <a16:creationId xmlns:a16="http://schemas.microsoft.com/office/drawing/2014/main" id="{243E6BB4-F09E-CF41-A7B0-4F30494D9180}"/>
              </a:ext>
            </a:extLst>
          </p:cNvPr>
          <p:cNvPicPr>
            <a:picLocks noChangeAspect="1"/>
          </p:cNvPicPr>
          <p:nvPr/>
        </p:nvPicPr>
        <p:blipFill>
          <a:blip r:embed="rId5"/>
          <a:stretch>
            <a:fillRect/>
          </a:stretch>
        </p:blipFill>
        <p:spPr>
          <a:xfrm rot="151768">
            <a:off x="2918170" y="3015324"/>
            <a:ext cx="8111108" cy="967679"/>
          </a:xfrm>
          <a:prstGeom prst="rect">
            <a:avLst/>
          </a:prstGeom>
        </p:spPr>
      </p:pic>
      <p:pic>
        <p:nvPicPr>
          <p:cNvPr id="13" name="Picture 12">
            <a:extLst>
              <a:ext uri="{FF2B5EF4-FFF2-40B4-BE49-F238E27FC236}">
                <a16:creationId xmlns:a16="http://schemas.microsoft.com/office/drawing/2014/main" id="{1D6C9AE2-5E0A-B44B-9E8D-8401E4001607}"/>
              </a:ext>
            </a:extLst>
          </p:cNvPr>
          <p:cNvPicPr>
            <a:picLocks noChangeAspect="1"/>
          </p:cNvPicPr>
          <p:nvPr/>
        </p:nvPicPr>
        <p:blipFill>
          <a:blip r:embed="rId5"/>
          <a:stretch>
            <a:fillRect/>
          </a:stretch>
        </p:blipFill>
        <p:spPr>
          <a:xfrm rot="188475">
            <a:off x="3108436" y="4013720"/>
            <a:ext cx="8111109" cy="967679"/>
          </a:xfrm>
          <a:prstGeom prst="rect">
            <a:avLst/>
          </a:prstGeom>
        </p:spPr>
      </p:pic>
      <p:sp>
        <p:nvSpPr>
          <p:cNvPr id="14" name="TextBox 13">
            <a:extLst>
              <a:ext uri="{FF2B5EF4-FFF2-40B4-BE49-F238E27FC236}">
                <a16:creationId xmlns:a16="http://schemas.microsoft.com/office/drawing/2014/main" id="{50DE7AB3-A0EA-4942-9086-8F6C5FC47A90}"/>
              </a:ext>
            </a:extLst>
          </p:cNvPr>
          <p:cNvSpPr txBox="1"/>
          <p:nvPr/>
        </p:nvSpPr>
        <p:spPr>
          <a:xfrm>
            <a:off x="661159" y="1191757"/>
            <a:ext cx="1377332" cy="369332"/>
          </a:xfrm>
          <a:prstGeom prst="rect">
            <a:avLst/>
          </a:prstGeom>
          <a:noFill/>
        </p:spPr>
        <p:txBody>
          <a:bodyPr wrap="square" rtlCol="0">
            <a:spAutoFit/>
          </a:bodyPr>
          <a:lstStyle/>
          <a:p>
            <a:r>
              <a:rPr lang="en-GB" dirty="0"/>
              <a:t>My name is</a:t>
            </a:r>
          </a:p>
        </p:txBody>
      </p:sp>
      <p:sp>
        <p:nvSpPr>
          <p:cNvPr id="15" name="TextBox 14">
            <a:extLst>
              <a:ext uri="{FF2B5EF4-FFF2-40B4-BE49-F238E27FC236}">
                <a16:creationId xmlns:a16="http://schemas.microsoft.com/office/drawing/2014/main" id="{10D7D0EA-0ED4-AC49-AF9F-2606C85F8CE4}"/>
              </a:ext>
            </a:extLst>
          </p:cNvPr>
          <p:cNvSpPr txBox="1"/>
          <p:nvPr/>
        </p:nvSpPr>
        <p:spPr>
          <a:xfrm>
            <a:off x="646644" y="2295389"/>
            <a:ext cx="1777240" cy="646331"/>
          </a:xfrm>
          <a:prstGeom prst="rect">
            <a:avLst/>
          </a:prstGeom>
          <a:noFill/>
        </p:spPr>
        <p:txBody>
          <a:bodyPr wrap="square" rtlCol="0">
            <a:spAutoFit/>
          </a:bodyPr>
          <a:lstStyle/>
          <a:p>
            <a:r>
              <a:rPr lang="en-GB" dirty="0"/>
              <a:t>Here is a picture of me.</a:t>
            </a:r>
          </a:p>
        </p:txBody>
      </p:sp>
      <p:sp>
        <p:nvSpPr>
          <p:cNvPr id="16" name="TextBox 15">
            <a:extLst>
              <a:ext uri="{FF2B5EF4-FFF2-40B4-BE49-F238E27FC236}">
                <a16:creationId xmlns:a16="http://schemas.microsoft.com/office/drawing/2014/main" id="{8B6E0283-FD74-C044-81F0-9479012A93D5}"/>
              </a:ext>
            </a:extLst>
          </p:cNvPr>
          <p:cNvSpPr txBox="1"/>
          <p:nvPr/>
        </p:nvSpPr>
        <p:spPr>
          <a:xfrm rot="21398362">
            <a:off x="3375329" y="1224621"/>
            <a:ext cx="3141585" cy="307777"/>
          </a:xfrm>
          <a:prstGeom prst="rect">
            <a:avLst/>
          </a:prstGeom>
          <a:noFill/>
        </p:spPr>
        <p:txBody>
          <a:bodyPr wrap="square" rtlCol="0">
            <a:spAutoFit/>
          </a:bodyPr>
          <a:lstStyle/>
          <a:p>
            <a:r>
              <a:rPr lang="en-GB" sz="1400" dirty="0"/>
              <a:t>My first thought about God is</a:t>
            </a:r>
          </a:p>
        </p:txBody>
      </p:sp>
      <p:sp>
        <p:nvSpPr>
          <p:cNvPr id="17" name="TextBox 16">
            <a:extLst>
              <a:ext uri="{FF2B5EF4-FFF2-40B4-BE49-F238E27FC236}">
                <a16:creationId xmlns:a16="http://schemas.microsoft.com/office/drawing/2014/main" id="{50B3D52A-C93D-9940-B082-4F41994702BC}"/>
              </a:ext>
            </a:extLst>
          </p:cNvPr>
          <p:cNvSpPr txBox="1"/>
          <p:nvPr/>
        </p:nvSpPr>
        <p:spPr>
          <a:xfrm>
            <a:off x="3861556" y="2160793"/>
            <a:ext cx="3141585" cy="307777"/>
          </a:xfrm>
          <a:prstGeom prst="rect">
            <a:avLst/>
          </a:prstGeom>
          <a:noFill/>
        </p:spPr>
        <p:txBody>
          <a:bodyPr wrap="square" rtlCol="0">
            <a:spAutoFit/>
          </a:bodyPr>
          <a:lstStyle/>
          <a:p>
            <a:r>
              <a:rPr lang="en-GB" sz="1400" dirty="0"/>
              <a:t>My second thought about God is</a:t>
            </a:r>
          </a:p>
        </p:txBody>
      </p:sp>
      <p:sp>
        <p:nvSpPr>
          <p:cNvPr id="18" name="TextBox 17">
            <a:extLst>
              <a:ext uri="{FF2B5EF4-FFF2-40B4-BE49-F238E27FC236}">
                <a16:creationId xmlns:a16="http://schemas.microsoft.com/office/drawing/2014/main" id="{1A3029C6-26A7-5940-8C4E-F6269C4A25F5}"/>
              </a:ext>
            </a:extLst>
          </p:cNvPr>
          <p:cNvSpPr txBox="1"/>
          <p:nvPr/>
        </p:nvSpPr>
        <p:spPr>
          <a:xfrm rot="214200">
            <a:off x="3484184" y="5047064"/>
            <a:ext cx="3141585" cy="307777"/>
          </a:xfrm>
          <a:prstGeom prst="rect">
            <a:avLst/>
          </a:prstGeom>
          <a:noFill/>
        </p:spPr>
        <p:txBody>
          <a:bodyPr wrap="square" rtlCol="0">
            <a:spAutoFit/>
          </a:bodyPr>
          <a:lstStyle/>
          <a:p>
            <a:r>
              <a:rPr lang="en-GB" sz="1400" dirty="0"/>
              <a:t>My fifth thought is that God is</a:t>
            </a:r>
          </a:p>
        </p:txBody>
      </p:sp>
      <p:sp>
        <p:nvSpPr>
          <p:cNvPr id="19" name="TextBox 18">
            <a:extLst>
              <a:ext uri="{FF2B5EF4-FFF2-40B4-BE49-F238E27FC236}">
                <a16:creationId xmlns:a16="http://schemas.microsoft.com/office/drawing/2014/main" id="{17FD84DB-0E36-7A40-8342-CB1E1C99B393}"/>
              </a:ext>
            </a:extLst>
          </p:cNvPr>
          <p:cNvSpPr txBox="1"/>
          <p:nvPr/>
        </p:nvSpPr>
        <p:spPr>
          <a:xfrm rot="169796">
            <a:off x="3573229" y="3053828"/>
            <a:ext cx="1123312" cy="307777"/>
          </a:xfrm>
          <a:prstGeom prst="rect">
            <a:avLst/>
          </a:prstGeom>
          <a:noFill/>
        </p:spPr>
        <p:txBody>
          <a:bodyPr wrap="square" rtlCol="0">
            <a:spAutoFit/>
          </a:bodyPr>
          <a:lstStyle/>
          <a:p>
            <a:r>
              <a:rPr lang="en-GB" sz="1400" dirty="0"/>
              <a:t>I also think</a:t>
            </a:r>
          </a:p>
        </p:txBody>
      </p:sp>
      <p:sp>
        <p:nvSpPr>
          <p:cNvPr id="20" name="TextBox 19">
            <a:extLst>
              <a:ext uri="{FF2B5EF4-FFF2-40B4-BE49-F238E27FC236}">
                <a16:creationId xmlns:a16="http://schemas.microsoft.com/office/drawing/2014/main" id="{B89BEC6D-65CF-3F4F-99A1-4387C723FD8F}"/>
              </a:ext>
            </a:extLst>
          </p:cNvPr>
          <p:cNvSpPr txBox="1"/>
          <p:nvPr/>
        </p:nvSpPr>
        <p:spPr>
          <a:xfrm rot="169796">
            <a:off x="3769172" y="4019029"/>
            <a:ext cx="1123312" cy="307777"/>
          </a:xfrm>
          <a:prstGeom prst="rect">
            <a:avLst/>
          </a:prstGeom>
          <a:noFill/>
        </p:spPr>
        <p:txBody>
          <a:bodyPr wrap="square" rtlCol="0">
            <a:spAutoFit/>
          </a:bodyPr>
          <a:lstStyle/>
          <a:p>
            <a:r>
              <a:rPr lang="en-GB" sz="1400" dirty="0"/>
              <a:t>And I think</a:t>
            </a:r>
          </a:p>
        </p:txBody>
      </p:sp>
      <p:sp>
        <p:nvSpPr>
          <p:cNvPr id="22" name="TextBox 21">
            <a:extLst>
              <a:ext uri="{FF2B5EF4-FFF2-40B4-BE49-F238E27FC236}">
                <a16:creationId xmlns:a16="http://schemas.microsoft.com/office/drawing/2014/main" id="{6C2FAE66-08E3-414E-9FC5-41AA83873A45}"/>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21" name="Picture 20">
            <a:extLst>
              <a:ext uri="{FF2B5EF4-FFF2-40B4-BE49-F238E27FC236}">
                <a16:creationId xmlns:a16="http://schemas.microsoft.com/office/drawing/2014/main" id="{9DFC7D7E-0882-4B44-B1BB-9D99749C72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4058696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A8AC6F-E009-6D45-A02C-AF56E7336ED1}"/>
              </a:ext>
            </a:extLst>
          </p:cNvPr>
          <p:cNvSpPr txBox="1">
            <a:spLocks/>
          </p:cNvSpPr>
          <p:nvPr/>
        </p:nvSpPr>
        <p:spPr>
          <a:xfrm>
            <a:off x="419436" y="837799"/>
            <a:ext cx="10515600" cy="6998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Song: God behind, God beside, God ahead</a:t>
            </a:r>
          </a:p>
        </p:txBody>
      </p:sp>
      <p:sp>
        <p:nvSpPr>
          <p:cNvPr id="5" name="Subtitle 2">
            <a:extLst>
              <a:ext uri="{FF2B5EF4-FFF2-40B4-BE49-F238E27FC236}">
                <a16:creationId xmlns:a16="http://schemas.microsoft.com/office/drawing/2014/main" id="{02F8E83B-1773-D649-B9DF-2449741EB9B8}"/>
              </a:ext>
            </a:extLst>
          </p:cNvPr>
          <p:cNvSpPr txBox="1">
            <a:spLocks/>
          </p:cNvSpPr>
          <p:nvPr/>
        </p:nvSpPr>
        <p:spPr>
          <a:xfrm>
            <a:off x="866776" y="1960159"/>
            <a:ext cx="10068260" cy="3264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a:cs typeface="Calibri" panose="020F0502020204030204" pitchFamily="34" charset="0"/>
              </a:rPr>
              <a:t>Listen to the song by Stephen from </a:t>
            </a:r>
            <a:r>
              <a:rPr lang="en-US" dirty="0" err="1">
                <a:cs typeface="Calibri" panose="020F0502020204030204" pitchFamily="34" charset="0"/>
              </a:rPr>
              <a:t>Fischy</a:t>
            </a:r>
            <a:r>
              <a:rPr lang="en-US" dirty="0">
                <a:cs typeface="Calibri" panose="020F0502020204030204" pitchFamily="34" charset="0"/>
              </a:rPr>
              <a:t> Music</a:t>
            </a:r>
          </a:p>
          <a:p>
            <a:pPr marL="285750" indent="-285750" algn="l">
              <a:buFont typeface="Arial" panose="020B0604020202020204" pitchFamily="34" charset="0"/>
              <a:buChar char="•"/>
            </a:pPr>
            <a:r>
              <a:rPr lang="en-GB" dirty="0">
                <a:cs typeface="Calibri" panose="020F0502020204030204" pitchFamily="34" charset="0"/>
              </a:rPr>
              <a:t>It’s a song for Christian children, but anyone can sing along if they want to. You don’t have to, of course</a:t>
            </a:r>
          </a:p>
          <a:p>
            <a:pPr marL="285750" indent="-285750" algn="l">
              <a:buFont typeface="Arial" panose="020B0604020202020204" pitchFamily="34" charset="0"/>
              <a:buChar char="•"/>
            </a:pPr>
            <a:r>
              <a:rPr lang="en-GB" dirty="0">
                <a:cs typeface="Calibri" panose="020F0502020204030204" pitchFamily="34" charset="0"/>
              </a:rPr>
              <a:t>What does Stephen believe about God?</a:t>
            </a:r>
          </a:p>
          <a:p>
            <a:pPr algn="l"/>
            <a:endParaRPr lang="en-GB" dirty="0">
              <a:cs typeface="Calibri" panose="020F0502020204030204" pitchFamily="34" charset="0"/>
            </a:endParaRPr>
          </a:p>
          <a:p>
            <a:pPr algn="l"/>
            <a:r>
              <a:rPr lang="en-GB" dirty="0">
                <a:cs typeface="Calibri" panose="020F0502020204030204" pitchFamily="34" charset="0"/>
              </a:rPr>
              <a:t>(To start the song, click on the speaker on the next slide)</a:t>
            </a:r>
          </a:p>
          <a:p>
            <a:pPr algn="l"/>
            <a:endParaRPr lang="en-GB" dirty="0">
              <a:cs typeface="Calibri" panose="020F0502020204030204" pitchFamily="34" charset="0"/>
            </a:endParaRPr>
          </a:p>
          <a:p>
            <a:pPr algn="l"/>
            <a:r>
              <a:rPr lang="en-GB" dirty="0">
                <a:cs typeface="Calibri" panose="020F0502020204030204" pitchFamily="34" charset="0"/>
              </a:rPr>
              <a:t>Can children draw one of the times when Stephen feels close to God? Breakfast? Christmas?</a:t>
            </a:r>
          </a:p>
        </p:txBody>
      </p:sp>
      <p:sp>
        <p:nvSpPr>
          <p:cNvPr id="7" name="TextBox 6">
            <a:extLst>
              <a:ext uri="{FF2B5EF4-FFF2-40B4-BE49-F238E27FC236}">
                <a16:creationId xmlns:a16="http://schemas.microsoft.com/office/drawing/2014/main" id="{6B9A86FC-570D-9C4F-91E1-F3F22F11919E}"/>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3" name="Picture 2">
            <a:extLst>
              <a:ext uri="{FF2B5EF4-FFF2-40B4-BE49-F238E27FC236}">
                <a16:creationId xmlns:a16="http://schemas.microsoft.com/office/drawing/2014/main" id="{E96AE488-87BA-4A0D-B19C-FA14154C08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50965" y="3456989"/>
            <a:ext cx="1390859" cy="2040251"/>
          </a:xfrm>
          <a:prstGeom prst="rect">
            <a:avLst/>
          </a:prstGeom>
        </p:spPr>
      </p:pic>
      <p:pic>
        <p:nvPicPr>
          <p:cNvPr id="9" name="Picture 8">
            <a:extLst>
              <a:ext uri="{FF2B5EF4-FFF2-40B4-BE49-F238E27FC236}">
                <a16:creationId xmlns:a16="http://schemas.microsoft.com/office/drawing/2014/main" id="{2C950DA5-8D5A-4B08-99DE-89752041AEA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822320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04 God Besid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56567" y="952998"/>
            <a:ext cx="698384" cy="698382"/>
          </a:xfrm>
        </p:spPr>
      </p:pic>
      <p:sp>
        <p:nvSpPr>
          <p:cNvPr id="5" name="Content Placeholder 2"/>
          <p:cNvSpPr txBox="1">
            <a:spLocks/>
          </p:cNvSpPr>
          <p:nvPr/>
        </p:nvSpPr>
        <p:spPr>
          <a:xfrm>
            <a:off x="1044730" y="1333846"/>
            <a:ext cx="5309054" cy="52324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Font typeface="Arial" panose="020B0604020202020204" pitchFamily="34" charset="0"/>
              <a:buNone/>
            </a:pPr>
            <a:r>
              <a:rPr lang="en-GB" sz="1800" dirty="0"/>
              <a:t>When I wake up in the morning, in my bed</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I’m eating up my breakfast - bacon and egg</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I’m going on a summer holiday</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I’m opening my presents, Christmas day</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In the sunshine (</a:t>
            </a:r>
            <a:r>
              <a:rPr lang="en-GB" sz="1800" dirty="0" err="1"/>
              <a:t>Aaah</a:t>
            </a:r>
            <a:r>
              <a:rPr lang="en-GB" sz="1800" dirty="0"/>
              <a:t>!)</a:t>
            </a:r>
          </a:p>
          <a:p>
            <a:pPr marL="0" indent="0">
              <a:lnSpc>
                <a:spcPct val="100000"/>
              </a:lnSpc>
              <a:spcBef>
                <a:spcPts val="200"/>
              </a:spcBef>
              <a:buFont typeface="Arial" panose="020B0604020202020204" pitchFamily="34" charset="0"/>
              <a:buNone/>
            </a:pPr>
            <a:r>
              <a:rPr lang="en-GB" sz="1800" dirty="0"/>
              <a:t>And the rain (Aw!)</a:t>
            </a:r>
          </a:p>
          <a:p>
            <a:pPr marL="0" indent="0">
              <a:lnSpc>
                <a:spcPct val="100000"/>
              </a:lnSpc>
              <a:spcBef>
                <a:spcPts val="200"/>
              </a:spcBef>
              <a:buFont typeface="Arial" panose="020B0604020202020204" pitchFamily="34" charset="0"/>
              <a:buNone/>
            </a:pPr>
            <a:r>
              <a:rPr lang="en-GB" sz="1800" dirty="0"/>
              <a:t>In the laughter (Ha </a:t>
            </a:r>
            <a:r>
              <a:rPr lang="en-GB" sz="1800" dirty="0" err="1"/>
              <a:t>Ha</a:t>
            </a:r>
            <a:r>
              <a:rPr lang="en-GB" sz="1800" dirty="0"/>
              <a:t> Ha!)</a:t>
            </a:r>
          </a:p>
          <a:p>
            <a:pPr marL="0" indent="0">
              <a:lnSpc>
                <a:spcPct val="100000"/>
              </a:lnSpc>
              <a:spcBef>
                <a:spcPts val="200"/>
              </a:spcBef>
              <a:buFont typeface="Arial" panose="020B0604020202020204" pitchFamily="34" charset="0"/>
              <a:buNone/>
            </a:pPr>
            <a:r>
              <a:rPr lang="en-GB" sz="1800" dirty="0"/>
              <a:t>And in the pain (Ouch!)</a:t>
            </a:r>
          </a:p>
          <a:p>
            <a:pPr marL="0" indent="0">
              <a:lnSpc>
                <a:spcPct val="100000"/>
              </a:lnSpc>
              <a:spcBef>
                <a:spcPts val="200"/>
              </a:spcBef>
              <a:buFont typeface="Arial" panose="020B0604020202020204" pitchFamily="34" charset="0"/>
              <a:buNone/>
            </a:pPr>
            <a:r>
              <a:rPr lang="en-GB" sz="1800" dirty="0"/>
              <a:t> </a:t>
            </a:r>
          </a:p>
          <a:p>
            <a:pPr marL="0" indent="0">
              <a:lnSpc>
                <a:spcPct val="100000"/>
              </a:lnSpc>
              <a:spcBef>
                <a:spcPts val="200"/>
              </a:spcBef>
              <a:buFont typeface="Arial" panose="020B0604020202020204" pitchFamily="34" charset="0"/>
              <a:buNone/>
            </a:pPr>
            <a:r>
              <a:rPr lang="en-GB" sz="1800" dirty="0"/>
              <a:t>With us in the morning, with us in the day</a:t>
            </a:r>
          </a:p>
          <a:p>
            <a:pPr marL="0" indent="0">
              <a:lnSpc>
                <a:spcPct val="100000"/>
              </a:lnSpc>
              <a:spcBef>
                <a:spcPts val="200"/>
              </a:spcBef>
              <a:buFont typeface="Arial" panose="020B0604020202020204" pitchFamily="34" charset="0"/>
              <a:buNone/>
            </a:pPr>
            <a:r>
              <a:rPr lang="en-GB" sz="1800" dirty="0"/>
              <a:t>With us in the evening, always, always, always, always </a:t>
            </a:r>
          </a:p>
        </p:txBody>
      </p:sp>
      <p:sp>
        <p:nvSpPr>
          <p:cNvPr id="6" name="Content Placeholder 3"/>
          <p:cNvSpPr txBox="1">
            <a:spLocks/>
          </p:cNvSpPr>
          <p:nvPr/>
        </p:nvSpPr>
        <p:spPr>
          <a:xfrm>
            <a:off x="6353784" y="1333846"/>
            <a:ext cx="5581650" cy="57159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Font typeface="Arial" panose="020B0604020202020204" pitchFamily="34" charset="0"/>
              <a:buNone/>
            </a:pPr>
            <a:r>
              <a:rPr lang="en-GB" sz="1800" dirty="0"/>
              <a:t>When it feels like you’ve been left out, on your own</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there are no cards or letters, no-one phones</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you fall out with your friends… feeling sad</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When somebody in your family drives you mad</a:t>
            </a:r>
          </a:p>
          <a:p>
            <a:pPr marL="0" indent="0">
              <a:lnSpc>
                <a:spcPct val="100000"/>
              </a:lnSpc>
              <a:spcBef>
                <a:spcPts val="200"/>
              </a:spcBef>
              <a:buFont typeface="Arial" panose="020B0604020202020204" pitchFamily="34" charset="0"/>
              <a:buNone/>
            </a:pPr>
            <a:r>
              <a:rPr lang="en-GB" sz="1800" dirty="0"/>
              <a:t>God behind, God beside, God ahead</a:t>
            </a:r>
          </a:p>
          <a:p>
            <a:pPr marL="0" indent="0">
              <a:lnSpc>
                <a:spcPct val="100000"/>
              </a:lnSpc>
              <a:spcBef>
                <a:spcPts val="200"/>
              </a:spcBef>
              <a:buFont typeface="Arial" panose="020B0604020202020204" pitchFamily="34" charset="0"/>
              <a:buNone/>
            </a:pPr>
            <a:r>
              <a:rPr lang="en-GB" sz="1800" dirty="0"/>
              <a:t>In the sunshine - and the rain </a:t>
            </a:r>
          </a:p>
          <a:p>
            <a:pPr marL="0" indent="0">
              <a:lnSpc>
                <a:spcPct val="100000"/>
              </a:lnSpc>
              <a:spcBef>
                <a:spcPts val="200"/>
              </a:spcBef>
              <a:buFont typeface="Arial" panose="020B0604020202020204" pitchFamily="34" charset="0"/>
              <a:buNone/>
            </a:pPr>
            <a:r>
              <a:rPr lang="en-GB" sz="1800" dirty="0"/>
              <a:t>In the laughter - and in the pain </a:t>
            </a:r>
          </a:p>
          <a:p>
            <a:pPr marL="0" indent="0">
              <a:lnSpc>
                <a:spcPct val="100000"/>
              </a:lnSpc>
              <a:spcBef>
                <a:spcPts val="200"/>
              </a:spcBef>
              <a:buFont typeface="Arial" panose="020B0604020202020204" pitchFamily="34" charset="0"/>
              <a:buNone/>
            </a:pPr>
            <a:endParaRPr lang="en-GB" sz="1800" dirty="0"/>
          </a:p>
          <a:p>
            <a:pPr marL="0" indent="0">
              <a:lnSpc>
                <a:spcPct val="100000"/>
              </a:lnSpc>
              <a:spcBef>
                <a:spcPts val="200"/>
              </a:spcBef>
              <a:buFont typeface="Arial" panose="020B0604020202020204" pitchFamily="34" charset="0"/>
              <a:buNone/>
            </a:pPr>
            <a:r>
              <a:rPr lang="en-GB" sz="1800" dirty="0"/>
              <a:t>With us in the morning, with us in the day</a:t>
            </a:r>
          </a:p>
          <a:p>
            <a:pPr marL="0" indent="0">
              <a:lnSpc>
                <a:spcPct val="100000"/>
              </a:lnSpc>
              <a:spcBef>
                <a:spcPts val="200"/>
              </a:spcBef>
              <a:buFont typeface="Arial" panose="020B0604020202020204" pitchFamily="34" charset="0"/>
              <a:buNone/>
            </a:pPr>
            <a:r>
              <a:rPr lang="en-GB" sz="1800" dirty="0"/>
              <a:t>With us in the evening, always, always, always, always…</a:t>
            </a:r>
          </a:p>
        </p:txBody>
      </p:sp>
      <p:sp>
        <p:nvSpPr>
          <p:cNvPr id="8" name="TextBox 7">
            <a:extLst>
              <a:ext uri="{FF2B5EF4-FFF2-40B4-BE49-F238E27FC236}">
                <a16:creationId xmlns:a16="http://schemas.microsoft.com/office/drawing/2014/main" id="{11ABB824-F4D9-2149-BDC7-3F282A410D85}"/>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7" name="Picture 6">
            <a:extLst>
              <a:ext uri="{FF2B5EF4-FFF2-40B4-BE49-F238E27FC236}">
                <a16:creationId xmlns:a16="http://schemas.microsoft.com/office/drawing/2014/main" id="{67090C46-F94B-4A23-BBEA-E5B4E92E700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391682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951" y="1057152"/>
            <a:ext cx="9899942" cy="4518934"/>
          </a:xfrm>
        </p:spPr>
        <p:txBody>
          <a:bodyPr>
            <a:noAutofit/>
          </a:bodyPr>
          <a:lstStyle/>
          <a:p>
            <a:pPr lvl="0"/>
            <a:r>
              <a:rPr lang="en-GB" sz="2200" dirty="0"/>
              <a:t>Stephen wrote this song. What does he believe about God?</a:t>
            </a:r>
          </a:p>
          <a:p>
            <a:pPr lvl="0"/>
            <a:r>
              <a:rPr lang="en-GB" sz="2200" dirty="0"/>
              <a:t>If somebody thinks God is always with them, how would that make them feel?</a:t>
            </a:r>
          </a:p>
          <a:p>
            <a:pPr lvl="0"/>
            <a:r>
              <a:rPr lang="en-GB" sz="2200" dirty="0"/>
              <a:t>Christians believe that God always listens when they pray. How do you think they might feel about that?</a:t>
            </a:r>
          </a:p>
          <a:p>
            <a:pPr lvl="0"/>
            <a:r>
              <a:rPr lang="en-GB" sz="2200" dirty="0"/>
              <a:t>Christians sometimes pray prayers that start like these. Can you finish off the prayers? Which ones do you like best and why?</a:t>
            </a:r>
          </a:p>
          <a:p>
            <a:pPr lvl="1"/>
            <a:r>
              <a:rPr lang="en-GB" sz="2200" dirty="0"/>
              <a:t>‘Dear God, please help me not to be scared of…’</a:t>
            </a:r>
          </a:p>
          <a:p>
            <a:pPr lvl="1"/>
            <a:r>
              <a:rPr lang="en-GB" sz="2200" dirty="0"/>
              <a:t>‘God, please help me to be kind to…’</a:t>
            </a:r>
          </a:p>
          <a:p>
            <a:pPr lvl="1"/>
            <a:r>
              <a:rPr lang="en-GB" sz="2200" dirty="0"/>
              <a:t>‘Jesus, you were always friendly, but I sometimes feel unfriendly. Help me to…’</a:t>
            </a:r>
          </a:p>
          <a:p>
            <a:pPr lvl="1"/>
            <a:r>
              <a:rPr lang="en-GB" sz="2200" dirty="0"/>
              <a:t>‘Please God, help me to…’</a:t>
            </a:r>
          </a:p>
          <a:p>
            <a:pPr lvl="1"/>
            <a:r>
              <a:rPr lang="en-GB" sz="2200" dirty="0"/>
              <a:t>‘Dear God, I am sorry for doing a bad thing…’</a:t>
            </a:r>
          </a:p>
          <a:p>
            <a:pPr lvl="0"/>
            <a:r>
              <a:rPr lang="en-GB" sz="2200" dirty="0"/>
              <a:t>Some people don’t believe in praying, but they do believe in reflecting or meditating. Do you like to pray, or to reflect, or to meditate? Or is that something that you don’t do?</a:t>
            </a:r>
          </a:p>
          <a:p>
            <a:endParaRPr lang="en-GB" sz="2200" b="1" dirty="0">
              <a:solidFill>
                <a:schemeClr val="accent1">
                  <a:lumMod val="50000"/>
                </a:schemeClr>
              </a:solidFill>
            </a:endParaRPr>
          </a:p>
        </p:txBody>
      </p:sp>
      <p:sp>
        <p:nvSpPr>
          <p:cNvPr id="5" name="TextBox 4">
            <a:extLst>
              <a:ext uri="{FF2B5EF4-FFF2-40B4-BE49-F238E27FC236}">
                <a16:creationId xmlns:a16="http://schemas.microsoft.com/office/drawing/2014/main" id="{2E196782-9C00-8344-8594-A6436F45B0A0}"/>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7" name="Picture 6">
            <a:extLst>
              <a:ext uri="{FF2B5EF4-FFF2-40B4-BE49-F238E27FC236}">
                <a16:creationId xmlns:a16="http://schemas.microsoft.com/office/drawing/2014/main" id="{2931AADD-F0FC-4F49-8A43-2E77380577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0" y="4239651"/>
            <a:ext cx="1834755" cy="1663907"/>
          </a:xfrm>
          <a:prstGeom prst="rect">
            <a:avLst/>
          </a:prstGeom>
        </p:spPr>
      </p:pic>
      <p:pic>
        <p:nvPicPr>
          <p:cNvPr id="8" name="Picture 7">
            <a:extLst>
              <a:ext uri="{FF2B5EF4-FFF2-40B4-BE49-F238E27FC236}">
                <a16:creationId xmlns:a16="http://schemas.microsoft.com/office/drawing/2014/main" id="{426826E2-C6A0-4C20-9AEA-28794CB1EF9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937495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20200713_145439[1]">
            <a:extLst>
              <a:ext uri="{FF2B5EF4-FFF2-40B4-BE49-F238E27FC236}">
                <a16:creationId xmlns:a16="http://schemas.microsoft.com/office/drawing/2014/main" id="{BB836BC8-3ADD-4CB7-B0F3-A93EE3D06CBF}"/>
              </a:ext>
            </a:extLst>
          </p:cNvPr>
          <p:cNvPicPr>
            <a:picLocks noGrp="1" noChangeAspect="1"/>
          </p:cNvPicPr>
          <p:nvPr isPhoto="1"/>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11911" y="1568722"/>
            <a:ext cx="5193966" cy="3895475"/>
          </a:xfrm>
          <a:prstGeom prst="rect">
            <a:avLst/>
          </a:prstGeom>
        </p:spPr>
      </p:pic>
      <p:sp>
        <p:nvSpPr>
          <p:cNvPr id="2" name="TextBox 1">
            <a:extLst>
              <a:ext uri="{FF2B5EF4-FFF2-40B4-BE49-F238E27FC236}">
                <a16:creationId xmlns:a16="http://schemas.microsoft.com/office/drawing/2014/main" id="{6F3CAAA4-AE3D-4BFD-8764-264D799A7DCA}"/>
              </a:ext>
            </a:extLst>
          </p:cNvPr>
          <p:cNvSpPr txBox="1"/>
          <p:nvPr/>
        </p:nvSpPr>
        <p:spPr>
          <a:xfrm>
            <a:off x="7092807" y="982176"/>
            <a:ext cx="3895475" cy="4893647"/>
          </a:xfrm>
          <a:prstGeom prst="rect">
            <a:avLst/>
          </a:prstGeom>
          <a:noFill/>
        </p:spPr>
        <p:txBody>
          <a:bodyPr wrap="square" rtlCol="0">
            <a:spAutoFit/>
          </a:bodyPr>
          <a:lstStyle/>
          <a:p>
            <a:r>
              <a:rPr lang="en-GB" sz="2400" dirty="0"/>
              <a:t>Here are some thoughts about praying. Don’t ask children to pray in RE: many come from families who don’t believe in praying. Talk to children about how we are all different.</a:t>
            </a:r>
          </a:p>
          <a:p>
            <a:endParaRPr lang="en-GB" sz="2400" dirty="0"/>
          </a:p>
          <a:p>
            <a:r>
              <a:rPr lang="en-GB" sz="2400" dirty="0"/>
              <a:t>Instead, in this activity, children are invited to show that they understand the kind of things Christians might pray.</a:t>
            </a:r>
          </a:p>
        </p:txBody>
      </p:sp>
      <p:sp>
        <p:nvSpPr>
          <p:cNvPr id="5" name="TextBox 4">
            <a:extLst>
              <a:ext uri="{FF2B5EF4-FFF2-40B4-BE49-F238E27FC236}">
                <a16:creationId xmlns:a16="http://schemas.microsoft.com/office/drawing/2014/main" id="{8B312C1A-FE02-2443-95C1-BB9FFE7C4B06}"/>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7" name="Picture 6">
            <a:extLst>
              <a:ext uri="{FF2B5EF4-FFF2-40B4-BE49-F238E27FC236}">
                <a16:creationId xmlns:a16="http://schemas.microsoft.com/office/drawing/2014/main" id="{7555C534-3E52-44E4-B5DF-E3B9EB6D1D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1238" y="3945284"/>
            <a:ext cx="1873309" cy="1727674"/>
          </a:xfrm>
          <a:prstGeom prst="rect">
            <a:avLst/>
          </a:prstGeom>
        </p:spPr>
      </p:pic>
      <p:pic>
        <p:nvPicPr>
          <p:cNvPr id="8" name="Picture 7">
            <a:extLst>
              <a:ext uri="{FF2B5EF4-FFF2-40B4-BE49-F238E27FC236}">
                <a16:creationId xmlns:a16="http://schemas.microsoft.com/office/drawing/2014/main" id="{7DD3E8FD-D896-4D62-8041-8BB3A76BEB5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26498367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CAAA4-AE3D-4BFD-8764-264D799A7DCA}"/>
              </a:ext>
            </a:extLst>
          </p:cNvPr>
          <p:cNvSpPr txBox="1"/>
          <p:nvPr/>
        </p:nvSpPr>
        <p:spPr>
          <a:xfrm>
            <a:off x="7444755" y="1536174"/>
            <a:ext cx="3895475" cy="3785652"/>
          </a:xfrm>
          <a:prstGeom prst="rect">
            <a:avLst/>
          </a:prstGeom>
          <a:noFill/>
        </p:spPr>
        <p:txBody>
          <a:bodyPr wrap="square" rtlCol="0">
            <a:spAutoFit/>
          </a:bodyPr>
          <a:lstStyle/>
          <a:p>
            <a:r>
              <a:rPr lang="en-GB" sz="2400" dirty="0"/>
              <a:t>What might a Christian child pray?</a:t>
            </a:r>
          </a:p>
          <a:p>
            <a:endParaRPr lang="en-GB" sz="2400" dirty="0"/>
          </a:p>
          <a:p>
            <a:r>
              <a:rPr lang="en-GB" sz="2400" dirty="0"/>
              <a:t>“Dear God, please help me not to be scared of the dark. Please help me to be kind to Kingston... Help me to wave and smile… Help me do my work… I am sorry for messing around…”</a:t>
            </a:r>
          </a:p>
        </p:txBody>
      </p:sp>
      <p:pic>
        <p:nvPicPr>
          <p:cNvPr id="5" name="Picture 4">
            <a:extLst>
              <a:ext uri="{FF2B5EF4-FFF2-40B4-BE49-F238E27FC236}">
                <a16:creationId xmlns:a16="http://schemas.microsoft.com/office/drawing/2014/main" id="{4E334CEA-5CAB-5E40-B89C-17D9F4ADB165}"/>
              </a:ext>
            </a:extLst>
          </p:cNvPr>
          <p:cNvPicPr>
            <a:picLocks noGrp="1" noChangeAspect="1"/>
          </p:cNvPicPr>
          <p:nvPr isPhoto="1"/>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454318" y="1684658"/>
            <a:ext cx="5193966" cy="3895475"/>
          </a:xfrm>
          <a:prstGeom prst="rect">
            <a:avLst/>
          </a:prstGeom>
        </p:spPr>
      </p:pic>
      <p:sp>
        <p:nvSpPr>
          <p:cNvPr id="6" name="TextBox 5">
            <a:extLst>
              <a:ext uri="{FF2B5EF4-FFF2-40B4-BE49-F238E27FC236}">
                <a16:creationId xmlns:a16="http://schemas.microsoft.com/office/drawing/2014/main" id="{C8D219AD-25B4-E844-A0B5-5CA98070EB22}"/>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4" name="Picture 3">
            <a:extLst>
              <a:ext uri="{FF2B5EF4-FFF2-40B4-BE49-F238E27FC236}">
                <a16:creationId xmlns:a16="http://schemas.microsoft.com/office/drawing/2014/main" id="{685B4213-0976-4BFF-88E0-57106C2500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19661" y="3998451"/>
            <a:ext cx="1973302" cy="1724042"/>
          </a:xfrm>
          <a:prstGeom prst="rect">
            <a:avLst/>
          </a:prstGeom>
        </p:spPr>
      </p:pic>
      <p:pic>
        <p:nvPicPr>
          <p:cNvPr id="8" name="Picture 7">
            <a:extLst>
              <a:ext uri="{FF2B5EF4-FFF2-40B4-BE49-F238E27FC236}">
                <a16:creationId xmlns:a16="http://schemas.microsoft.com/office/drawing/2014/main" id="{96C5D132-185B-4F81-80EC-9476281FD61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4061374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C5783-BCB2-4E64-BF0D-036A899464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05113" y="832015"/>
            <a:ext cx="3895478" cy="5193969"/>
          </a:xfrm>
          <a:prstGeom prst="rect">
            <a:avLst/>
          </a:prstGeom>
        </p:spPr>
      </p:pic>
      <p:pic>
        <p:nvPicPr>
          <p:cNvPr id="3" name="Picture 2" descr="20200713_145518[1]">
            <a:extLst>
              <a:ext uri="{FF2B5EF4-FFF2-40B4-BE49-F238E27FC236}">
                <a16:creationId xmlns:a16="http://schemas.microsoft.com/office/drawing/2014/main" id="{55DDA5FE-F913-42AD-8F5F-67CC7B222A5E}"/>
              </a:ext>
            </a:extLst>
          </p:cNvPr>
          <p:cNvPicPr>
            <a:picLocks noGrp="1" noChangeAspect="1"/>
          </p:cNvPicPr>
          <p:nvPr isPhoto="1"/>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6589903" y="1481263"/>
            <a:ext cx="5193968" cy="3895475"/>
          </a:xfrm>
          <a:prstGeom prst="rect">
            <a:avLst/>
          </a:prstGeom>
        </p:spPr>
      </p:pic>
      <p:sp>
        <p:nvSpPr>
          <p:cNvPr id="5" name="TextBox 4">
            <a:extLst>
              <a:ext uri="{FF2B5EF4-FFF2-40B4-BE49-F238E27FC236}">
                <a16:creationId xmlns:a16="http://schemas.microsoft.com/office/drawing/2014/main" id="{CD49B1A3-3D5D-6E4D-AC6B-4BE3396BF2C7}"/>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7" name="Picture 6">
            <a:extLst>
              <a:ext uri="{FF2B5EF4-FFF2-40B4-BE49-F238E27FC236}">
                <a16:creationId xmlns:a16="http://schemas.microsoft.com/office/drawing/2014/main" id="{60419D22-105D-4B6B-89BC-4701EB53D6F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563195" y="4067307"/>
            <a:ext cx="2103359" cy="1837672"/>
          </a:xfrm>
          <a:prstGeom prst="rect">
            <a:avLst/>
          </a:prstGeom>
        </p:spPr>
      </p:pic>
      <p:pic>
        <p:nvPicPr>
          <p:cNvPr id="8" name="Picture 7">
            <a:extLst>
              <a:ext uri="{FF2B5EF4-FFF2-40B4-BE49-F238E27FC236}">
                <a16:creationId xmlns:a16="http://schemas.microsoft.com/office/drawing/2014/main" id="{7C30BB5C-48FC-430D-B998-DF0797663A0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3138430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C7937E-BB33-4104-9E40-25477E8753BC}"/>
              </a:ext>
            </a:extLst>
          </p:cNvPr>
          <p:cNvSpPr txBox="1"/>
          <p:nvPr/>
        </p:nvSpPr>
        <p:spPr>
          <a:xfrm>
            <a:off x="2201569" y="1960642"/>
            <a:ext cx="1048685" cy="707886"/>
          </a:xfrm>
          <a:prstGeom prst="rect">
            <a:avLst/>
          </a:prstGeom>
          <a:noFill/>
        </p:spPr>
        <p:txBody>
          <a:bodyPr wrap="none" rtlCol="0">
            <a:spAutoFit/>
          </a:bodyPr>
          <a:lstStyle/>
          <a:p>
            <a:r>
              <a:rPr lang="en-GB" sz="4000" dirty="0"/>
              <a:t>God</a:t>
            </a:r>
          </a:p>
        </p:txBody>
      </p:sp>
      <p:sp>
        <p:nvSpPr>
          <p:cNvPr id="5" name="TextBox 4">
            <a:extLst>
              <a:ext uri="{FF2B5EF4-FFF2-40B4-BE49-F238E27FC236}">
                <a16:creationId xmlns:a16="http://schemas.microsoft.com/office/drawing/2014/main" id="{B8769DA2-839A-425C-A096-FEFE7A6038F8}"/>
              </a:ext>
            </a:extLst>
          </p:cNvPr>
          <p:cNvSpPr txBox="1"/>
          <p:nvPr/>
        </p:nvSpPr>
        <p:spPr>
          <a:xfrm>
            <a:off x="4187469" y="3337865"/>
            <a:ext cx="1489767" cy="707886"/>
          </a:xfrm>
          <a:prstGeom prst="rect">
            <a:avLst/>
          </a:prstGeom>
          <a:noFill/>
        </p:spPr>
        <p:txBody>
          <a:bodyPr wrap="none" rtlCol="0">
            <a:spAutoFit/>
          </a:bodyPr>
          <a:lstStyle/>
          <a:p>
            <a:r>
              <a:rPr lang="en-GB" sz="4000" dirty="0"/>
              <a:t>Trinity</a:t>
            </a:r>
          </a:p>
        </p:txBody>
      </p:sp>
      <p:sp>
        <p:nvSpPr>
          <p:cNvPr id="6" name="TextBox 5">
            <a:extLst>
              <a:ext uri="{FF2B5EF4-FFF2-40B4-BE49-F238E27FC236}">
                <a16:creationId xmlns:a16="http://schemas.microsoft.com/office/drawing/2014/main" id="{97FCB2A5-FBD7-4CDD-BED3-4C18D233FEB9}"/>
              </a:ext>
            </a:extLst>
          </p:cNvPr>
          <p:cNvSpPr txBox="1"/>
          <p:nvPr/>
        </p:nvSpPr>
        <p:spPr>
          <a:xfrm>
            <a:off x="5814352" y="2040952"/>
            <a:ext cx="1743939" cy="707886"/>
          </a:xfrm>
          <a:prstGeom prst="rect">
            <a:avLst/>
          </a:prstGeom>
          <a:noFill/>
        </p:spPr>
        <p:txBody>
          <a:bodyPr wrap="none" rtlCol="0">
            <a:spAutoFit/>
          </a:bodyPr>
          <a:lstStyle/>
          <a:p>
            <a:r>
              <a:rPr lang="en-GB" sz="4000" dirty="0"/>
              <a:t>Creator</a:t>
            </a:r>
          </a:p>
        </p:txBody>
      </p:sp>
      <p:sp>
        <p:nvSpPr>
          <p:cNvPr id="7" name="TextBox 6">
            <a:extLst>
              <a:ext uri="{FF2B5EF4-FFF2-40B4-BE49-F238E27FC236}">
                <a16:creationId xmlns:a16="http://schemas.microsoft.com/office/drawing/2014/main" id="{8138FDC1-B81D-405C-9EF3-88ED9174C39C}"/>
              </a:ext>
            </a:extLst>
          </p:cNvPr>
          <p:cNvSpPr txBox="1"/>
          <p:nvPr/>
        </p:nvSpPr>
        <p:spPr>
          <a:xfrm>
            <a:off x="8575367" y="3075057"/>
            <a:ext cx="1522276" cy="707886"/>
          </a:xfrm>
          <a:prstGeom prst="rect">
            <a:avLst/>
          </a:prstGeom>
          <a:noFill/>
        </p:spPr>
        <p:txBody>
          <a:bodyPr wrap="none" rtlCol="0">
            <a:spAutoFit/>
          </a:bodyPr>
          <a:lstStyle/>
          <a:p>
            <a:r>
              <a:rPr lang="en-GB" sz="4000" dirty="0"/>
              <a:t>Father</a:t>
            </a:r>
          </a:p>
        </p:txBody>
      </p:sp>
      <p:sp>
        <p:nvSpPr>
          <p:cNvPr id="8" name="TextBox 7">
            <a:extLst>
              <a:ext uri="{FF2B5EF4-FFF2-40B4-BE49-F238E27FC236}">
                <a16:creationId xmlns:a16="http://schemas.microsoft.com/office/drawing/2014/main" id="{9F86C390-1BE9-4342-AFE6-C896F4DE7B3A}"/>
              </a:ext>
            </a:extLst>
          </p:cNvPr>
          <p:cNvSpPr txBox="1"/>
          <p:nvPr/>
        </p:nvSpPr>
        <p:spPr>
          <a:xfrm>
            <a:off x="6779695" y="4704055"/>
            <a:ext cx="1273105" cy="707886"/>
          </a:xfrm>
          <a:prstGeom prst="rect">
            <a:avLst/>
          </a:prstGeom>
          <a:noFill/>
        </p:spPr>
        <p:txBody>
          <a:bodyPr wrap="none" rtlCol="0">
            <a:spAutoFit/>
          </a:bodyPr>
          <a:lstStyle/>
          <a:p>
            <a:r>
              <a:rPr lang="en-GB" sz="4000" dirty="0"/>
              <a:t>Jesus</a:t>
            </a:r>
          </a:p>
        </p:txBody>
      </p:sp>
      <p:sp>
        <p:nvSpPr>
          <p:cNvPr id="9" name="TextBox 8">
            <a:extLst>
              <a:ext uri="{FF2B5EF4-FFF2-40B4-BE49-F238E27FC236}">
                <a16:creationId xmlns:a16="http://schemas.microsoft.com/office/drawing/2014/main" id="{AC22269A-EF4B-432F-85A9-EC8D9C5C9186}"/>
              </a:ext>
            </a:extLst>
          </p:cNvPr>
          <p:cNvSpPr txBox="1"/>
          <p:nvPr/>
        </p:nvSpPr>
        <p:spPr>
          <a:xfrm>
            <a:off x="2068921" y="4704055"/>
            <a:ext cx="2294218" cy="707886"/>
          </a:xfrm>
          <a:prstGeom prst="rect">
            <a:avLst/>
          </a:prstGeom>
          <a:noFill/>
        </p:spPr>
        <p:txBody>
          <a:bodyPr wrap="none" rtlCol="0">
            <a:spAutoFit/>
          </a:bodyPr>
          <a:lstStyle/>
          <a:p>
            <a:r>
              <a:rPr lang="en-GB" sz="4000" dirty="0"/>
              <a:t>Holy spirit</a:t>
            </a:r>
          </a:p>
        </p:txBody>
      </p:sp>
      <p:sp>
        <p:nvSpPr>
          <p:cNvPr id="12" name="Title 1">
            <a:extLst>
              <a:ext uri="{FF2B5EF4-FFF2-40B4-BE49-F238E27FC236}">
                <a16:creationId xmlns:a16="http://schemas.microsoft.com/office/drawing/2014/main" id="{F9922BDF-AF95-2845-A670-054B03EC8DD1}"/>
              </a:ext>
            </a:extLst>
          </p:cNvPr>
          <p:cNvSpPr>
            <a:spLocks noGrp="1"/>
          </p:cNvSpPr>
          <p:nvPr>
            <p:ph type="title"/>
          </p:nvPr>
        </p:nvSpPr>
        <p:spPr>
          <a:xfrm>
            <a:off x="419436" y="921096"/>
            <a:ext cx="10515600" cy="699882"/>
          </a:xfrm>
        </p:spPr>
        <p:txBody>
          <a:bodyPr>
            <a:normAutofit/>
          </a:bodyPr>
          <a:lstStyle/>
          <a:p>
            <a:r>
              <a:rPr lang="en-GB" sz="4000" b="1" dirty="0"/>
              <a:t>Key words: can you explain these words?</a:t>
            </a:r>
          </a:p>
        </p:txBody>
      </p:sp>
      <p:sp>
        <p:nvSpPr>
          <p:cNvPr id="11" name="TextBox 10">
            <a:extLst>
              <a:ext uri="{FF2B5EF4-FFF2-40B4-BE49-F238E27FC236}">
                <a16:creationId xmlns:a16="http://schemas.microsoft.com/office/drawing/2014/main" id="{B9B003C5-AAD2-2F4D-AD6C-297CA4DD3784}"/>
              </a:ext>
            </a:extLst>
          </p:cNvPr>
          <p:cNvSpPr txBox="1"/>
          <p:nvPr/>
        </p:nvSpPr>
        <p:spPr>
          <a:xfrm>
            <a:off x="4532810" y="6487234"/>
            <a:ext cx="6178733" cy="292388"/>
          </a:xfrm>
          <a:prstGeom prst="rect">
            <a:avLst/>
          </a:prstGeom>
          <a:noFill/>
        </p:spPr>
        <p:txBody>
          <a:bodyPr wrap="square" rtlCol="0">
            <a:spAutoFit/>
          </a:bodyPr>
          <a:lstStyle/>
          <a:p>
            <a:r>
              <a:rPr lang="en-US" sz="1300" b="1" dirty="0">
                <a:solidFill>
                  <a:schemeClr val="bg1"/>
                </a:solidFill>
              </a:rPr>
              <a:t>BIG QUESTIONS BIG ANSWERS – Investigating God  </a:t>
            </a:r>
            <a:r>
              <a:rPr lang="en-US" sz="1300" dirty="0">
                <a:solidFill>
                  <a:schemeClr val="bg1"/>
                </a:solidFill>
              </a:rPr>
              <a:t>Editor: </a:t>
            </a:r>
            <a:r>
              <a:rPr lang="en-US" sz="1300" b="1" dirty="0">
                <a:solidFill>
                  <a:schemeClr val="bg1"/>
                </a:solidFill>
              </a:rPr>
              <a:t>Fiona Moss </a:t>
            </a:r>
            <a:r>
              <a:rPr lang="en-US" sz="1300" dirty="0">
                <a:solidFill>
                  <a:schemeClr val="bg1"/>
                </a:solidFill>
              </a:rPr>
              <a:t>© RE Today 2021</a:t>
            </a:r>
          </a:p>
        </p:txBody>
      </p:sp>
      <p:pic>
        <p:nvPicPr>
          <p:cNvPr id="14" name="Picture 13">
            <a:extLst>
              <a:ext uri="{FF2B5EF4-FFF2-40B4-BE49-F238E27FC236}">
                <a16:creationId xmlns:a16="http://schemas.microsoft.com/office/drawing/2014/main" id="{232B7839-DADB-4D11-906A-D2BCBE5967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6823" y="4547525"/>
            <a:ext cx="892061" cy="1728831"/>
          </a:xfrm>
          <a:prstGeom prst="rect">
            <a:avLst/>
          </a:prstGeom>
        </p:spPr>
      </p:pic>
      <p:pic>
        <p:nvPicPr>
          <p:cNvPr id="15" name="Picture 14">
            <a:extLst>
              <a:ext uri="{FF2B5EF4-FFF2-40B4-BE49-F238E27FC236}">
                <a16:creationId xmlns:a16="http://schemas.microsoft.com/office/drawing/2014/main" id="{9BC7BCC8-E139-43FC-BDD0-42844031604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359" y="-23639"/>
            <a:ext cx="5140198" cy="699882"/>
          </a:xfrm>
          <a:prstGeom prst="rect">
            <a:avLst/>
          </a:prstGeom>
        </p:spPr>
      </p:pic>
    </p:spTree>
    <p:extLst>
      <p:ext uri="{BB962C8B-B14F-4D97-AF65-F5344CB8AC3E}">
        <p14:creationId xmlns:p14="http://schemas.microsoft.com/office/powerpoint/2010/main" val="1867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irls holding candles&#10;&#10;Description automatically generated with medium confidence">
            <a:extLst>
              <a:ext uri="{FF2B5EF4-FFF2-40B4-BE49-F238E27FC236}">
                <a16:creationId xmlns:a16="http://schemas.microsoft.com/office/drawing/2014/main" id="{17DDD97A-6BB5-43C5-98D9-EB29ACF504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249619419"/>
      </p:ext>
    </p:extLst>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36613" t="23388" r="25588" b="9381"/>
          <a:stretch/>
        </p:blipFill>
        <p:spPr>
          <a:xfrm>
            <a:off x="9480376" y="224644"/>
            <a:ext cx="936104" cy="936104"/>
          </a:xfrm>
          <a:prstGeom prst="rect">
            <a:avLst/>
          </a:prstGeom>
        </p:spPr>
      </p:pic>
      <p:pic>
        <p:nvPicPr>
          <p:cNvPr id="9"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921437" y="5992157"/>
            <a:ext cx="2369805" cy="62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299848" y="6620210"/>
            <a:ext cx="1368152" cy="246221"/>
          </a:xfrm>
          <a:prstGeom prst="rect">
            <a:avLst/>
          </a:prstGeom>
          <a:noFill/>
        </p:spPr>
        <p:txBody>
          <a:bodyPr wrap="square" rtlCol="0">
            <a:spAutoFit/>
          </a:bodyPr>
          <a:lstStyle/>
          <a:p>
            <a:pPr eaLnBrk="0" fontAlgn="base" hangingPunct="0">
              <a:spcBef>
                <a:spcPct val="0"/>
              </a:spcBef>
              <a:spcAft>
                <a:spcPct val="0"/>
              </a:spcAft>
            </a:pPr>
            <a:r>
              <a:rPr lang="en-GB" sz="1000" dirty="0">
                <a:solidFill>
                  <a:prstClr val="white">
                    <a:lumMod val="85000"/>
                  </a:prstClr>
                </a:solidFill>
                <a:latin typeface="Arial Rounded MT Bold" panose="020F0704030504030204" pitchFamily="34" charset="0"/>
                <a:cs typeface="Arial" panose="020B0604020202020204" pitchFamily="34" charset="0"/>
              </a:rPr>
              <a:t>© RE Today, 2017.</a:t>
            </a:r>
          </a:p>
        </p:txBody>
      </p:sp>
      <p:sp>
        <p:nvSpPr>
          <p:cNvPr id="15" name="Title 1"/>
          <p:cNvSpPr>
            <a:spLocks noGrp="1"/>
          </p:cNvSpPr>
          <p:nvPr>
            <p:ph type="title"/>
          </p:nvPr>
        </p:nvSpPr>
        <p:spPr>
          <a:xfrm>
            <a:off x="2191726" y="980729"/>
            <a:ext cx="7829229" cy="4032447"/>
          </a:xfrm>
        </p:spPr>
        <p:txBody>
          <a:bodyPr>
            <a:noAutofit/>
          </a:bodyPr>
          <a:lstStyle/>
          <a:p>
            <a:pPr algn="l"/>
            <a:r>
              <a:rPr lang="en-GB" sz="5400" dirty="0">
                <a:solidFill>
                  <a:schemeClr val="accent6">
                    <a:lumMod val="75000"/>
                  </a:schemeClr>
                </a:solidFill>
                <a:latin typeface="Arial Rounded MT Bold" panose="020F0704030504030204" pitchFamily="34" charset="0"/>
              </a:rPr>
              <a:t>Our Father…</a:t>
            </a:r>
            <a:br>
              <a:rPr lang="en-GB" sz="5400" dirty="0">
                <a:solidFill>
                  <a:schemeClr val="accent6">
                    <a:lumMod val="75000"/>
                  </a:schemeClr>
                </a:solidFill>
                <a:latin typeface="Arial Rounded MT Bold" panose="020F0704030504030204" pitchFamily="34" charset="0"/>
              </a:rPr>
            </a:br>
            <a:r>
              <a:rPr lang="en-GB" sz="2800" dirty="0">
                <a:solidFill>
                  <a:schemeClr val="tx1">
                    <a:lumMod val="65000"/>
                    <a:lumOff val="35000"/>
                  </a:schemeClr>
                </a:solidFill>
                <a:latin typeface="Arial Rounded MT Bold" panose="020F0704030504030204" pitchFamily="34" charset="0"/>
              </a:rPr>
              <a:t>This PowerPoint sequence supports ideas about how to teach the Lord’s Prayer. Grateful thanks to Sophie Hardwicke for her excellent visual learning materials.</a:t>
            </a:r>
            <a:br>
              <a:rPr lang="en-GB" sz="2800" dirty="0">
                <a:solidFill>
                  <a:schemeClr val="tx1">
                    <a:lumMod val="75000"/>
                    <a:lumOff val="25000"/>
                  </a:schemeClr>
                </a:solidFill>
                <a:latin typeface="Arial Rounded MT Bold" panose="020F0704030504030204" pitchFamily="34" charset="0"/>
              </a:rPr>
            </a:br>
            <a:r>
              <a:rPr lang="en-GB" sz="1100" dirty="0">
                <a:solidFill>
                  <a:schemeClr val="tx1">
                    <a:lumMod val="75000"/>
                    <a:lumOff val="25000"/>
                  </a:schemeClr>
                </a:solidFill>
                <a:latin typeface="Arial Rounded MT Bold" panose="020F0704030504030204" pitchFamily="34" charset="0"/>
              </a:rPr>
              <a:t> </a:t>
            </a:r>
            <a:br>
              <a:rPr lang="en-GB" sz="2400" dirty="0">
                <a:solidFill>
                  <a:schemeClr val="tx1">
                    <a:lumMod val="75000"/>
                    <a:lumOff val="25000"/>
                  </a:schemeClr>
                </a:solidFill>
                <a:latin typeface="Arial Rounded MT Bold" panose="020F0704030504030204" pitchFamily="34" charset="0"/>
              </a:rPr>
            </a:br>
            <a:r>
              <a:rPr lang="en-GB" sz="2000" dirty="0">
                <a:solidFill>
                  <a:schemeClr val="accent6">
                    <a:lumMod val="75000"/>
                  </a:schemeClr>
                </a:solidFill>
                <a:latin typeface="Arial Rounded MT Bold" panose="020F0704030504030204" pitchFamily="34" charset="0"/>
              </a:rPr>
              <a:t>This downloadable resource, free to </a:t>
            </a:r>
            <a:r>
              <a:rPr lang="en-GB" sz="2000" i="1" dirty="0" err="1">
                <a:solidFill>
                  <a:schemeClr val="accent6">
                    <a:lumMod val="75000"/>
                  </a:schemeClr>
                </a:solidFill>
                <a:latin typeface="Arial Rounded MT Bold" panose="020F0704030504030204" pitchFamily="34" charset="0"/>
              </a:rPr>
              <a:t>REtoday</a:t>
            </a:r>
            <a:r>
              <a:rPr lang="en-GB" sz="2000" dirty="0">
                <a:solidFill>
                  <a:schemeClr val="accent6">
                    <a:lumMod val="75000"/>
                  </a:schemeClr>
                </a:solidFill>
                <a:latin typeface="Arial Rounded MT Bold" panose="020F0704030504030204" pitchFamily="34" charset="0"/>
              </a:rPr>
              <a:t> magazine subscribers and NATRE members, is © RE Today and may be used in your own school. Any other use is by written permission only.</a:t>
            </a:r>
            <a:endParaRPr lang="en-GB" sz="1600" dirty="0">
              <a:solidFill>
                <a:schemeClr val="accent6">
                  <a:lumMod val="75000"/>
                </a:schemeClr>
              </a:solidFill>
            </a:endParaRPr>
          </a:p>
        </p:txBody>
      </p:sp>
    </p:spTree>
    <p:extLst>
      <p:ext uri="{BB962C8B-B14F-4D97-AF65-F5344CB8AC3E}">
        <p14:creationId xmlns:p14="http://schemas.microsoft.com/office/powerpoint/2010/main" val="1533291754"/>
      </p:ext>
    </p:extLst>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1"/>
                </a:solidFill>
              </a:rPr>
              <a:t>Essential Knowledge for the pupil</a:t>
            </a:r>
            <a:br>
              <a:rPr lang="en-GB" dirty="0">
                <a:solidFill>
                  <a:schemeClr val="accent1"/>
                </a:solidFill>
              </a:rPr>
            </a:br>
            <a:r>
              <a:rPr lang="en-GB" dirty="0">
                <a:solidFill>
                  <a:schemeClr val="accent1"/>
                </a:solidFill>
              </a:rPr>
              <a:t>Pupils will know:</a:t>
            </a:r>
            <a:endParaRPr lang="en-GB" dirty="0"/>
          </a:p>
        </p:txBody>
      </p:sp>
      <p:sp>
        <p:nvSpPr>
          <p:cNvPr id="3" name="Content Placeholder 2"/>
          <p:cNvSpPr>
            <a:spLocks noGrp="1"/>
          </p:cNvSpPr>
          <p:nvPr>
            <p:ph idx="1"/>
          </p:nvPr>
        </p:nvSpPr>
        <p:spPr/>
        <p:txBody>
          <a:bodyPr/>
          <a:lstStyle/>
          <a:p>
            <a:pPr lvl="0"/>
            <a:r>
              <a:rPr lang="en-GB" sz="2400" dirty="0">
                <a:solidFill>
                  <a:schemeClr val="accent1"/>
                </a:solidFill>
              </a:rPr>
              <a:t>The Lord’s Prayer was first taught by Jesus to his first followers, his Disciples.</a:t>
            </a:r>
          </a:p>
          <a:p>
            <a:pPr lvl="0"/>
            <a:r>
              <a:rPr lang="en-GB" sz="2400" dirty="0">
                <a:solidFill>
                  <a:schemeClr val="accent1"/>
                </a:solidFill>
              </a:rPr>
              <a:t>The Lord’s Prayer calls God ‘Our Father’ because Christians think God is like our parents, and loves and cares for us.</a:t>
            </a:r>
          </a:p>
          <a:p>
            <a:pPr lvl="0"/>
            <a:r>
              <a:rPr lang="en-GB" sz="2400" dirty="0">
                <a:solidFill>
                  <a:schemeClr val="accent1"/>
                </a:solidFill>
              </a:rPr>
              <a:t>The Lord’s Prayer is quite difficult for infants, but thinking carefully helps us to understand the meaning of each line in the prayer.</a:t>
            </a:r>
          </a:p>
          <a:p>
            <a:pPr lvl="0"/>
            <a:r>
              <a:rPr lang="en-GB" sz="2400" dirty="0">
                <a:solidFill>
                  <a:schemeClr val="accent1"/>
                </a:solidFill>
              </a:rPr>
              <a:t>The Lord’s Prayer is about what God wants people to do as well as about what people want God to do for us. It is a prayer to help Christian people to be kind, to care, not to do wrong and to worship God.</a:t>
            </a:r>
          </a:p>
          <a:p>
            <a:endParaRPr lang="en-GB" sz="2400" dirty="0">
              <a:solidFill>
                <a:schemeClr val="accent1"/>
              </a:solidFill>
            </a:endParaRPr>
          </a:p>
        </p:txBody>
      </p:sp>
    </p:spTree>
    <p:extLst>
      <p:ext uri="{BB962C8B-B14F-4D97-AF65-F5344CB8AC3E}">
        <p14:creationId xmlns:p14="http://schemas.microsoft.com/office/powerpoint/2010/main" val="3851130064"/>
      </p:ext>
    </p:extLst>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8641"/>
            <a:ext cx="8229600" cy="5937523"/>
          </a:xfrm>
        </p:spPr>
        <p:txBody>
          <a:bodyPr/>
          <a:lstStyle/>
          <a:p>
            <a:pPr lvl="0"/>
            <a:r>
              <a:rPr lang="en-GB" sz="2400" b="1" dirty="0">
                <a:solidFill>
                  <a:schemeClr val="accent1"/>
                </a:solidFill>
              </a:rPr>
              <a:t>How many people in the picture?</a:t>
            </a:r>
          </a:p>
          <a:p>
            <a:pPr lvl="0"/>
            <a:r>
              <a:rPr lang="en-GB" sz="2400" b="1" dirty="0">
                <a:solidFill>
                  <a:schemeClr val="accent1"/>
                </a:solidFill>
              </a:rPr>
              <a:t>Who is the youngest? </a:t>
            </a:r>
          </a:p>
          <a:p>
            <a:pPr lvl="0"/>
            <a:r>
              <a:rPr lang="en-GB" sz="2400" b="1" dirty="0">
                <a:solidFill>
                  <a:schemeClr val="accent1"/>
                </a:solidFill>
              </a:rPr>
              <a:t>Who is the oldest?</a:t>
            </a:r>
          </a:p>
          <a:p>
            <a:pPr lvl="0"/>
            <a:r>
              <a:rPr lang="en-GB" sz="2400" b="1" dirty="0">
                <a:solidFill>
                  <a:schemeClr val="accent1"/>
                </a:solidFill>
              </a:rPr>
              <a:t>Can you see some bad behaviour? A bully? A greedy person? A fight? Someone stealing? Someone cheating at football? Who is the worst?</a:t>
            </a:r>
          </a:p>
          <a:p>
            <a:pPr lvl="0"/>
            <a:r>
              <a:rPr lang="en-GB" sz="2400" b="1" dirty="0">
                <a:solidFill>
                  <a:schemeClr val="accent1"/>
                </a:solidFill>
              </a:rPr>
              <a:t>Can you see some good behaviour? Sharing? Kindness? Generosity? Peace? Respect? Forgiveness? Saying sorry?  Co-operating? Who is the best?</a:t>
            </a:r>
          </a:p>
          <a:p>
            <a:pPr lvl="0"/>
            <a:r>
              <a:rPr lang="en-GB" sz="2400" b="1" dirty="0">
                <a:solidFill>
                  <a:schemeClr val="accent1"/>
                </a:solidFill>
              </a:rPr>
              <a:t>Can you connect: here are some of the words from the Lord’s Prayer. Can you point to something in the picture that is to do with these words? Father / Holy / Heaven / Food / Forgive / Sin / Temptation / Evil / Power.</a:t>
            </a:r>
          </a:p>
        </p:txBody>
      </p:sp>
    </p:spTree>
    <p:extLst>
      <p:ext uri="{BB962C8B-B14F-4D97-AF65-F5344CB8AC3E}">
        <p14:creationId xmlns:p14="http://schemas.microsoft.com/office/powerpoint/2010/main" val="9950609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60649"/>
            <a:ext cx="8229600" cy="5865515"/>
          </a:xfrm>
        </p:spPr>
        <p:txBody>
          <a:bodyPr/>
          <a:lstStyle/>
          <a:p>
            <a:pPr lvl="0"/>
            <a:r>
              <a:rPr lang="en-GB" sz="2200" b="1" dirty="0">
                <a:solidFill>
                  <a:schemeClr val="accent1"/>
                </a:solidFill>
              </a:rPr>
              <a:t>The picture was drawn to show the meaning of the Lord’s Prayer. Can you see a picture that shows:</a:t>
            </a:r>
          </a:p>
          <a:p>
            <a:pPr lvl="1"/>
            <a:r>
              <a:rPr lang="en-GB" sz="2200" b="1" dirty="0">
                <a:solidFill>
                  <a:schemeClr val="accent1"/>
                </a:solidFill>
              </a:rPr>
              <a:t>A family and a symbol of God, Father, Son and Holy Spirit?</a:t>
            </a:r>
          </a:p>
          <a:p>
            <a:pPr lvl="1"/>
            <a:r>
              <a:rPr lang="en-GB" sz="2200" b="1" dirty="0">
                <a:solidFill>
                  <a:schemeClr val="accent1"/>
                </a:solidFill>
              </a:rPr>
              <a:t>People making peace and stopping war? A dustbin full of weapons?</a:t>
            </a:r>
          </a:p>
          <a:p>
            <a:pPr lvl="1"/>
            <a:r>
              <a:rPr lang="en-GB" sz="2200" b="1" dirty="0">
                <a:solidFill>
                  <a:schemeClr val="accent1"/>
                </a:solidFill>
              </a:rPr>
              <a:t>People enjoying their ‘daily bread’ or ‘daily food’ together?</a:t>
            </a:r>
          </a:p>
          <a:p>
            <a:pPr lvl="1"/>
            <a:r>
              <a:rPr lang="en-GB" sz="2200" b="1" dirty="0">
                <a:solidFill>
                  <a:schemeClr val="accent1"/>
                </a:solidFill>
              </a:rPr>
              <a:t>The difference between hogging things greedily for myself and planning to share money with people who are poor?</a:t>
            </a:r>
          </a:p>
          <a:p>
            <a:pPr lvl="1"/>
            <a:r>
              <a:rPr lang="en-GB" sz="2200" b="1" dirty="0">
                <a:solidFill>
                  <a:schemeClr val="accent1"/>
                </a:solidFill>
              </a:rPr>
              <a:t>An idea about heaven (Can you see the Tree of Life? Can you see the River of Life? Can you see where the lion and the lamb are friends, while people make sweet music)?</a:t>
            </a:r>
          </a:p>
          <a:p>
            <a:pPr lvl="1"/>
            <a:r>
              <a:rPr lang="en-GB" sz="2200" b="1" dirty="0">
                <a:solidFill>
                  <a:schemeClr val="accent1"/>
                </a:solidFill>
              </a:rPr>
              <a:t>A mum stopping her children from fighting?</a:t>
            </a:r>
          </a:p>
          <a:p>
            <a:pPr lvl="0"/>
            <a:r>
              <a:rPr lang="en-GB" sz="2200" b="1" dirty="0">
                <a:solidFill>
                  <a:schemeClr val="accent1"/>
                </a:solidFill>
              </a:rPr>
              <a:t>Read each line from the Lord’s Prayer – it is quite hard to understand it all. Can pupils point to the part of the picture that links to each line as the lines are read out, and talk about the links?</a:t>
            </a:r>
          </a:p>
          <a:p>
            <a:endParaRPr lang="en-GB" sz="1800" dirty="0">
              <a:solidFill>
                <a:schemeClr val="accent1"/>
              </a:solidFill>
            </a:endParaRPr>
          </a:p>
        </p:txBody>
      </p:sp>
    </p:spTree>
    <p:extLst>
      <p:ext uri="{BB962C8B-B14F-4D97-AF65-F5344CB8AC3E}">
        <p14:creationId xmlns:p14="http://schemas.microsoft.com/office/powerpoint/2010/main" val="9706677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9403" y="0"/>
            <a:ext cx="9724408" cy="6862126"/>
          </a:xfrm>
          <a:prstGeom prst="rect">
            <a:avLst/>
          </a:prstGeom>
        </p:spPr>
      </p:pic>
    </p:spTree>
    <p:extLst>
      <p:ext uri="{BB962C8B-B14F-4D97-AF65-F5344CB8AC3E}">
        <p14:creationId xmlns:p14="http://schemas.microsoft.com/office/powerpoint/2010/main" val="3030038229"/>
      </p:ext>
    </p:extLst>
  </p:cSld>
  <p:clrMapOvr>
    <a:masterClrMapping/>
  </p:clrMapOvr>
  <p:transition spd="slow">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iving Through"/>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838325" y="857250"/>
            <a:ext cx="8514160" cy="5143500"/>
          </a:xfrm>
          <a:prstGeom prst="rect">
            <a:avLst/>
          </a:prstGeom>
          <a:noFill/>
          <a:ln>
            <a:noFill/>
          </a:ln>
        </p:spPr>
      </p:pic>
      <p:sp>
        <p:nvSpPr>
          <p:cNvPr id="4" name="Rectangle 3"/>
          <p:cNvSpPr/>
          <p:nvPr/>
        </p:nvSpPr>
        <p:spPr>
          <a:xfrm>
            <a:off x="4871864" y="5589241"/>
            <a:ext cx="5796136" cy="1040285"/>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Our Father, who lives in heaven</a:t>
            </a:r>
          </a:p>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May your name be kept holy</a:t>
            </a:r>
          </a:p>
        </p:txBody>
      </p:sp>
    </p:spTree>
    <p:extLst>
      <p:ext uri="{BB962C8B-B14F-4D97-AF65-F5344CB8AC3E}">
        <p14:creationId xmlns:p14="http://schemas.microsoft.com/office/powerpoint/2010/main" val="73952710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amp;lamb"/>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91544" y="-387424"/>
            <a:ext cx="8424936" cy="6196072"/>
          </a:xfrm>
          <a:prstGeom prst="rect">
            <a:avLst/>
          </a:prstGeom>
          <a:noFill/>
          <a:ln>
            <a:noFill/>
          </a:ln>
        </p:spPr>
      </p:pic>
      <p:sp>
        <p:nvSpPr>
          <p:cNvPr id="3" name="Rectangle 2"/>
          <p:cNvSpPr/>
          <p:nvPr/>
        </p:nvSpPr>
        <p:spPr>
          <a:xfrm>
            <a:off x="4410050" y="5810931"/>
            <a:ext cx="6030416" cy="954107"/>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Your kingdom come, your will be done on Earth as it is in Heaven</a:t>
            </a:r>
          </a:p>
        </p:txBody>
      </p:sp>
    </p:spTree>
    <p:extLst>
      <p:ext uri="{BB962C8B-B14F-4D97-AF65-F5344CB8AC3E}">
        <p14:creationId xmlns:p14="http://schemas.microsoft.com/office/powerpoint/2010/main" val="9449593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1864" y="2852937"/>
            <a:ext cx="4211960" cy="4206969"/>
          </a:xfrm>
          <a:prstGeom prst="rect">
            <a:avLst/>
          </a:prstGeom>
        </p:spPr>
      </p:pic>
      <p:pic>
        <p:nvPicPr>
          <p:cNvPr id="2" name="Picture 1" descr="Bread"/>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1681977" y="188640"/>
            <a:ext cx="4488733" cy="4176464"/>
          </a:xfrm>
          <a:prstGeom prst="rect">
            <a:avLst/>
          </a:prstGeom>
          <a:noFill/>
          <a:ln>
            <a:noFill/>
          </a:ln>
        </p:spPr>
      </p:pic>
      <p:pic>
        <p:nvPicPr>
          <p:cNvPr id="4" name="Picture 3"/>
          <p:cNvPicPr>
            <a:picLocks noChangeAspect="1"/>
          </p:cNvPicPr>
          <p:nvPr/>
        </p:nvPicPr>
        <p:blipFill>
          <a:blip r:embed="rId4"/>
          <a:stretch>
            <a:fillRect/>
          </a:stretch>
        </p:blipFill>
        <p:spPr>
          <a:xfrm>
            <a:off x="7756028" y="-315416"/>
            <a:ext cx="2804468" cy="4104456"/>
          </a:xfrm>
          <a:prstGeom prst="rect">
            <a:avLst/>
          </a:prstGeom>
        </p:spPr>
      </p:pic>
      <p:sp>
        <p:nvSpPr>
          <p:cNvPr id="5" name="Rectangle 4"/>
          <p:cNvSpPr/>
          <p:nvPr/>
        </p:nvSpPr>
        <p:spPr>
          <a:xfrm>
            <a:off x="1919536" y="4758398"/>
            <a:ext cx="2664296" cy="1384995"/>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Give us today the food we need</a:t>
            </a:r>
          </a:p>
        </p:txBody>
      </p:sp>
    </p:spTree>
    <p:extLst>
      <p:ext uri="{BB962C8B-B14F-4D97-AF65-F5344CB8AC3E}">
        <p14:creationId xmlns:p14="http://schemas.microsoft.com/office/powerpoint/2010/main" val="21235040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de girl"/>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847529" y="260648"/>
            <a:ext cx="3140349" cy="4320480"/>
          </a:xfrm>
          <a:prstGeom prst="rect">
            <a:avLst/>
          </a:prstGeom>
          <a:noFill/>
          <a:ln>
            <a:noFill/>
          </a:ln>
        </p:spPr>
      </p:pic>
      <p:pic>
        <p:nvPicPr>
          <p:cNvPr id="3" name="Picture 2" descr="shoplifting"/>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8472264" y="260648"/>
            <a:ext cx="1801200" cy="4320480"/>
          </a:xfrm>
          <a:prstGeom prst="rect">
            <a:avLst/>
          </a:prstGeom>
          <a:noFill/>
          <a:ln>
            <a:noFill/>
          </a:ln>
        </p:spPr>
      </p:pic>
      <p:pic>
        <p:nvPicPr>
          <p:cNvPr id="4" name="Picture 3" descr="bully"/>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a:off x="5303913" y="260648"/>
            <a:ext cx="2591025" cy="4011910"/>
          </a:xfrm>
          <a:prstGeom prst="rect">
            <a:avLst/>
          </a:prstGeom>
          <a:noFill/>
          <a:ln>
            <a:noFill/>
          </a:ln>
        </p:spPr>
      </p:pic>
      <p:sp>
        <p:nvSpPr>
          <p:cNvPr id="5" name="Rectangle 4"/>
          <p:cNvSpPr/>
          <p:nvPr/>
        </p:nvSpPr>
        <p:spPr>
          <a:xfrm>
            <a:off x="2207568" y="5211198"/>
            <a:ext cx="7992888" cy="954107"/>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And forgive us our sins, just as we forgive those who sin against us</a:t>
            </a:r>
          </a:p>
        </p:txBody>
      </p:sp>
    </p:spTree>
    <p:extLst>
      <p:ext uri="{BB962C8B-B14F-4D97-AF65-F5344CB8AC3E}">
        <p14:creationId xmlns:p14="http://schemas.microsoft.com/office/powerpoint/2010/main" val="36888487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tball foul"/>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439817" y="188640"/>
            <a:ext cx="5934025" cy="6539538"/>
          </a:xfrm>
          <a:prstGeom prst="rect">
            <a:avLst/>
          </a:prstGeom>
          <a:noFill/>
          <a:ln>
            <a:noFill/>
          </a:ln>
        </p:spPr>
      </p:pic>
      <p:sp>
        <p:nvSpPr>
          <p:cNvPr id="3" name="Rectangle 2"/>
          <p:cNvSpPr/>
          <p:nvPr/>
        </p:nvSpPr>
        <p:spPr>
          <a:xfrm>
            <a:off x="2153816" y="1196753"/>
            <a:ext cx="2286000" cy="2246769"/>
          </a:xfrm>
          <a:prstGeom prst="rect">
            <a:avLst/>
          </a:prstGeom>
        </p:spPr>
        <p:txBody>
          <a:bodyPr wrap="square">
            <a:spAutoFit/>
          </a:bodyPr>
          <a:lstStyle/>
          <a:p>
            <a:pPr eaLnBrk="0" fontAlgn="base" hangingPunct="0">
              <a:spcBef>
                <a:spcPct val="20000"/>
              </a:spcBef>
              <a:spcAft>
                <a:spcPct val="0"/>
              </a:spcAft>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p:txBody>
      </p:sp>
    </p:spTree>
    <p:extLst>
      <p:ext uri="{BB962C8B-B14F-4D97-AF65-F5344CB8AC3E}">
        <p14:creationId xmlns:p14="http://schemas.microsoft.com/office/powerpoint/2010/main" val="17074305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10602</Words>
  <Application>Microsoft Office PowerPoint</Application>
  <PresentationFormat>Widescreen</PresentationFormat>
  <Paragraphs>691</Paragraphs>
  <Slides>120</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120</vt:i4>
      </vt:variant>
    </vt:vector>
  </HeadingPairs>
  <TitlesOfParts>
    <vt:vector size="134" baseType="lpstr">
      <vt:lpstr>Arial</vt:lpstr>
      <vt:lpstr>Arial Rounded MT Bold</vt:lpstr>
      <vt:lpstr>Calibri</vt:lpstr>
      <vt:lpstr>Calibri Light</vt:lpstr>
      <vt:lpstr>Lato</vt:lpstr>
      <vt:lpstr>Leelawadee</vt:lpstr>
      <vt:lpstr>PinkShark-Regular</vt:lpstr>
      <vt:lpstr>proxima-nova</vt:lpstr>
      <vt:lpstr>SassoonPrimaryRg</vt:lpstr>
      <vt:lpstr>SassoonPrimaryRg-Bold</vt:lpstr>
      <vt:lpstr>Symbol</vt:lpstr>
      <vt:lpstr>Office Theme</vt:lpstr>
      <vt:lpstr>1_Office Theme</vt:lpstr>
      <vt:lpstr>2_Office Theme</vt:lpstr>
      <vt:lpstr>Salford Diocese RE CPD  Lat Blaylock Years 1+2:  Practical inspirations</vt:lpstr>
      <vt:lpstr>PowerPoint Presentation</vt:lpstr>
      <vt:lpstr>PowerPoint Presentation</vt:lpstr>
      <vt:lpstr>PowerPoint Presentation</vt:lpstr>
      <vt:lpstr>PowerPoint Presentation</vt:lpstr>
      <vt:lpstr>PowerPoint Presentation</vt:lpstr>
      <vt:lpstr>PowerPoint Presentation</vt:lpstr>
      <vt:lpstr>Christingle: maybe a magic moment, and also a big ideas learning opportunity</vt:lpstr>
      <vt:lpstr>PowerPoint Presentation</vt:lpstr>
      <vt:lpstr>Christingle: maybe a magic moment, and also a big ideas learning opportunity</vt:lpstr>
      <vt:lpstr>RE that aims for the HOTS (adapt to be a conversation with TA recording it for Y1?</vt:lpstr>
      <vt:lpstr>PowerPoint Presentation</vt:lpstr>
      <vt:lpstr>Learning some symbols found at worship</vt:lpstr>
      <vt:lpstr>PowerPoint Presentation</vt:lpstr>
      <vt:lpstr>PowerPoint Presentation</vt:lpstr>
      <vt:lpstr>PowerPoint Presentation</vt:lpstr>
      <vt:lpstr>Learning some symbols found at worship</vt:lpstr>
      <vt:lpstr>PowerPoint Presentation</vt:lpstr>
      <vt:lpstr>PowerPoint Presentation</vt:lpstr>
      <vt:lpstr>30 Bites: telling the story in class shared art</vt:lpstr>
      <vt:lpstr>PowerPoint Presentation</vt:lpstr>
      <vt:lpstr>PowerPoint Presentation</vt:lpstr>
      <vt:lpstr>Christmas decorations</vt:lpstr>
      <vt:lpstr>Joanna has 4 favourite Christmas decoarations</vt:lpstr>
      <vt:lpstr>Children choose their own favourites and select one that is most about peace / Jesus / gifts / light / God / awe / Mary’s faith / the real meaning of Christmas</vt:lpstr>
      <vt:lpstr>Isaac, age 5 A church visit: three questions for God</vt:lpstr>
      <vt:lpstr>Joshua, age 5 Reflecting on a visit to a church</vt:lpstr>
      <vt:lpstr>PowerPoint Presentation</vt:lpstr>
      <vt:lpstr>Team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each team to share its work with the others. </vt:lpstr>
      <vt:lpstr>PowerPoint Presentation</vt:lpstr>
      <vt:lpstr>PowerPoint Presentation</vt:lpstr>
      <vt:lpstr>PowerPoint Presentation</vt:lpstr>
      <vt:lpstr>Team Church for 7-11s</vt:lpstr>
      <vt:lpstr>PowerPoint Presentation</vt:lpstr>
      <vt:lpstr>PowerPoint Presentation</vt:lpstr>
      <vt:lpstr>Creation Play Doh</vt:lpstr>
      <vt:lpstr>PowerPoint Presentation</vt:lpstr>
      <vt:lpstr>PowerPoint Presentation</vt:lpstr>
      <vt:lpstr>PowerPoint Presentation</vt:lpstr>
      <vt:lpstr>PowerPoint Presentation</vt:lpstr>
      <vt:lpstr>PowerPoint Presentation</vt:lpstr>
      <vt:lpstr>7 Creations:  Number three pages on your table. Make from your play doh something for each of those three (afterwards, put it back please)</vt:lpstr>
      <vt:lpstr>PowerPoint Presentation</vt:lpstr>
      <vt:lpstr>PowerPoint Presentation</vt:lpstr>
      <vt:lpstr>PowerPoint Presentation</vt:lpstr>
      <vt:lpstr>PowerPoint Presentation</vt:lpstr>
      <vt:lpstr>Creation Play Doh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words to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words: can you explain these words?</vt:lpstr>
      <vt:lpstr>Our Father… This PowerPoint sequence supports ideas about how to teach the Lord’s Prayer. Grateful thanks to Sophie Hardwicke for her excellent visual learning materials.   This downloadable resource, free to REtoday magazine subscribers and NATRE members, is © RE Today and may be used in your own school. Any other use is by written permission only.</vt:lpstr>
      <vt:lpstr>Essential Knowledge for the pupil Pupils will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thinking</vt:lpstr>
      <vt:lpstr>PowerPoint Presentation</vt:lpstr>
      <vt:lpstr>Next Steps in Learning</vt:lpstr>
      <vt:lpstr>The Lord’s Prayer is also a song!</vt:lpstr>
      <vt:lpstr>Outcomes to work on the Lord’s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Christians believe about God? 4-6 year olds</dc:title>
  <dc:creator>Lat Blaylock</dc:creator>
  <cp:lastModifiedBy>Lat Blaylock</cp:lastModifiedBy>
  <cp:revision>42</cp:revision>
  <dcterms:created xsi:type="dcterms:W3CDTF">2020-12-09T21:01:03Z</dcterms:created>
  <dcterms:modified xsi:type="dcterms:W3CDTF">2021-11-10T16:40:37Z</dcterms:modified>
</cp:coreProperties>
</file>