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12"/>
  </p:notesMasterIdLst>
  <p:sldIdLst>
    <p:sldId id="801" r:id="rId3"/>
    <p:sldId id="1729" r:id="rId4"/>
    <p:sldId id="1732" r:id="rId5"/>
    <p:sldId id="1733" r:id="rId6"/>
    <p:sldId id="1715" r:id="rId7"/>
    <p:sldId id="1716" r:id="rId8"/>
    <p:sldId id="1727" r:id="rId9"/>
    <p:sldId id="796" r:id="rId10"/>
    <p:sldId id="370" r:id="rId11"/>
    <p:sldId id="371" r:id="rId12"/>
    <p:sldId id="364" r:id="rId13"/>
    <p:sldId id="368" r:id="rId14"/>
    <p:sldId id="372" r:id="rId15"/>
    <p:sldId id="1721" r:id="rId16"/>
    <p:sldId id="373" r:id="rId17"/>
    <p:sldId id="1722" r:id="rId18"/>
    <p:sldId id="431" r:id="rId19"/>
    <p:sldId id="432" r:id="rId20"/>
    <p:sldId id="433" r:id="rId21"/>
    <p:sldId id="434" r:id="rId22"/>
    <p:sldId id="435" r:id="rId23"/>
    <p:sldId id="437" r:id="rId24"/>
    <p:sldId id="438" r:id="rId25"/>
    <p:sldId id="439" r:id="rId26"/>
    <p:sldId id="440" r:id="rId27"/>
    <p:sldId id="441" r:id="rId28"/>
    <p:sldId id="442" r:id="rId29"/>
    <p:sldId id="705" r:id="rId30"/>
    <p:sldId id="704" r:id="rId31"/>
    <p:sldId id="865" r:id="rId32"/>
    <p:sldId id="385" r:id="rId33"/>
    <p:sldId id="386" r:id="rId34"/>
    <p:sldId id="1728" r:id="rId35"/>
    <p:sldId id="387" r:id="rId36"/>
    <p:sldId id="380" r:id="rId37"/>
    <p:sldId id="708" r:id="rId38"/>
    <p:sldId id="375" r:id="rId39"/>
    <p:sldId id="709" r:id="rId40"/>
    <p:sldId id="377" r:id="rId41"/>
    <p:sldId id="710" r:id="rId42"/>
    <p:sldId id="711" r:id="rId43"/>
    <p:sldId id="712" r:id="rId44"/>
    <p:sldId id="384" r:id="rId45"/>
    <p:sldId id="376" r:id="rId46"/>
    <p:sldId id="383" r:id="rId47"/>
    <p:sldId id="389" r:id="rId48"/>
    <p:sldId id="392" r:id="rId49"/>
    <p:sldId id="1723" r:id="rId50"/>
    <p:sldId id="390" r:id="rId51"/>
    <p:sldId id="393" r:id="rId52"/>
    <p:sldId id="382" r:id="rId53"/>
    <p:sldId id="707" r:id="rId54"/>
    <p:sldId id="701" r:id="rId55"/>
    <p:sldId id="702" r:id="rId56"/>
    <p:sldId id="703" r:id="rId57"/>
    <p:sldId id="674" r:id="rId58"/>
    <p:sldId id="802" r:id="rId59"/>
    <p:sldId id="256" r:id="rId60"/>
    <p:sldId id="275" r:id="rId61"/>
    <p:sldId id="259" r:id="rId62"/>
    <p:sldId id="263" r:id="rId63"/>
    <p:sldId id="264" r:id="rId64"/>
    <p:sldId id="266" r:id="rId65"/>
    <p:sldId id="269" r:id="rId66"/>
    <p:sldId id="270" r:id="rId67"/>
    <p:sldId id="271" r:id="rId68"/>
    <p:sldId id="272" r:id="rId69"/>
    <p:sldId id="274" r:id="rId70"/>
    <p:sldId id="278" r:id="rId71"/>
    <p:sldId id="280" r:id="rId72"/>
    <p:sldId id="281" r:id="rId73"/>
    <p:sldId id="282" r:id="rId74"/>
    <p:sldId id="283" r:id="rId75"/>
    <p:sldId id="284" r:id="rId76"/>
    <p:sldId id="285" r:id="rId77"/>
    <p:sldId id="286" r:id="rId78"/>
    <p:sldId id="287" r:id="rId79"/>
    <p:sldId id="288" r:id="rId80"/>
    <p:sldId id="289" r:id="rId81"/>
    <p:sldId id="290" r:id="rId82"/>
    <p:sldId id="291" r:id="rId83"/>
    <p:sldId id="292" r:id="rId84"/>
    <p:sldId id="293" r:id="rId85"/>
    <p:sldId id="294" r:id="rId86"/>
    <p:sldId id="296" r:id="rId87"/>
    <p:sldId id="295" r:id="rId88"/>
    <p:sldId id="265" r:id="rId89"/>
    <p:sldId id="1717" r:id="rId90"/>
    <p:sldId id="1718" r:id="rId91"/>
    <p:sldId id="267" r:id="rId92"/>
    <p:sldId id="1719" r:id="rId93"/>
    <p:sldId id="1720" r:id="rId94"/>
    <p:sldId id="298" r:id="rId95"/>
    <p:sldId id="262" r:id="rId96"/>
    <p:sldId id="299" r:id="rId97"/>
    <p:sldId id="919" r:id="rId98"/>
    <p:sldId id="325" r:id="rId99"/>
    <p:sldId id="917" r:id="rId100"/>
    <p:sldId id="920" r:id="rId101"/>
    <p:sldId id="921" r:id="rId102"/>
    <p:sldId id="924" r:id="rId103"/>
    <p:sldId id="1734" r:id="rId104"/>
    <p:sldId id="1735" r:id="rId105"/>
    <p:sldId id="260" r:id="rId106"/>
    <p:sldId id="309" r:id="rId107"/>
    <p:sldId id="1736" r:id="rId108"/>
    <p:sldId id="268" r:id="rId109"/>
    <p:sldId id="1741" r:id="rId110"/>
    <p:sldId id="1740" r:id="rId11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4" autoAdjust="0"/>
    <p:restoredTop sz="95226" autoAdjust="0"/>
  </p:normalViewPr>
  <p:slideViewPr>
    <p:cSldViewPr>
      <p:cViewPr varScale="1">
        <p:scale>
          <a:sx n="71" d="100"/>
          <a:sy n="71" d="100"/>
        </p:scale>
        <p:origin x="51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62FF21-7EFD-4F8B-89FD-C70621206FCA}" type="doc">
      <dgm:prSet loTypeId="urn:microsoft.com/office/officeart/2005/8/layout/venn1" loCatId="relationship" qsTypeId="urn:microsoft.com/office/officeart/2005/8/quickstyle/simple1" qsCatId="simple" csTypeId="urn:microsoft.com/office/officeart/2005/8/colors/colorful4" csCatId="colorful" phldr="1"/>
      <dgm:spPr/>
    </dgm:pt>
    <dgm:pt modelId="{C99610EA-E80C-40DC-87D4-055664ED868A}">
      <dgm:prSet phldrT="[Text]"/>
      <dgm:spPr/>
      <dgm:t>
        <a:bodyPr/>
        <a:lstStyle/>
        <a:p>
          <a:r>
            <a:rPr lang="en-GB" dirty="0"/>
            <a:t>Father</a:t>
          </a:r>
        </a:p>
      </dgm:t>
    </dgm:pt>
    <dgm:pt modelId="{BEF42F25-9F1A-4B4E-9DB8-A00834CE4FFF}" type="parTrans" cxnId="{359EF88E-957B-4125-A31C-EF8E143715AA}">
      <dgm:prSet/>
      <dgm:spPr/>
      <dgm:t>
        <a:bodyPr/>
        <a:lstStyle/>
        <a:p>
          <a:endParaRPr lang="en-GB"/>
        </a:p>
      </dgm:t>
    </dgm:pt>
    <dgm:pt modelId="{70E759CB-02B2-4E51-8DE6-F31FF599E889}" type="sibTrans" cxnId="{359EF88E-957B-4125-A31C-EF8E143715AA}">
      <dgm:prSet/>
      <dgm:spPr/>
      <dgm:t>
        <a:bodyPr/>
        <a:lstStyle/>
        <a:p>
          <a:endParaRPr lang="en-GB"/>
        </a:p>
      </dgm:t>
    </dgm:pt>
    <dgm:pt modelId="{3BFBCF42-8F39-406D-A7F8-3818F81AF283}">
      <dgm:prSet phldrT="[Text]"/>
      <dgm:spPr/>
      <dgm:t>
        <a:bodyPr/>
        <a:lstStyle/>
        <a:p>
          <a:r>
            <a:rPr lang="en-GB" dirty="0"/>
            <a:t>Holy Spirit </a:t>
          </a:r>
        </a:p>
      </dgm:t>
    </dgm:pt>
    <dgm:pt modelId="{711D6149-EEC1-4077-80BA-A9DA61AFC938}" type="parTrans" cxnId="{BD5DD6C8-1E14-4E94-86E2-2A4D0CDE4E9D}">
      <dgm:prSet/>
      <dgm:spPr/>
      <dgm:t>
        <a:bodyPr/>
        <a:lstStyle/>
        <a:p>
          <a:endParaRPr lang="en-GB"/>
        </a:p>
      </dgm:t>
    </dgm:pt>
    <dgm:pt modelId="{E6FDD015-098E-41DE-AA13-EFB844C35970}" type="sibTrans" cxnId="{BD5DD6C8-1E14-4E94-86E2-2A4D0CDE4E9D}">
      <dgm:prSet/>
      <dgm:spPr/>
      <dgm:t>
        <a:bodyPr/>
        <a:lstStyle/>
        <a:p>
          <a:endParaRPr lang="en-GB"/>
        </a:p>
      </dgm:t>
    </dgm:pt>
    <dgm:pt modelId="{1EF5A830-B1F0-44E5-94DC-F71D6E9EE7AA}">
      <dgm:prSet phldrT="[Text]"/>
      <dgm:spPr/>
      <dgm:t>
        <a:bodyPr/>
        <a:lstStyle/>
        <a:p>
          <a:r>
            <a:rPr lang="en-GB" dirty="0"/>
            <a:t>Son</a:t>
          </a:r>
        </a:p>
      </dgm:t>
    </dgm:pt>
    <dgm:pt modelId="{F54A53D3-8818-4666-8EA4-D9210226E692}" type="parTrans" cxnId="{445378DE-BC86-4A1A-9B9D-8C025AD61362}">
      <dgm:prSet/>
      <dgm:spPr/>
      <dgm:t>
        <a:bodyPr/>
        <a:lstStyle/>
        <a:p>
          <a:endParaRPr lang="en-GB"/>
        </a:p>
      </dgm:t>
    </dgm:pt>
    <dgm:pt modelId="{1E71C213-2B00-40ED-8B1A-F78E1BB3178B}" type="sibTrans" cxnId="{445378DE-BC86-4A1A-9B9D-8C025AD61362}">
      <dgm:prSet/>
      <dgm:spPr/>
      <dgm:t>
        <a:bodyPr/>
        <a:lstStyle/>
        <a:p>
          <a:endParaRPr lang="en-GB"/>
        </a:p>
      </dgm:t>
    </dgm:pt>
    <dgm:pt modelId="{086FD5DD-3621-47F1-A072-620A3184A84A}" type="pres">
      <dgm:prSet presAssocID="{3462FF21-7EFD-4F8B-89FD-C70621206FCA}" presName="compositeShape" presStyleCnt="0">
        <dgm:presLayoutVars>
          <dgm:chMax val="7"/>
          <dgm:dir/>
          <dgm:resizeHandles val="exact"/>
        </dgm:presLayoutVars>
      </dgm:prSet>
      <dgm:spPr/>
    </dgm:pt>
    <dgm:pt modelId="{0B6B4F4C-B2AA-4BEC-8A5F-5A1F74B9E037}" type="pres">
      <dgm:prSet presAssocID="{C99610EA-E80C-40DC-87D4-055664ED868A}" presName="circ1" presStyleLbl="vennNode1" presStyleIdx="0" presStyleCnt="3"/>
      <dgm:spPr/>
    </dgm:pt>
    <dgm:pt modelId="{937AF476-18F1-46BD-8F64-7ADFB5CDA481}" type="pres">
      <dgm:prSet presAssocID="{C99610EA-E80C-40DC-87D4-055664ED868A}" presName="circ1Tx" presStyleLbl="revTx" presStyleIdx="0" presStyleCnt="0">
        <dgm:presLayoutVars>
          <dgm:chMax val="0"/>
          <dgm:chPref val="0"/>
          <dgm:bulletEnabled val="1"/>
        </dgm:presLayoutVars>
      </dgm:prSet>
      <dgm:spPr/>
    </dgm:pt>
    <dgm:pt modelId="{B5B58E91-14A4-4736-8682-0F49276629FB}" type="pres">
      <dgm:prSet presAssocID="{3BFBCF42-8F39-406D-A7F8-3818F81AF283}" presName="circ2" presStyleLbl="vennNode1" presStyleIdx="1" presStyleCnt="3"/>
      <dgm:spPr/>
    </dgm:pt>
    <dgm:pt modelId="{28783565-32DB-4333-BD28-F0BB81B78D4F}" type="pres">
      <dgm:prSet presAssocID="{3BFBCF42-8F39-406D-A7F8-3818F81AF283}" presName="circ2Tx" presStyleLbl="revTx" presStyleIdx="0" presStyleCnt="0">
        <dgm:presLayoutVars>
          <dgm:chMax val="0"/>
          <dgm:chPref val="0"/>
          <dgm:bulletEnabled val="1"/>
        </dgm:presLayoutVars>
      </dgm:prSet>
      <dgm:spPr/>
    </dgm:pt>
    <dgm:pt modelId="{D5F634B9-09E7-4704-AEA9-83D85D9E63F3}" type="pres">
      <dgm:prSet presAssocID="{1EF5A830-B1F0-44E5-94DC-F71D6E9EE7AA}" presName="circ3" presStyleLbl="vennNode1" presStyleIdx="2" presStyleCnt="3"/>
      <dgm:spPr/>
    </dgm:pt>
    <dgm:pt modelId="{7F1A253D-9498-46D5-A6FA-BCE5D2A0E791}" type="pres">
      <dgm:prSet presAssocID="{1EF5A830-B1F0-44E5-94DC-F71D6E9EE7AA}" presName="circ3Tx" presStyleLbl="revTx" presStyleIdx="0" presStyleCnt="0">
        <dgm:presLayoutVars>
          <dgm:chMax val="0"/>
          <dgm:chPref val="0"/>
          <dgm:bulletEnabled val="1"/>
        </dgm:presLayoutVars>
      </dgm:prSet>
      <dgm:spPr/>
    </dgm:pt>
  </dgm:ptLst>
  <dgm:cxnLst>
    <dgm:cxn modelId="{3A9C763D-7423-466C-A1A4-5CBE540D1833}" type="presOf" srcId="{3BFBCF42-8F39-406D-A7F8-3818F81AF283}" destId="{B5B58E91-14A4-4736-8682-0F49276629FB}" srcOrd="0" destOrd="0" presId="urn:microsoft.com/office/officeart/2005/8/layout/venn1"/>
    <dgm:cxn modelId="{F2882D69-4701-4488-AE68-AD2857D7575F}" type="presOf" srcId="{1EF5A830-B1F0-44E5-94DC-F71D6E9EE7AA}" destId="{D5F634B9-09E7-4704-AEA9-83D85D9E63F3}" srcOrd="0" destOrd="0" presId="urn:microsoft.com/office/officeart/2005/8/layout/venn1"/>
    <dgm:cxn modelId="{02FFB86D-D1FE-46DA-8BB9-86E159038608}" type="presOf" srcId="{3BFBCF42-8F39-406D-A7F8-3818F81AF283}" destId="{28783565-32DB-4333-BD28-F0BB81B78D4F}" srcOrd="1" destOrd="0" presId="urn:microsoft.com/office/officeart/2005/8/layout/venn1"/>
    <dgm:cxn modelId="{69F73080-044A-4EF9-9DBC-88E6C7051DEA}" type="presOf" srcId="{C99610EA-E80C-40DC-87D4-055664ED868A}" destId="{0B6B4F4C-B2AA-4BEC-8A5F-5A1F74B9E037}" srcOrd="0" destOrd="0" presId="urn:microsoft.com/office/officeart/2005/8/layout/venn1"/>
    <dgm:cxn modelId="{359EF88E-957B-4125-A31C-EF8E143715AA}" srcId="{3462FF21-7EFD-4F8B-89FD-C70621206FCA}" destId="{C99610EA-E80C-40DC-87D4-055664ED868A}" srcOrd="0" destOrd="0" parTransId="{BEF42F25-9F1A-4B4E-9DB8-A00834CE4FFF}" sibTransId="{70E759CB-02B2-4E51-8DE6-F31FF599E889}"/>
    <dgm:cxn modelId="{91BB419E-5A3A-487E-BACE-C3F147461C3B}" type="presOf" srcId="{3462FF21-7EFD-4F8B-89FD-C70621206FCA}" destId="{086FD5DD-3621-47F1-A072-620A3184A84A}" srcOrd="0" destOrd="0" presId="urn:microsoft.com/office/officeart/2005/8/layout/venn1"/>
    <dgm:cxn modelId="{BD5DD6C8-1E14-4E94-86E2-2A4D0CDE4E9D}" srcId="{3462FF21-7EFD-4F8B-89FD-C70621206FCA}" destId="{3BFBCF42-8F39-406D-A7F8-3818F81AF283}" srcOrd="1" destOrd="0" parTransId="{711D6149-EEC1-4077-80BA-A9DA61AFC938}" sibTransId="{E6FDD015-098E-41DE-AA13-EFB844C35970}"/>
    <dgm:cxn modelId="{A46ED2C9-D3D3-487D-8885-76478BCBCB89}" type="presOf" srcId="{C99610EA-E80C-40DC-87D4-055664ED868A}" destId="{937AF476-18F1-46BD-8F64-7ADFB5CDA481}" srcOrd="1" destOrd="0" presId="urn:microsoft.com/office/officeart/2005/8/layout/venn1"/>
    <dgm:cxn modelId="{2A9868CA-F352-4E57-998D-718A856D9775}" type="presOf" srcId="{1EF5A830-B1F0-44E5-94DC-F71D6E9EE7AA}" destId="{7F1A253D-9498-46D5-A6FA-BCE5D2A0E791}" srcOrd="1" destOrd="0" presId="urn:microsoft.com/office/officeart/2005/8/layout/venn1"/>
    <dgm:cxn modelId="{445378DE-BC86-4A1A-9B9D-8C025AD61362}" srcId="{3462FF21-7EFD-4F8B-89FD-C70621206FCA}" destId="{1EF5A830-B1F0-44E5-94DC-F71D6E9EE7AA}" srcOrd="2" destOrd="0" parTransId="{F54A53D3-8818-4666-8EA4-D9210226E692}" sibTransId="{1E71C213-2B00-40ED-8B1A-F78E1BB3178B}"/>
    <dgm:cxn modelId="{39F7DCB0-1D41-45DC-BED5-9F31861AA9E7}" type="presParOf" srcId="{086FD5DD-3621-47F1-A072-620A3184A84A}" destId="{0B6B4F4C-B2AA-4BEC-8A5F-5A1F74B9E037}" srcOrd="0" destOrd="0" presId="urn:microsoft.com/office/officeart/2005/8/layout/venn1"/>
    <dgm:cxn modelId="{6ECE8BC1-BC77-43FB-8DD7-2C5AB45322FC}" type="presParOf" srcId="{086FD5DD-3621-47F1-A072-620A3184A84A}" destId="{937AF476-18F1-46BD-8F64-7ADFB5CDA481}" srcOrd="1" destOrd="0" presId="urn:microsoft.com/office/officeart/2005/8/layout/venn1"/>
    <dgm:cxn modelId="{01DDEA02-BAE7-4446-A049-DA5960F0F559}" type="presParOf" srcId="{086FD5DD-3621-47F1-A072-620A3184A84A}" destId="{B5B58E91-14A4-4736-8682-0F49276629FB}" srcOrd="2" destOrd="0" presId="urn:microsoft.com/office/officeart/2005/8/layout/venn1"/>
    <dgm:cxn modelId="{BF75130E-6B44-4D58-AB21-F77DBBCEEEFA}" type="presParOf" srcId="{086FD5DD-3621-47F1-A072-620A3184A84A}" destId="{28783565-32DB-4333-BD28-F0BB81B78D4F}" srcOrd="3" destOrd="0" presId="urn:microsoft.com/office/officeart/2005/8/layout/venn1"/>
    <dgm:cxn modelId="{7D27222E-5067-4334-920B-A8CF3DFECD38}" type="presParOf" srcId="{086FD5DD-3621-47F1-A072-620A3184A84A}" destId="{D5F634B9-09E7-4704-AEA9-83D85D9E63F3}" srcOrd="4" destOrd="0" presId="urn:microsoft.com/office/officeart/2005/8/layout/venn1"/>
    <dgm:cxn modelId="{FC80C31F-DD98-44C6-8E4B-466405386524}" type="presParOf" srcId="{086FD5DD-3621-47F1-A072-620A3184A84A}" destId="{7F1A253D-9498-46D5-A6FA-BCE5D2A0E79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62FF21-7EFD-4F8B-89FD-C70621206FCA}" type="doc">
      <dgm:prSet loTypeId="urn:microsoft.com/office/officeart/2005/8/layout/venn1" loCatId="relationship" qsTypeId="urn:microsoft.com/office/officeart/2005/8/quickstyle/simple1" qsCatId="simple" csTypeId="urn:microsoft.com/office/officeart/2005/8/colors/colorful4" csCatId="colorful" phldr="1"/>
      <dgm:spPr/>
    </dgm:pt>
    <dgm:pt modelId="{C99610EA-E80C-40DC-87D4-055664ED868A}">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r>
            <a:rPr lang="en-GB" sz="3600" b="1" dirty="0"/>
            <a:t>Father</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dgm:t>
    </dgm:pt>
    <dgm:pt modelId="{BEF42F25-9F1A-4B4E-9DB8-A00834CE4FFF}" type="parTrans" cxnId="{359EF88E-957B-4125-A31C-EF8E143715AA}">
      <dgm:prSet/>
      <dgm:spPr/>
      <dgm:t>
        <a:bodyPr/>
        <a:lstStyle/>
        <a:p>
          <a:endParaRPr lang="en-GB"/>
        </a:p>
      </dgm:t>
    </dgm:pt>
    <dgm:pt modelId="{70E759CB-02B2-4E51-8DE6-F31FF599E889}" type="sibTrans" cxnId="{359EF88E-957B-4125-A31C-EF8E143715AA}">
      <dgm:prSet/>
      <dgm:spPr/>
      <dgm:t>
        <a:bodyPr/>
        <a:lstStyle/>
        <a:p>
          <a:endParaRPr lang="en-GB"/>
        </a:p>
      </dgm:t>
    </dgm:pt>
    <dgm:pt modelId="{3BFBCF42-8F39-406D-A7F8-3818F81AF283}">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r>
            <a:rPr lang="en-GB" sz="3600" b="1" dirty="0"/>
            <a:t>Holy Spirit</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000" dirty="0">
            <a:effectLst/>
            <a:latin typeface="Calibri" panose="020F0502020204030204" pitchFamily="34" charset="0"/>
            <a:ea typeface="Times New Roman" panose="02020603050405020304" pitchFamily="18" charset="0"/>
            <a:cs typeface="Times New Roman" panose="02020603050405020304" pitchFamily="18" charset="0"/>
          </a:endParaRPr>
        </a:p>
        <a:p>
          <a:pPr lvl="0" defTabSz="2889250">
            <a:lnSpc>
              <a:spcPct val="90000"/>
            </a:lnSpc>
            <a:spcBef>
              <a:spcPct val="0"/>
            </a:spcBef>
          </a:pPr>
          <a:endParaRPr lang="en-GB" dirty="0"/>
        </a:p>
      </dgm:t>
    </dgm:pt>
    <dgm:pt modelId="{711D6149-EEC1-4077-80BA-A9DA61AFC938}" type="parTrans" cxnId="{BD5DD6C8-1E14-4E94-86E2-2A4D0CDE4E9D}">
      <dgm:prSet/>
      <dgm:spPr/>
      <dgm:t>
        <a:bodyPr/>
        <a:lstStyle/>
        <a:p>
          <a:endParaRPr lang="en-GB"/>
        </a:p>
      </dgm:t>
    </dgm:pt>
    <dgm:pt modelId="{E6FDD015-098E-41DE-AA13-EFB844C35970}" type="sibTrans" cxnId="{BD5DD6C8-1E14-4E94-86E2-2A4D0CDE4E9D}">
      <dgm:prSet/>
      <dgm:spPr/>
      <dgm:t>
        <a:bodyPr/>
        <a:lstStyle/>
        <a:p>
          <a:endParaRPr lang="en-GB"/>
        </a:p>
      </dgm:t>
    </dgm:pt>
    <dgm:pt modelId="{1EF5A830-B1F0-44E5-94DC-F71D6E9EE7AA}">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r>
            <a:rPr lang="en-GB" sz="3600" b="1" dirty="0"/>
            <a:t>Son</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GB" sz="3600" b="1" dirty="0"/>
        </a:p>
        <a:p>
          <a:pPr lvl="0" defTabSz="2889250">
            <a:lnSpc>
              <a:spcPct val="90000"/>
            </a:lnSpc>
            <a:spcBef>
              <a:spcPct val="0"/>
            </a:spcBef>
          </a:pPr>
          <a:endParaRPr lang="en-GB" dirty="0"/>
        </a:p>
      </dgm:t>
    </dgm:pt>
    <dgm:pt modelId="{F54A53D3-8818-4666-8EA4-D9210226E692}" type="parTrans" cxnId="{445378DE-BC86-4A1A-9B9D-8C025AD61362}">
      <dgm:prSet/>
      <dgm:spPr/>
      <dgm:t>
        <a:bodyPr/>
        <a:lstStyle/>
        <a:p>
          <a:endParaRPr lang="en-GB"/>
        </a:p>
      </dgm:t>
    </dgm:pt>
    <dgm:pt modelId="{1E71C213-2B00-40ED-8B1A-F78E1BB3178B}" type="sibTrans" cxnId="{445378DE-BC86-4A1A-9B9D-8C025AD61362}">
      <dgm:prSet/>
      <dgm:spPr/>
      <dgm:t>
        <a:bodyPr/>
        <a:lstStyle/>
        <a:p>
          <a:endParaRPr lang="en-GB"/>
        </a:p>
      </dgm:t>
    </dgm:pt>
    <dgm:pt modelId="{086FD5DD-3621-47F1-A072-620A3184A84A}" type="pres">
      <dgm:prSet presAssocID="{3462FF21-7EFD-4F8B-89FD-C70621206FCA}" presName="compositeShape" presStyleCnt="0">
        <dgm:presLayoutVars>
          <dgm:chMax val="7"/>
          <dgm:dir/>
          <dgm:resizeHandles val="exact"/>
        </dgm:presLayoutVars>
      </dgm:prSet>
      <dgm:spPr/>
    </dgm:pt>
    <dgm:pt modelId="{0B6B4F4C-B2AA-4BEC-8A5F-5A1F74B9E037}" type="pres">
      <dgm:prSet presAssocID="{C99610EA-E80C-40DC-87D4-055664ED868A}" presName="circ1" presStyleLbl="vennNode1" presStyleIdx="0" presStyleCnt="3"/>
      <dgm:spPr/>
    </dgm:pt>
    <dgm:pt modelId="{937AF476-18F1-46BD-8F64-7ADFB5CDA481}" type="pres">
      <dgm:prSet presAssocID="{C99610EA-E80C-40DC-87D4-055664ED868A}" presName="circ1Tx" presStyleLbl="revTx" presStyleIdx="0" presStyleCnt="0">
        <dgm:presLayoutVars>
          <dgm:chMax val="0"/>
          <dgm:chPref val="0"/>
          <dgm:bulletEnabled val="1"/>
        </dgm:presLayoutVars>
      </dgm:prSet>
      <dgm:spPr/>
    </dgm:pt>
    <dgm:pt modelId="{B5B58E91-14A4-4736-8682-0F49276629FB}" type="pres">
      <dgm:prSet presAssocID="{3BFBCF42-8F39-406D-A7F8-3818F81AF283}" presName="circ2" presStyleLbl="vennNode1" presStyleIdx="1" presStyleCnt="3"/>
      <dgm:spPr/>
    </dgm:pt>
    <dgm:pt modelId="{28783565-32DB-4333-BD28-F0BB81B78D4F}" type="pres">
      <dgm:prSet presAssocID="{3BFBCF42-8F39-406D-A7F8-3818F81AF283}" presName="circ2Tx" presStyleLbl="revTx" presStyleIdx="0" presStyleCnt="0">
        <dgm:presLayoutVars>
          <dgm:chMax val="0"/>
          <dgm:chPref val="0"/>
          <dgm:bulletEnabled val="1"/>
        </dgm:presLayoutVars>
      </dgm:prSet>
      <dgm:spPr/>
    </dgm:pt>
    <dgm:pt modelId="{D5F634B9-09E7-4704-AEA9-83D85D9E63F3}" type="pres">
      <dgm:prSet presAssocID="{1EF5A830-B1F0-44E5-94DC-F71D6E9EE7AA}" presName="circ3" presStyleLbl="vennNode1" presStyleIdx="2" presStyleCnt="3"/>
      <dgm:spPr/>
    </dgm:pt>
    <dgm:pt modelId="{7F1A253D-9498-46D5-A6FA-BCE5D2A0E791}" type="pres">
      <dgm:prSet presAssocID="{1EF5A830-B1F0-44E5-94DC-F71D6E9EE7AA}" presName="circ3Tx" presStyleLbl="revTx" presStyleIdx="0" presStyleCnt="0">
        <dgm:presLayoutVars>
          <dgm:chMax val="0"/>
          <dgm:chPref val="0"/>
          <dgm:bulletEnabled val="1"/>
        </dgm:presLayoutVars>
      </dgm:prSet>
      <dgm:spPr/>
    </dgm:pt>
  </dgm:ptLst>
  <dgm:cxnLst>
    <dgm:cxn modelId="{B98F7E5D-5F37-412C-BC01-41C5831DF6BA}" type="presOf" srcId="{3BFBCF42-8F39-406D-A7F8-3818F81AF283}" destId="{B5B58E91-14A4-4736-8682-0F49276629FB}" srcOrd="0" destOrd="0" presId="urn:microsoft.com/office/officeart/2005/8/layout/venn1"/>
    <dgm:cxn modelId="{359EF88E-957B-4125-A31C-EF8E143715AA}" srcId="{3462FF21-7EFD-4F8B-89FD-C70621206FCA}" destId="{C99610EA-E80C-40DC-87D4-055664ED868A}" srcOrd="0" destOrd="0" parTransId="{BEF42F25-9F1A-4B4E-9DB8-A00834CE4FFF}" sibTransId="{70E759CB-02B2-4E51-8DE6-F31FF599E889}"/>
    <dgm:cxn modelId="{A51008A4-1A64-4767-9978-A39C2492D51D}" type="presOf" srcId="{C99610EA-E80C-40DC-87D4-055664ED868A}" destId="{0B6B4F4C-B2AA-4BEC-8A5F-5A1F74B9E037}" srcOrd="0" destOrd="0" presId="urn:microsoft.com/office/officeart/2005/8/layout/venn1"/>
    <dgm:cxn modelId="{A074DBB1-4128-44CC-B7D7-01C39E3FA393}" type="presOf" srcId="{3462FF21-7EFD-4F8B-89FD-C70621206FCA}" destId="{086FD5DD-3621-47F1-A072-620A3184A84A}" srcOrd="0" destOrd="0" presId="urn:microsoft.com/office/officeart/2005/8/layout/venn1"/>
    <dgm:cxn modelId="{BD5DD6C8-1E14-4E94-86E2-2A4D0CDE4E9D}" srcId="{3462FF21-7EFD-4F8B-89FD-C70621206FCA}" destId="{3BFBCF42-8F39-406D-A7F8-3818F81AF283}" srcOrd="1" destOrd="0" parTransId="{711D6149-EEC1-4077-80BA-A9DA61AFC938}" sibTransId="{E6FDD015-098E-41DE-AA13-EFB844C35970}"/>
    <dgm:cxn modelId="{9E05F2C8-517A-47E4-A6F3-AE3C637988E3}" type="presOf" srcId="{1EF5A830-B1F0-44E5-94DC-F71D6E9EE7AA}" destId="{D5F634B9-09E7-4704-AEA9-83D85D9E63F3}" srcOrd="0" destOrd="0" presId="urn:microsoft.com/office/officeart/2005/8/layout/venn1"/>
    <dgm:cxn modelId="{9C512FD2-702A-4E15-B04F-11B562FF39EF}" type="presOf" srcId="{1EF5A830-B1F0-44E5-94DC-F71D6E9EE7AA}" destId="{7F1A253D-9498-46D5-A6FA-BCE5D2A0E791}" srcOrd="1" destOrd="0" presId="urn:microsoft.com/office/officeart/2005/8/layout/venn1"/>
    <dgm:cxn modelId="{34DBE4DC-7487-4898-B8C9-D9F523734A64}" type="presOf" srcId="{C99610EA-E80C-40DC-87D4-055664ED868A}" destId="{937AF476-18F1-46BD-8F64-7ADFB5CDA481}" srcOrd="1" destOrd="0" presId="urn:microsoft.com/office/officeart/2005/8/layout/venn1"/>
    <dgm:cxn modelId="{445378DE-BC86-4A1A-9B9D-8C025AD61362}" srcId="{3462FF21-7EFD-4F8B-89FD-C70621206FCA}" destId="{1EF5A830-B1F0-44E5-94DC-F71D6E9EE7AA}" srcOrd="2" destOrd="0" parTransId="{F54A53D3-8818-4666-8EA4-D9210226E692}" sibTransId="{1E71C213-2B00-40ED-8B1A-F78E1BB3178B}"/>
    <dgm:cxn modelId="{D7477EE5-4ECF-4C10-B28B-B9B0F9A2E8F4}" type="presOf" srcId="{3BFBCF42-8F39-406D-A7F8-3818F81AF283}" destId="{28783565-32DB-4333-BD28-F0BB81B78D4F}" srcOrd="1" destOrd="0" presId="urn:microsoft.com/office/officeart/2005/8/layout/venn1"/>
    <dgm:cxn modelId="{BBBF1D53-3CEB-4EC3-964B-5FB57A96C35C}" type="presParOf" srcId="{086FD5DD-3621-47F1-A072-620A3184A84A}" destId="{0B6B4F4C-B2AA-4BEC-8A5F-5A1F74B9E037}" srcOrd="0" destOrd="0" presId="urn:microsoft.com/office/officeart/2005/8/layout/venn1"/>
    <dgm:cxn modelId="{D06E3091-46E2-4197-9211-5F7B23B3C5B7}" type="presParOf" srcId="{086FD5DD-3621-47F1-A072-620A3184A84A}" destId="{937AF476-18F1-46BD-8F64-7ADFB5CDA481}" srcOrd="1" destOrd="0" presId="urn:microsoft.com/office/officeart/2005/8/layout/venn1"/>
    <dgm:cxn modelId="{BB74FE98-CCA4-41BB-8844-DE105E5B0F52}" type="presParOf" srcId="{086FD5DD-3621-47F1-A072-620A3184A84A}" destId="{B5B58E91-14A4-4736-8682-0F49276629FB}" srcOrd="2" destOrd="0" presId="urn:microsoft.com/office/officeart/2005/8/layout/venn1"/>
    <dgm:cxn modelId="{180FCE64-8C88-4A81-8011-E454B45D6668}" type="presParOf" srcId="{086FD5DD-3621-47F1-A072-620A3184A84A}" destId="{28783565-32DB-4333-BD28-F0BB81B78D4F}" srcOrd="3" destOrd="0" presId="urn:microsoft.com/office/officeart/2005/8/layout/venn1"/>
    <dgm:cxn modelId="{EFCF3A29-6679-420D-84C0-61EC2FCCE15F}" type="presParOf" srcId="{086FD5DD-3621-47F1-A072-620A3184A84A}" destId="{D5F634B9-09E7-4704-AEA9-83D85D9E63F3}" srcOrd="4" destOrd="0" presId="urn:microsoft.com/office/officeart/2005/8/layout/venn1"/>
    <dgm:cxn modelId="{19BE1D69-4E0E-4FE6-B167-3FE973B350CF}" type="presParOf" srcId="{086FD5DD-3621-47F1-A072-620A3184A84A}" destId="{7F1A253D-9498-46D5-A6FA-BCE5D2A0E79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F2CD34-C184-44B2-B853-126F4C59580A}"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1FA74A5D-3032-4706-A42F-6789E12F0D67}">
      <dgm:prSet/>
      <dgm:spPr/>
      <dgm:t>
        <a:bodyPr/>
        <a:lstStyle/>
        <a:p>
          <a:r>
            <a:rPr lang="en-GB" b="1"/>
            <a:t>Christians believe God made the world / so they care for the earth</a:t>
          </a:r>
          <a:endParaRPr lang="en-US"/>
        </a:p>
      </dgm:t>
    </dgm:pt>
    <dgm:pt modelId="{F0761944-C4AF-40C1-9F4A-0FBF430D11B9}" type="parTrans" cxnId="{91CC74C9-E523-4E3F-9332-9E45A7CCF134}">
      <dgm:prSet/>
      <dgm:spPr/>
      <dgm:t>
        <a:bodyPr/>
        <a:lstStyle/>
        <a:p>
          <a:endParaRPr lang="en-US"/>
        </a:p>
      </dgm:t>
    </dgm:pt>
    <dgm:pt modelId="{D764BD34-C1A1-41EC-A32F-75395610E5D3}" type="sibTrans" cxnId="{91CC74C9-E523-4E3F-9332-9E45A7CCF134}">
      <dgm:prSet/>
      <dgm:spPr/>
      <dgm:t>
        <a:bodyPr/>
        <a:lstStyle/>
        <a:p>
          <a:endParaRPr lang="en-US"/>
        </a:p>
      </dgm:t>
    </dgm:pt>
    <dgm:pt modelId="{C9010034-F00E-4B7A-B631-D75983529E2A}">
      <dgm:prSet/>
      <dgm:spPr/>
      <dgm:t>
        <a:bodyPr/>
        <a:lstStyle/>
        <a:p>
          <a:r>
            <a:rPr lang="en-GB" b="1"/>
            <a:t>Christians believe God was at the beginning of time / so they trust God because he is great.</a:t>
          </a:r>
          <a:endParaRPr lang="en-US"/>
        </a:p>
      </dgm:t>
    </dgm:pt>
    <dgm:pt modelId="{5BE23B9F-FB5F-4093-9162-DD7BC1433D98}" type="parTrans" cxnId="{18562DB7-D750-42E6-9877-D2A772F5CCF1}">
      <dgm:prSet/>
      <dgm:spPr/>
      <dgm:t>
        <a:bodyPr/>
        <a:lstStyle/>
        <a:p>
          <a:endParaRPr lang="en-US"/>
        </a:p>
      </dgm:t>
    </dgm:pt>
    <dgm:pt modelId="{2040621A-9B37-438C-B4F0-56495993EE68}" type="sibTrans" cxnId="{18562DB7-D750-42E6-9877-D2A772F5CCF1}">
      <dgm:prSet/>
      <dgm:spPr/>
      <dgm:t>
        <a:bodyPr/>
        <a:lstStyle/>
        <a:p>
          <a:endParaRPr lang="en-US"/>
        </a:p>
      </dgm:t>
    </dgm:pt>
    <dgm:pt modelId="{77778DE3-009D-42E7-8807-C90E43DC1B41}">
      <dgm:prSet/>
      <dgm:spPr/>
      <dgm:t>
        <a:bodyPr/>
        <a:lstStyle/>
        <a:p>
          <a:r>
            <a:rPr lang="en-GB" b="1"/>
            <a:t>Christians believe God is full of love / so they trust in God for forgiveness</a:t>
          </a:r>
          <a:endParaRPr lang="en-US"/>
        </a:p>
      </dgm:t>
    </dgm:pt>
    <dgm:pt modelId="{9F539968-7C19-40F4-8A12-F3283F42C10C}" type="parTrans" cxnId="{B8029C2D-CEF0-4363-B091-3F4ECC0396B3}">
      <dgm:prSet/>
      <dgm:spPr/>
      <dgm:t>
        <a:bodyPr/>
        <a:lstStyle/>
        <a:p>
          <a:endParaRPr lang="en-US"/>
        </a:p>
      </dgm:t>
    </dgm:pt>
    <dgm:pt modelId="{A012B0BC-EE2B-42C3-B1EF-524D9700109B}" type="sibTrans" cxnId="{B8029C2D-CEF0-4363-B091-3F4ECC0396B3}">
      <dgm:prSet/>
      <dgm:spPr/>
      <dgm:t>
        <a:bodyPr/>
        <a:lstStyle/>
        <a:p>
          <a:endParaRPr lang="en-US"/>
        </a:p>
      </dgm:t>
    </dgm:pt>
    <dgm:pt modelId="{F0B3338E-9649-484F-89A4-FC236A6E595D}">
      <dgm:prSet/>
      <dgm:spPr/>
      <dgm:t>
        <a:bodyPr/>
        <a:lstStyle/>
        <a:p>
          <a:r>
            <a:rPr lang="en-GB" b="1"/>
            <a:t>Christians believe God came to earth as Jesus / so they celebrate Christmas day</a:t>
          </a:r>
          <a:endParaRPr lang="en-US"/>
        </a:p>
      </dgm:t>
    </dgm:pt>
    <dgm:pt modelId="{50366111-673A-4C0D-8D6F-E19E0F5704A9}" type="parTrans" cxnId="{75A4F725-4BFC-400A-89EC-A35D240957C1}">
      <dgm:prSet/>
      <dgm:spPr/>
      <dgm:t>
        <a:bodyPr/>
        <a:lstStyle/>
        <a:p>
          <a:endParaRPr lang="en-US"/>
        </a:p>
      </dgm:t>
    </dgm:pt>
    <dgm:pt modelId="{A6DFBA0B-2AD7-4323-905B-F132E572AE4C}" type="sibTrans" cxnId="{75A4F725-4BFC-400A-89EC-A35D240957C1}">
      <dgm:prSet/>
      <dgm:spPr/>
      <dgm:t>
        <a:bodyPr/>
        <a:lstStyle/>
        <a:p>
          <a:endParaRPr lang="en-US"/>
        </a:p>
      </dgm:t>
    </dgm:pt>
    <dgm:pt modelId="{2BB8C41E-053A-4904-8E04-65723763D62F}">
      <dgm:prSet/>
      <dgm:spPr/>
      <dgm:t>
        <a:bodyPr/>
        <a:lstStyle/>
        <a:p>
          <a:r>
            <a:rPr lang="en-GB" b="1"/>
            <a:t>Christians believe Jesus was on a rescue mission to save humanity / so they always remember his death and his resurrection </a:t>
          </a:r>
          <a:endParaRPr lang="en-US"/>
        </a:p>
      </dgm:t>
    </dgm:pt>
    <dgm:pt modelId="{465B5A3C-3BE9-4E72-B05A-34DA2EB67F95}" type="parTrans" cxnId="{D5C40660-8A51-4174-93BB-C160F734BAF7}">
      <dgm:prSet/>
      <dgm:spPr/>
      <dgm:t>
        <a:bodyPr/>
        <a:lstStyle/>
        <a:p>
          <a:endParaRPr lang="en-US"/>
        </a:p>
      </dgm:t>
    </dgm:pt>
    <dgm:pt modelId="{33223DC3-9993-499B-A6ED-B597B606938E}" type="sibTrans" cxnId="{D5C40660-8A51-4174-93BB-C160F734BAF7}">
      <dgm:prSet/>
      <dgm:spPr/>
      <dgm:t>
        <a:bodyPr/>
        <a:lstStyle/>
        <a:p>
          <a:endParaRPr lang="en-US"/>
        </a:p>
      </dgm:t>
    </dgm:pt>
    <dgm:pt modelId="{E940337C-77B5-4C14-99AC-AC4339226D47}">
      <dgm:prSet/>
      <dgm:spPr/>
      <dgm:t>
        <a:bodyPr/>
        <a:lstStyle/>
        <a:p>
          <a:r>
            <a:rPr lang="en-GB" b="1"/>
            <a:t>Christians believe God gives life to every person / so they thank God for the Spirit</a:t>
          </a:r>
          <a:endParaRPr lang="en-US"/>
        </a:p>
      </dgm:t>
    </dgm:pt>
    <dgm:pt modelId="{17033F2F-1E55-43A3-8AC2-78561E668A89}" type="parTrans" cxnId="{98D0CA0C-4917-4814-B2FB-F27A3A82BAF8}">
      <dgm:prSet/>
      <dgm:spPr/>
      <dgm:t>
        <a:bodyPr/>
        <a:lstStyle/>
        <a:p>
          <a:endParaRPr lang="en-US"/>
        </a:p>
      </dgm:t>
    </dgm:pt>
    <dgm:pt modelId="{6D8ABA79-559C-4716-A6DD-48907F3A47BD}" type="sibTrans" cxnId="{98D0CA0C-4917-4814-B2FB-F27A3A82BAF8}">
      <dgm:prSet/>
      <dgm:spPr/>
      <dgm:t>
        <a:bodyPr/>
        <a:lstStyle/>
        <a:p>
          <a:endParaRPr lang="en-US"/>
        </a:p>
      </dgm:t>
    </dgm:pt>
    <dgm:pt modelId="{2A297E7E-87F1-40E5-978F-39C9E89AAE3A}">
      <dgm:prSet/>
      <dgm:spPr/>
      <dgm:t>
        <a:bodyPr/>
        <a:lstStyle/>
        <a:p>
          <a:r>
            <a:rPr lang="en-GB" b="1"/>
            <a:t>Christians believe God is an amazing mystery / so they keep making sculptures, paintings, songs and churches to try to get their idea of God clearer</a:t>
          </a:r>
          <a:endParaRPr lang="en-US"/>
        </a:p>
      </dgm:t>
    </dgm:pt>
    <dgm:pt modelId="{8C0DF905-F40C-46BB-93E2-7D5ABFC2033F}" type="parTrans" cxnId="{DA76B85A-2D12-4939-9781-DD021BB7D299}">
      <dgm:prSet/>
      <dgm:spPr/>
      <dgm:t>
        <a:bodyPr/>
        <a:lstStyle/>
        <a:p>
          <a:endParaRPr lang="en-US"/>
        </a:p>
      </dgm:t>
    </dgm:pt>
    <dgm:pt modelId="{370A67AC-E4D8-42F8-8108-B061B80FAB9C}" type="sibTrans" cxnId="{DA76B85A-2D12-4939-9781-DD021BB7D299}">
      <dgm:prSet/>
      <dgm:spPr/>
      <dgm:t>
        <a:bodyPr/>
        <a:lstStyle/>
        <a:p>
          <a:endParaRPr lang="en-US"/>
        </a:p>
      </dgm:t>
    </dgm:pt>
    <dgm:pt modelId="{ED372866-2042-4023-9C03-609DCC864141}">
      <dgm:prSet/>
      <dgm:spPr/>
      <dgm:t>
        <a:bodyPr/>
        <a:lstStyle/>
        <a:p>
          <a:r>
            <a:rPr lang="en-GB" b="1"/>
            <a:t>Christians believe God wants people to live for justice / so they try to follow what the Word of God says.</a:t>
          </a:r>
          <a:endParaRPr lang="en-US"/>
        </a:p>
      </dgm:t>
    </dgm:pt>
    <dgm:pt modelId="{71C2E9F0-271C-40C2-B713-C89FE22F399B}" type="parTrans" cxnId="{CFC95B8D-1D0B-4FFD-B762-1EF54E8A6D56}">
      <dgm:prSet/>
      <dgm:spPr/>
      <dgm:t>
        <a:bodyPr/>
        <a:lstStyle/>
        <a:p>
          <a:endParaRPr lang="en-US"/>
        </a:p>
      </dgm:t>
    </dgm:pt>
    <dgm:pt modelId="{44EDC07B-6DF0-43F3-8ADF-69AFE11D1366}" type="sibTrans" cxnId="{CFC95B8D-1D0B-4FFD-B762-1EF54E8A6D56}">
      <dgm:prSet/>
      <dgm:spPr/>
      <dgm:t>
        <a:bodyPr/>
        <a:lstStyle/>
        <a:p>
          <a:endParaRPr lang="en-US"/>
        </a:p>
      </dgm:t>
    </dgm:pt>
    <dgm:pt modelId="{54A6098B-C0A7-4D77-9BF0-0CB6DCC249D1}" type="pres">
      <dgm:prSet presAssocID="{11F2CD34-C184-44B2-B853-126F4C59580A}" presName="diagram" presStyleCnt="0">
        <dgm:presLayoutVars>
          <dgm:dir/>
          <dgm:resizeHandles val="exact"/>
        </dgm:presLayoutVars>
      </dgm:prSet>
      <dgm:spPr/>
    </dgm:pt>
    <dgm:pt modelId="{E0273AD7-FA09-4CB5-A526-E08F0C18BB9E}" type="pres">
      <dgm:prSet presAssocID="{1FA74A5D-3032-4706-A42F-6789E12F0D67}" presName="node" presStyleLbl="node1" presStyleIdx="0" presStyleCnt="8">
        <dgm:presLayoutVars>
          <dgm:bulletEnabled val="1"/>
        </dgm:presLayoutVars>
      </dgm:prSet>
      <dgm:spPr/>
    </dgm:pt>
    <dgm:pt modelId="{02A7E2A3-A1AB-4150-A8E8-0D5E2C3CC2F1}" type="pres">
      <dgm:prSet presAssocID="{D764BD34-C1A1-41EC-A32F-75395610E5D3}" presName="sibTrans" presStyleCnt="0"/>
      <dgm:spPr/>
    </dgm:pt>
    <dgm:pt modelId="{965313FC-0914-4310-A7D5-5E39B2CA6B49}" type="pres">
      <dgm:prSet presAssocID="{C9010034-F00E-4B7A-B631-D75983529E2A}" presName="node" presStyleLbl="node1" presStyleIdx="1" presStyleCnt="8">
        <dgm:presLayoutVars>
          <dgm:bulletEnabled val="1"/>
        </dgm:presLayoutVars>
      </dgm:prSet>
      <dgm:spPr/>
    </dgm:pt>
    <dgm:pt modelId="{8BB7FDAA-2224-44EF-9AED-1DFAD2464EEC}" type="pres">
      <dgm:prSet presAssocID="{2040621A-9B37-438C-B4F0-56495993EE68}" presName="sibTrans" presStyleCnt="0"/>
      <dgm:spPr/>
    </dgm:pt>
    <dgm:pt modelId="{66E11D6F-BC0C-48DF-8526-EC1208D1D6C3}" type="pres">
      <dgm:prSet presAssocID="{77778DE3-009D-42E7-8807-C90E43DC1B41}" presName="node" presStyleLbl="node1" presStyleIdx="2" presStyleCnt="8">
        <dgm:presLayoutVars>
          <dgm:bulletEnabled val="1"/>
        </dgm:presLayoutVars>
      </dgm:prSet>
      <dgm:spPr/>
    </dgm:pt>
    <dgm:pt modelId="{E044FCD4-493D-44C5-8F05-93B853C90591}" type="pres">
      <dgm:prSet presAssocID="{A012B0BC-EE2B-42C3-B1EF-524D9700109B}" presName="sibTrans" presStyleCnt="0"/>
      <dgm:spPr/>
    </dgm:pt>
    <dgm:pt modelId="{80CC61B9-D377-4204-B00D-09F13C51B7F1}" type="pres">
      <dgm:prSet presAssocID="{F0B3338E-9649-484F-89A4-FC236A6E595D}" presName="node" presStyleLbl="node1" presStyleIdx="3" presStyleCnt="8">
        <dgm:presLayoutVars>
          <dgm:bulletEnabled val="1"/>
        </dgm:presLayoutVars>
      </dgm:prSet>
      <dgm:spPr/>
    </dgm:pt>
    <dgm:pt modelId="{54C8F4E5-0E32-41E1-B317-79A7CF39DAC6}" type="pres">
      <dgm:prSet presAssocID="{A6DFBA0B-2AD7-4323-905B-F132E572AE4C}" presName="sibTrans" presStyleCnt="0"/>
      <dgm:spPr/>
    </dgm:pt>
    <dgm:pt modelId="{7E3673E9-4C5E-4870-9174-C421E0C64C82}" type="pres">
      <dgm:prSet presAssocID="{2BB8C41E-053A-4904-8E04-65723763D62F}" presName="node" presStyleLbl="node1" presStyleIdx="4" presStyleCnt="8">
        <dgm:presLayoutVars>
          <dgm:bulletEnabled val="1"/>
        </dgm:presLayoutVars>
      </dgm:prSet>
      <dgm:spPr/>
    </dgm:pt>
    <dgm:pt modelId="{0891306F-268F-4889-B96F-E69E3D5EFC2E}" type="pres">
      <dgm:prSet presAssocID="{33223DC3-9993-499B-A6ED-B597B606938E}" presName="sibTrans" presStyleCnt="0"/>
      <dgm:spPr/>
    </dgm:pt>
    <dgm:pt modelId="{EA344B74-245D-460A-9046-17537F83959A}" type="pres">
      <dgm:prSet presAssocID="{E940337C-77B5-4C14-99AC-AC4339226D47}" presName="node" presStyleLbl="node1" presStyleIdx="5" presStyleCnt="8">
        <dgm:presLayoutVars>
          <dgm:bulletEnabled val="1"/>
        </dgm:presLayoutVars>
      </dgm:prSet>
      <dgm:spPr/>
    </dgm:pt>
    <dgm:pt modelId="{C5DCA369-04E7-45B1-A66C-83084496DDA6}" type="pres">
      <dgm:prSet presAssocID="{6D8ABA79-559C-4716-A6DD-48907F3A47BD}" presName="sibTrans" presStyleCnt="0"/>
      <dgm:spPr/>
    </dgm:pt>
    <dgm:pt modelId="{A29C4230-041C-45A1-87E3-C76B16053B1B}" type="pres">
      <dgm:prSet presAssocID="{2A297E7E-87F1-40E5-978F-39C9E89AAE3A}" presName="node" presStyleLbl="node1" presStyleIdx="6" presStyleCnt="8">
        <dgm:presLayoutVars>
          <dgm:bulletEnabled val="1"/>
        </dgm:presLayoutVars>
      </dgm:prSet>
      <dgm:spPr/>
    </dgm:pt>
    <dgm:pt modelId="{C87E9F97-97EF-4A95-98CB-988C947FC5E6}" type="pres">
      <dgm:prSet presAssocID="{370A67AC-E4D8-42F8-8108-B061B80FAB9C}" presName="sibTrans" presStyleCnt="0"/>
      <dgm:spPr/>
    </dgm:pt>
    <dgm:pt modelId="{A476E353-83F7-4405-8399-13185D56FEC0}" type="pres">
      <dgm:prSet presAssocID="{ED372866-2042-4023-9C03-609DCC864141}" presName="node" presStyleLbl="node1" presStyleIdx="7" presStyleCnt="8">
        <dgm:presLayoutVars>
          <dgm:bulletEnabled val="1"/>
        </dgm:presLayoutVars>
      </dgm:prSet>
      <dgm:spPr/>
    </dgm:pt>
  </dgm:ptLst>
  <dgm:cxnLst>
    <dgm:cxn modelId="{98D0CA0C-4917-4814-B2FB-F27A3A82BAF8}" srcId="{11F2CD34-C184-44B2-B853-126F4C59580A}" destId="{E940337C-77B5-4C14-99AC-AC4339226D47}" srcOrd="5" destOrd="0" parTransId="{17033F2F-1E55-43A3-8AC2-78561E668A89}" sibTransId="{6D8ABA79-559C-4716-A6DD-48907F3A47BD}"/>
    <dgm:cxn modelId="{6E301C16-AFA5-4BB3-86DD-46CC98469CAF}" type="presOf" srcId="{2A297E7E-87F1-40E5-978F-39C9E89AAE3A}" destId="{A29C4230-041C-45A1-87E3-C76B16053B1B}" srcOrd="0" destOrd="0" presId="urn:microsoft.com/office/officeart/2005/8/layout/default"/>
    <dgm:cxn modelId="{75A4F725-4BFC-400A-89EC-A35D240957C1}" srcId="{11F2CD34-C184-44B2-B853-126F4C59580A}" destId="{F0B3338E-9649-484F-89A4-FC236A6E595D}" srcOrd="3" destOrd="0" parTransId="{50366111-673A-4C0D-8D6F-E19E0F5704A9}" sibTransId="{A6DFBA0B-2AD7-4323-905B-F132E572AE4C}"/>
    <dgm:cxn modelId="{9F3F5B26-F048-4DC7-9FC5-32345355089F}" type="presOf" srcId="{11F2CD34-C184-44B2-B853-126F4C59580A}" destId="{54A6098B-C0A7-4D77-9BF0-0CB6DCC249D1}" srcOrd="0" destOrd="0" presId="urn:microsoft.com/office/officeart/2005/8/layout/default"/>
    <dgm:cxn modelId="{B8029C2D-CEF0-4363-B091-3F4ECC0396B3}" srcId="{11F2CD34-C184-44B2-B853-126F4C59580A}" destId="{77778DE3-009D-42E7-8807-C90E43DC1B41}" srcOrd="2" destOrd="0" parTransId="{9F539968-7C19-40F4-8A12-F3283F42C10C}" sibTransId="{A012B0BC-EE2B-42C3-B1EF-524D9700109B}"/>
    <dgm:cxn modelId="{8E1DB42E-5449-484C-8141-CF2A4A0C0A49}" type="presOf" srcId="{ED372866-2042-4023-9C03-609DCC864141}" destId="{A476E353-83F7-4405-8399-13185D56FEC0}" srcOrd="0" destOrd="0" presId="urn:microsoft.com/office/officeart/2005/8/layout/default"/>
    <dgm:cxn modelId="{D5C40660-8A51-4174-93BB-C160F734BAF7}" srcId="{11F2CD34-C184-44B2-B853-126F4C59580A}" destId="{2BB8C41E-053A-4904-8E04-65723763D62F}" srcOrd="4" destOrd="0" parTransId="{465B5A3C-3BE9-4E72-B05A-34DA2EB67F95}" sibTransId="{33223DC3-9993-499B-A6ED-B597B606938E}"/>
    <dgm:cxn modelId="{B8DC234C-BEAC-472D-A931-87332BECD18B}" type="presOf" srcId="{2BB8C41E-053A-4904-8E04-65723763D62F}" destId="{7E3673E9-4C5E-4870-9174-C421E0C64C82}" srcOrd="0" destOrd="0" presId="urn:microsoft.com/office/officeart/2005/8/layout/default"/>
    <dgm:cxn modelId="{E7676D4E-90AA-482E-9A4E-B3A9D7179049}" type="presOf" srcId="{77778DE3-009D-42E7-8807-C90E43DC1B41}" destId="{66E11D6F-BC0C-48DF-8526-EC1208D1D6C3}" srcOrd="0" destOrd="0" presId="urn:microsoft.com/office/officeart/2005/8/layout/default"/>
    <dgm:cxn modelId="{DA76B85A-2D12-4939-9781-DD021BB7D299}" srcId="{11F2CD34-C184-44B2-B853-126F4C59580A}" destId="{2A297E7E-87F1-40E5-978F-39C9E89AAE3A}" srcOrd="6" destOrd="0" parTransId="{8C0DF905-F40C-46BB-93E2-7D5ABFC2033F}" sibTransId="{370A67AC-E4D8-42F8-8108-B061B80FAB9C}"/>
    <dgm:cxn modelId="{CFC95B8D-1D0B-4FFD-B762-1EF54E8A6D56}" srcId="{11F2CD34-C184-44B2-B853-126F4C59580A}" destId="{ED372866-2042-4023-9C03-609DCC864141}" srcOrd="7" destOrd="0" parTransId="{71C2E9F0-271C-40C2-B713-C89FE22F399B}" sibTransId="{44EDC07B-6DF0-43F3-8ADF-69AFE11D1366}"/>
    <dgm:cxn modelId="{18562DB7-D750-42E6-9877-D2A772F5CCF1}" srcId="{11F2CD34-C184-44B2-B853-126F4C59580A}" destId="{C9010034-F00E-4B7A-B631-D75983529E2A}" srcOrd="1" destOrd="0" parTransId="{5BE23B9F-FB5F-4093-9162-DD7BC1433D98}" sibTransId="{2040621A-9B37-438C-B4F0-56495993EE68}"/>
    <dgm:cxn modelId="{F26009C1-91FD-45C1-8A45-C44B8D32B3D5}" type="presOf" srcId="{C9010034-F00E-4B7A-B631-D75983529E2A}" destId="{965313FC-0914-4310-A7D5-5E39B2CA6B49}" srcOrd="0" destOrd="0" presId="urn:microsoft.com/office/officeart/2005/8/layout/default"/>
    <dgm:cxn modelId="{91CC74C9-E523-4E3F-9332-9E45A7CCF134}" srcId="{11F2CD34-C184-44B2-B853-126F4C59580A}" destId="{1FA74A5D-3032-4706-A42F-6789E12F0D67}" srcOrd="0" destOrd="0" parTransId="{F0761944-C4AF-40C1-9F4A-0FBF430D11B9}" sibTransId="{D764BD34-C1A1-41EC-A32F-75395610E5D3}"/>
    <dgm:cxn modelId="{BFAAC9D8-8BF9-48E9-9B62-A9B684132377}" type="presOf" srcId="{E940337C-77B5-4C14-99AC-AC4339226D47}" destId="{EA344B74-245D-460A-9046-17537F83959A}" srcOrd="0" destOrd="0" presId="urn:microsoft.com/office/officeart/2005/8/layout/default"/>
    <dgm:cxn modelId="{250481E9-085C-4C94-976E-EC0A4D4C9920}" type="presOf" srcId="{F0B3338E-9649-484F-89A4-FC236A6E595D}" destId="{80CC61B9-D377-4204-B00D-09F13C51B7F1}" srcOrd="0" destOrd="0" presId="urn:microsoft.com/office/officeart/2005/8/layout/default"/>
    <dgm:cxn modelId="{269BF1F5-971B-4C0F-9C26-3224B3CCE79C}" type="presOf" srcId="{1FA74A5D-3032-4706-A42F-6789E12F0D67}" destId="{E0273AD7-FA09-4CB5-A526-E08F0C18BB9E}" srcOrd="0" destOrd="0" presId="urn:microsoft.com/office/officeart/2005/8/layout/default"/>
    <dgm:cxn modelId="{4168871C-84CA-4A39-853D-C817755A9E07}" type="presParOf" srcId="{54A6098B-C0A7-4D77-9BF0-0CB6DCC249D1}" destId="{E0273AD7-FA09-4CB5-A526-E08F0C18BB9E}" srcOrd="0" destOrd="0" presId="urn:microsoft.com/office/officeart/2005/8/layout/default"/>
    <dgm:cxn modelId="{AA4A507A-0977-4BDF-B1B2-95D55209AFFB}" type="presParOf" srcId="{54A6098B-C0A7-4D77-9BF0-0CB6DCC249D1}" destId="{02A7E2A3-A1AB-4150-A8E8-0D5E2C3CC2F1}" srcOrd="1" destOrd="0" presId="urn:microsoft.com/office/officeart/2005/8/layout/default"/>
    <dgm:cxn modelId="{CC42F543-ED19-4283-A76A-36B1233016ED}" type="presParOf" srcId="{54A6098B-C0A7-4D77-9BF0-0CB6DCC249D1}" destId="{965313FC-0914-4310-A7D5-5E39B2CA6B49}" srcOrd="2" destOrd="0" presId="urn:microsoft.com/office/officeart/2005/8/layout/default"/>
    <dgm:cxn modelId="{B904DCF7-15A3-45E2-A19F-94C30B5501D7}" type="presParOf" srcId="{54A6098B-C0A7-4D77-9BF0-0CB6DCC249D1}" destId="{8BB7FDAA-2224-44EF-9AED-1DFAD2464EEC}" srcOrd="3" destOrd="0" presId="urn:microsoft.com/office/officeart/2005/8/layout/default"/>
    <dgm:cxn modelId="{1B267C9F-6260-4D8F-98B9-C459E6821682}" type="presParOf" srcId="{54A6098B-C0A7-4D77-9BF0-0CB6DCC249D1}" destId="{66E11D6F-BC0C-48DF-8526-EC1208D1D6C3}" srcOrd="4" destOrd="0" presId="urn:microsoft.com/office/officeart/2005/8/layout/default"/>
    <dgm:cxn modelId="{3C756635-6333-437F-968A-F3A2D1716683}" type="presParOf" srcId="{54A6098B-C0A7-4D77-9BF0-0CB6DCC249D1}" destId="{E044FCD4-493D-44C5-8F05-93B853C90591}" srcOrd="5" destOrd="0" presId="urn:microsoft.com/office/officeart/2005/8/layout/default"/>
    <dgm:cxn modelId="{C63CA901-2C61-4ED9-9C80-3091C18BAF20}" type="presParOf" srcId="{54A6098B-C0A7-4D77-9BF0-0CB6DCC249D1}" destId="{80CC61B9-D377-4204-B00D-09F13C51B7F1}" srcOrd="6" destOrd="0" presId="urn:microsoft.com/office/officeart/2005/8/layout/default"/>
    <dgm:cxn modelId="{19804CA1-C1E0-4EE1-A1CE-4AB1B6FB227A}" type="presParOf" srcId="{54A6098B-C0A7-4D77-9BF0-0CB6DCC249D1}" destId="{54C8F4E5-0E32-41E1-B317-79A7CF39DAC6}" srcOrd="7" destOrd="0" presId="urn:microsoft.com/office/officeart/2005/8/layout/default"/>
    <dgm:cxn modelId="{B4295D67-00B2-402A-9E2D-6CB6B70904DB}" type="presParOf" srcId="{54A6098B-C0A7-4D77-9BF0-0CB6DCC249D1}" destId="{7E3673E9-4C5E-4870-9174-C421E0C64C82}" srcOrd="8" destOrd="0" presId="urn:microsoft.com/office/officeart/2005/8/layout/default"/>
    <dgm:cxn modelId="{17E10506-8510-4690-9606-1ABAE1ADEEBC}" type="presParOf" srcId="{54A6098B-C0A7-4D77-9BF0-0CB6DCC249D1}" destId="{0891306F-268F-4889-B96F-E69E3D5EFC2E}" srcOrd="9" destOrd="0" presId="urn:microsoft.com/office/officeart/2005/8/layout/default"/>
    <dgm:cxn modelId="{B60886C5-FF0D-4F38-AD3A-0D76E8B4EA82}" type="presParOf" srcId="{54A6098B-C0A7-4D77-9BF0-0CB6DCC249D1}" destId="{EA344B74-245D-460A-9046-17537F83959A}" srcOrd="10" destOrd="0" presId="urn:microsoft.com/office/officeart/2005/8/layout/default"/>
    <dgm:cxn modelId="{25A7EEE9-DA4D-4138-8B6F-78AF3CA39CD7}" type="presParOf" srcId="{54A6098B-C0A7-4D77-9BF0-0CB6DCC249D1}" destId="{C5DCA369-04E7-45B1-A66C-83084496DDA6}" srcOrd="11" destOrd="0" presId="urn:microsoft.com/office/officeart/2005/8/layout/default"/>
    <dgm:cxn modelId="{8038BD8B-0DAD-45F7-920A-DEBED9C60864}" type="presParOf" srcId="{54A6098B-C0A7-4D77-9BF0-0CB6DCC249D1}" destId="{A29C4230-041C-45A1-87E3-C76B16053B1B}" srcOrd="12" destOrd="0" presId="urn:microsoft.com/office/officeart/2005/8/layout/default"/>
    <dgm:cxn modelId="{120CD4C1-8D6E-488E-811D-5410D5ED103F}" type="presParOf" srcId="{54A6098B-C0A7-4D77-9BF0-0CB6DCC249D1}" destId="{C87E9F97-97EF-4A95-98CB-988C947FC5E6}" srcOrd="13" destOrd="0" presId="urn:microsoft.com/office/officeart/2005/8/layout/default"/>
    <dgm:cxn modelId="{4DC50106-3A33-4AEB-8C3B-9727D22EA816}" type="presParOf" srcId="{54A6098B-C0A7-4D77-9BF0-0CB6DCC249D1}" destId="{A476E353-83F7-4405-8399-13185D56FEC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B4F4C-B2AA-4BEC-8A5F-5A1F74B9E037}">
      <dsp:nvSpPr>
        <dsp:cNvPr id="0" name=""/>
        <dsp:cNvSpPr/>
      </dsp:nvSpPr>
      <dsp:spPr>
        <a:xfrm>
          <a:off x="1335031" y="45131"/>
          <a:ext cx="2166299" cy="216629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GB" sz="4200" kern="1200" dirty="0"/>
            <a:t>Father</a:t>
          </a:r>
        </a:p>
      </dsp:txBody>
      <dsp:txXfrm>
        <a:off x="1623871" y="424233"/>
        <a:ext cx="1588619" cy="974834"/>
      </dsp:txXfrm>
    </dsp:sp>
    <dsp:sp modelId="{B5B58E91-14A4-4736-8682-0F49276629FB}">
      <dsp:nvSpPr>
        <dsp:cNvPr id="0" name=""/>
        <dsp:cNvSpPr/>
      </dsp:nvSpPr>
      <dsp:spPr>
        <a:xfrm>
          <a:off x="2116704" y="1399068"/>
          <a:ext cx="2166299" cy="2166299"/>
        </a:xfrm>
        <a:prstGeom prst="ellipse">
          <a:avLst/>
        </a:prstGeom>
        <a:solidFill>
          <a:schemeClr val="accent4">
            <a:alpha val="50000"/>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GB" sz="4200" kern="1200" dirty="0"/>
            <a:t>Holy Spirit </a:t>
          </a:r>
        </a:p>
      </dsp:txBody>
      <dsp:txXfrm>
        <a:off x="2779231" y="1958695"/>
        <a:ext cx="1299779" cy="1191464"/>
      </dsp:txXfrm>
    </dsp:sp>
    <dsp:sp modelId="{D5F634B9-09E7-4704-AEA9-83D85D9E63F3}">
      <dsp:nvSpPr>
        <dsp:cNvPr id="0" name=""/>
        <dsp:cNvSpPr/>
      </dsp:nvSpPr>
      <dsp:spPr>
        <a:xfrm>
          <a:off x="553358" y="1399068"/>
          <a:ext cx="2166299" cy="2166299"/>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GB" sz="4200" kern="1200" dirty="0"/>
            <a:t>Son</a:t>
          </a:r>
        </a:p>
      </dsp:txBody>
      <dsp:txXfrm>
        <a:off x="757351" y="1958695"/>
        <a:ext cx="1299779" cy="119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B4F4C-B2AA-4BEC-8A5F-5A1F74B9E037}">
      <dsp:nvSpPr>
        <dsp:cNvPr id="0" name=""/>
        <dsp:cNvSpPr/>
      </dsp:nvSpPr>
      <dsp:spPr>
        <a:xfrm>
          <a:off x="1751291" y="205530"/>
          <a:ext cx="4252356" cy="4252356"/>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GB" sz="3600" b="1" kern="1200" dirty="0"/>
            <a:t>Father</a:t>
          </a:r>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dsp:txBody>
      <dsp:txXfrm>
        <a:off x="2318271" y="949693"/>
        <a:ext cx="3118395" cy="1913560"/>
      </dsp:txXfrm>
    </dsp:sp>
    <dsp:sp modelId="{B5B58E91-14A4-4736-8682-0F49276629FB}">
      <dsp:nvSpPr>
        <dsp:cNvPr id="0" name=""/>
        <dsp:cNvSpPr/>
      </dsp:nvSpPr>
      <dsp:spPr>
        <a:xfrm>
          <a:off x="3285683" y="2863253"/>
          <a:ext cx="4252356" cy="4252356"/>
        </a:xfrm>
        <a:prstGeom prst="ellipse">
          <a:avLst/>
        </a:prstGeom>
        <a:solidFill>
          <a:schemeClr val="accent4">
            <a:alpha val="50000"/>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GB" sz="3600" b="1" kern="1200" dirty="0"/>
            <a:t>Holy Spirit</a:t>
          </a:r>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GB" sz="10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defTabSz="2889250">
            <a:lnSpc>
              <a:spcPct val="90000"/>
            </a:lnSpc>
            <a:spcBef>
              <a:spcPct val="0"/>
            </a:spcBef>
            <a:buNone/>
          </a:pPr>
          <a:endParaRPr lang="en-GB" kern="1200" dirty="0"/>
        </a:p>
      </dsp:txBody>
      <dsp:txXfrm>
        <a:off x="4586195" y="3961779"/>
        <a:ext cx="2551414" cy="2338796"/>
      </dsp:txXfrm>
    </dsp:sp>
    <dsp:sp modelId="{D5F634B9-09E7-4704-AEA9-83D85D9E63F3}">
      <dsp:nvSpPr>
        <dsp:cNvPr id="0" name=""/>
        <dsp:cNvSpPr/>
      </dsp:nvSpPr>
      <dsp:spPr>
        <a:xfrm>
          <a:off x="216898" y="2863253"/>
          <a:ext cx="4252356" cy="4252356"/>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GB" sz="3600" b="1" kern="1200" dirty="0"/>
            <a:t>Son</a:t>
          </a:r>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marL="0" marR="0" lvl="0" indent="0" algn="ctr" defTabSz="914400" eaLnBrk="1" fontAlgn="auto" latinLnBrk="0" hangingPunct="1">
            <a:lnSpc>
              <a:spcPct val="100000"/>
            </a:lnSpc>
            <a:spcBef>
              <a:spcPct val="0"/>
            </a:spcBef>
            <a:spcAft>
              <a:spcPts val="0"/>
            </a:spcAft>
            <a:buClrTx/>
            <a:buSzTx/>
            <a:buFontTx/>
            <a:buNone/>
            <a:tabLst/>
            <a:defRPr/>
          </a:pPr>
          <a:endParaRPr lang="en-GB" sz="3600" b="1" kern="1200" dirty="0"/>
        </a:p>
        <a:p>
          <a:pPr lvl="0" defTabSz="2889250">
            <a:lnSpc>
              <a:spcPct val="90000"/>
            </a:lnSpc>
            <a:spcBef>
              <a:spcPct val="0"/>
            </a:spcBef>
            <a:buNone/>
          </a:pPr>
          <a:endParaRPr lang="en-GB" kern="1200" dirty="0"/>
        </a:p>
      </dsp:txBody>
      <dsp:txXfrm>
        <a:off x="617329" y="3961779"/>
        <a:ext cx="2551414" cy="23387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73AD7-FA09-4CB5-A526-E08F0C18BB9E}">
      <dsp:nvSpPr>
        <dsp:cNvPr id="0" name=""/>
        <dsp:cNvSpPr/>
      </dsp:nvSpPr>
      <dsp:spPr>
        <a:xfrm>
          <a:off x="332311" y="2557"/>
          <a:ext cx="1609712" cy="9658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God made the world / so they care for the earth</a:t>
          </a:r>
          <a:endParaRPr lang="en-US" sz="1000" kern="1200"/>
        </a:p>
      </dsp:txBody>
      <dsp:txXfrm>
        <a:off x="332311" y="2557"/>
        <a:ext cx="1609712" cy="965827"/>
      </dsp:txXfrm>
    </dsp:sp>
    <dsp:sp modelId="{965313FC-0914-4310-A7D5-5E39B2CA6B49}">
      <dsp:nvSpPr>
        <dsp:cNvPr id="0" name=""/>
        <dsp:cNvSpPr/>
      </dsp:nvSpPr>
      <dsp:spPr>
        <a:xfrm>
          <a:off x="2102995" y="2557"/>
          <a:ext cx="1609712" cy="965827"/>
        </a:xfrm>
        <a:prstGeom prst="rect">
          <a:avLst/>
        </a:prstGeom>
        <a:solidFill>
          <a:schemeClr val="accent2">
            <a:hueOff val="668788"/>
            <a:satOff val="-834"/>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God was at the beginning of time / so they trust God because he is great.</a:t>
          </a:r>
          <a:endParaRPr lang="en-US" sz="1000" kern="1200"/>
        </a:p>
      </dsp:txBody>
      <dsp:txXfrm>
        <a:off x="2102995" y="2557"/>
        <a:ext cx="1609712" cy="965827"/>
      </dsp:txXfrm>
    </dsp:sp>
    <dsp:sp modelId="{66E11D6F-BC0C-48DF-8526-EC1208D1D6C3}">
      <dsp:nvSpPr>
        <dsp:cNvPr id="0" name=""/>
        <dsp:cNvSpPr/>
      </dsp:nvSpPr>
      <dsp:spPr>
        <a:xfrm>
          <a:off x="332311" y="1129355"/>
          <a:ext cx="1609712" cy="965827"/>
        </a:xfrm>
        <a:prstGeom prst="rect">
          <a:avLst/>
        </a:prstGeom>
        <a:solidFill>
          <a:schemeClr val="accent2">
            <a:hueOff val="1337577"/>
            <a:satOff val="-1668"/>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God is full of love / so they trust in God for forgiveness</a:t>
          </a:r>
          <a:endParaRPr lang="en-US" sz="1000" kern="1200"/>
        </a:p>
      </dsp:txBody>
      <dsp:txXfrm>
        <a:off x="332311" y="1129355"/>
        <a:ext cx="1609712" cy="965827"/>
      </dsp:txXfrm>
    </dsp:sp>
    <dsp:sp modelId="{80CC61B9-D377-4204-B00D-09F13C51B7F1}">
      <dsp:nvSpPr>
        <dsp:cNvPr id="0" name=""/>
        <dsp:cNvSpPr/>
      </dsp:nvSpPr>
      <dsp:spPr>
        <a:xfrm>
          <a:off x="2102995" y="1129355"/>
          <a:ext cx="1609712" cy="965827"/>
        </a:xfrm>
        <a:prstGeom prst="rect">
          <a:avLst/>
        </a:prstGeom>
        <a:solidFill>
          <a:schemeClr val="accent2">
            <a:hueOff val="2006365"/>
            <a:satOff val="-2502"/>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God came to earth as Jesus / so they celebrate Christmas day</a:t>
          </a:r>
          <a:endParaRPr lang="en-US" sz="1000" kern="1200"/>
        </a:p>
      </dsp:txBody>
      <dsp:txXfrm>
        <a:off x="2102995" y="1129355"/>
        <a:ext cx="1609712" cy="965827"/>
      </dsp:txXfrm>
    </dsp:sp>
    <dsp:sp modelId="{7E3673E9-4C5E-4870-9174-C421E0C64C82}">
      <dsp:nvSpPr>
        <dsp:cNvPr id="0" name=""/>
        <dsp:cNvSpPr/>
      </dsp:nvSpPr>
      <dsp:spPr>
        <a:xfrm>
          <a:off x="332311" y="2256154"/>
          <a:ext cx="1609712" cy="965827"/>
        </a:xfrm>
        <a:prstGeom prst="rect">
          <a:avLst/>
        </a:prstGeom>
        <a:solidFill>
          <a:schemeClr val="accent2">
            <a:hueOff val="2675154"/>
            <a:satOff val="-3337"/>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Jesus was on a rescue mission to save humanity / so they always remember his death and his resurrection </a:t>
          </a:r>
          <a:endParaRPr lang="en-US" sz="1000" kern="1200"/>
        </a:p>
      </dsp:txBody>
      <dsp:txXfrm>
        <a:off x="332311" y="2256154"/>
        <a:ext cx="1609712" cy="965827"/>
      </dsp:txXfrm>
    </dsp:sp>
    <dsp:sp modelId="{EA344B74-245D-460A-9046-17537F83959A}">
      <dsp:nvSpPr>
        <dsp:cNvPr id="0" name=""/>
        <dsp:cNvSpPr/>
      </dsp:nvSpPr>
      <dsp:spPr>
        <a:xfrm>
          <a:off x="2102995" y="2256154"/>
          <a:ext cx="1609712" cy="965827"/>
        </a:xfrm>
        <a:prstGeom prst="rect">
          <a:avLst/>
        </a:prstGeom>
        <a:solidFill>
          <a:schemeClr val="accent2">
            <a:hueOff val="3343942"/>
            <a:satOff val="-4171"/>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God gives life to every person / so they thank God for the Spirit</a:t>
          </a:r>
          <a:endParaRPr lang="en-US" sz="1000" kern="1200"/>
        </a:p>
      </dsp:txBody>
      <dsp:txXfrm>
        <a:off x="2102995" y="2256154"/>
        <a:ext cx="1609712" cy="965827"/>
      </dsp:txXfrm>
    </dsp:sp>
    <dsp:sp modelId="{A29C4230-041C-45A1-87E3-C76B16053B1B}">
      <dsp:nvSpPr>
        <dsp:cNvPr id="0" name=""/>
        <dsp:cNvSpPr/>
      </dsp:nvSpPr>
      <dsp:spPr>
        <a:xfrm>
          <a:off x="332311" y="3382953"/>
          <a:ext cx="1609712" cy="965827"/>
        </a:xfrm>
        <a:prstGeom prst="rect">
          <a:avLst/>
        </a:prstGeom>
        <a:solidFill>
          <a:schemeClr val="accent2">
            <a:hueOff val="4012731"/>
            <a:satOff val="-500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God is an amazing mystery / so they keep making sculptures, paintings, songs and churches to try to get their idea of God clearer</a:t>
          </a:r>
          <a:endParaRPr lang="en-US" sz="1000" kern="1200"/>
        </a:p>
      </dsp:txBody>
      <dsp:txXfrm>
        <a:off x="332311" y="3382953"/>
        <a:ext cx="1609712" cy="965827"/>
      </dsp:txXfrm>
    </dsp:sp>
    <dsp:sp modelId="{A476E353-83F7-4405-8399-13185D56FEC0}">
      <dsp:nvSpPr>
        <dsp:cNvPr id="0" name=""/>
        <dsp:cNvSpPr/>
      </dsp:nvSpPr>
      <dsp:spPr>
        <a:xfrm>
          <a:off x="2102995" y="3382953"/>
          <a:ext cx="1609712" cy="965827"/>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Christians believe God wants people to live for justice / so they try to follow what the Word of God says.</a:t>
          </a:r>
          <a:endParaRPr lang="en-US" sz="1000" kern="1200"/>
        </a:p>
      </dsp:txBody>
      <dsp:txXfrm>
        <a:off x="2102995" y="3382953"/>
        <a:ext cx="1609712" cy="9658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FA0B6-4AA6-4731-8DF1-907AFD04578B}" type="datetimeFigureOut">
              <a:rPr lang="en-GB" smtClean="0"/>
              <a:t>11/10/2021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C1F02-2080-4B0E-AE33-502D7BBD7699}" type="slidenum">
              <a:rPr lang="en-GB" smtClean="0"/>
              <a:t>‹#›</a:t>
            </a:fld>
            <a:endParaRPr lang="en-GB"/>
          </a:p>
        </p:txBody>
      </p:sp>
    </p:spTree>
    <p:extLst>
      <p:ext uri="{BB962C8B-B14F-4D97-AF65-F5344CB8AC3E}">
        <p14:creationId xmlns:p14="http://schemas.microsoft.com/office/powerpoint/2010/main" val="370878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4B5890-11BA-4267-B955-E95CE8335EF4}" type="slidenum">
              <a:rPr lang="en-GB" smtClean="0"/>
              <a:t>5</a:t>
            </a:fld>
            <a:endParaRPr lang="en-GB" dirty="0"/>
          </a:p>
        </p:txBody>
      </p:sp>
    </p:spTree>
    <p:extLst>
      <p:ext uri="{BB962C8B-B14F-4D97-AF65-F5344CB8AC3E}">
        <p14:creationId xmlns:p14="http://schemas.microsoft.com/office/powerpoint/2010/main" val="2033315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often evidence connections in their thinking between God, humanity and nature in many forms.</a:t>
            </a:r>
          </a:p>
        </p:txBody>
      </p:sp>
      <p:sp>
        <p:nvSpPr>
          <p:cNvPr id="4" name="Slide Number Placeholder 3"/>
          <p:cNvSpPr>
            <a:spLocks noGrp="1"/>
          </p:cNvSpPr>
          <p:nvPr>
            <p:ph type="sldNum" sz="quarter" idx="5"/>
          </p:nvPr>
        </p:nvSpPr>
        <p:spPr/>
        <p:txBody>
          <a:bodyPr/>
          <a:lstStyle/>
          <a:p>
            <a:pPr>
              <a:defRPr/>
            </a:pPr>
            <a:fld id="{3695D722-FE3F-4AE1-B5D9-851674B1A4E8}" type="slidenum">
              <a:rPr lang="en-GB" smtClean="0"/>
              <a:pPr>
                <a:defRPr/>
              </a:pPr>
              <a:t>100</a:t>
            </a:fld>
            <a:endParaRPr lang="en-GB"/>
          </a:p>
        </p:txBody>
      </p:sp>
    </p:spTree>
    <p:extLst>
      <p:ext uri="{BB962C8B-B14F-4D97-AF65-F5344CB8AC3E}">
        <p14:creationId xmlns:p14="http://schemas.microsoft.com/office/powerpoint/2010/main" val="3835559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plural RE: in this sample of pieces of work pupils draw upon all kinds of religious sources, Hindu, Buddhist, Muslim, Jewish, </a:t>
            </a:r>
            <a:r>
              <a:rPr lang="en-GB" dirty="0" err="1"/>
              <a:t>Sikhi</a:t>
            </a:r>
            <a:r>
              <a:rPr lang="en-GB" dirty="0"/>
              <a:t>, Christian, Pagan and more. Good.</a:t>
            </a:r>
          </a:p>
        </p:txBody>
      </p:sp>
      <p:sp>
        <p:nvSpPr>
          <p:cNvPr id="4" name="Slide Number Placeholder 3"/>
          <p:cNvSpPr>
            <a:spLocks noGrp="1"/>
          </p:cNvSpPr>
          <p:nvPr>
            <p:ph type="sldNum" sz="quarter" idx="5"/>
          </p:nvPr>
        </p:nvSpPr>
        <p:spPr/>
        <p:txBody>
          <a:bodyPr/>
          <a:lstStyle/>
          <a:p>
            <a:pPr>
              <a:defRPr/>
            </a:pPr>
            <a:fld id="{3695D722-FE3F-4AE1-B5D9-851674B1A4E8}" type="slidenum">
              <a:rPr lang="en-GB" smtClean="0"/>
              <a:pPr>
                <a:defRPr/>
              </a:pPr>
              <a:t>101</a:t>
            </a:fld>
            <a:endParaRPr lang="en-GB"/>
          </a:p>
        </p:txBody>
      </p:sp>
    </p:spTree>
    <p:extLst>
      <p:ext uri="{BB962C8B-B14F-4D97-AF65-F5344CB8AC3E}">
        <p14:creationId xmlns:p14="http://schemas.microsoft.com/office/powerpoint/2010/main" val="230060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4B5890-11BA-4267-B955-E95CE8335EF4}" type="slidenum">
              <a:rPr lang="en-GB" smtClean="0"/>
              <a:t>6</a:t>
            </a:fld>
            <a:endParaRPr lang="en-GB" dirty="0"/>
          </a:p>
        </p:txBody>
      </p:sp>
    </p:spTree>
    <p:extLst>
      <p:ext uri="{BB962C8B-B14F-4D97-AF65-F5344CB8AC3E}">
        <p14:creationId xmlns:p14="http://schemas.microsoft.com/office/powerpoint/2010/main" val="366054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Journey of Life RE today </a:t>
            </a:r>
          </a:p>
        </p:txBody>
      </p:sp>
      <p:sp>
        <p:nvSpPr>
          <p:cNvPr id="153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www.retoday.org.uk</a:t>
            </a:r>
          </a:p>
        </p:txBody>
      </p:sp>
      <p:sp>
        <p:nvSpPr>
          <p:cNvPr id="153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46EA7B-03CF-422F-A9A8-1722D976B683}" type="slidenum">
              <a:rPr lang="en-US" altLang="en-US" smtClean="0"/>
              <a:pPr>
                <a:spcBef>
                  <a:spcPct val="0"/>
                </a:spcBef>
              </a:pPr>
              <a:t>20</a:t>
            </a:fld>
            <a:endParaRPr lang="en-US" altLang="en-US"/>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083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Journey of Life RE today </a:t>
            </a:r>
          </a:p>
        </p:txBody>
      </p:sp>
      <p:sp>
        <p:nvSpPr>
          <p:cNvPr id="194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www.retoday.org.uk</a:t>
            </a:r>
          </a:p>
        </p:txBody>
      </p:sp>
      <p:sp>
        <p:nvSpPr>
          <p:cNvPr id="194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C4DD58-2598-454A-BDCC-63C75B972729}" type="slidenum">
              <a:rPr lang="en-US" altLang="en-US" smtClean="0"/>
              <a:pPr>
                <a:spcBef>
                  <a:spcPct val="0"/>
                </a:spcBef>
              </a:pPr>
              <a:t>23</a:t>
            </a:fld>
            <a:endParaRPr lang="en-US" altLang="en-US"/>
          </a:p>
        </p:txBody>
      </p:sp>
      <p:sp>
        <p:nvSpPr>
          <p:cNvPr id="19461" name="Rectangle 2"/>
          <p:cNvSpPr>
            <a:spLocks noGrp="1" noRot="1" noChangeAspect="1" noChangeArrowheads="1" noTextEdit="1"/>
          </p:cNvSpPr>
          <p:nvPr>
            <p:ph type="sldImg"/>
          </p:nvPr>
        </p:nvSpPr>
        <p:spPr>
          <a:ln/>
        </p:spPr>
      </p:sp>
      <p:sp>
        <p:nvSpPr>
          <p:cNvPr id="194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9048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Delegates to do using paper on table to draw venn diagram and scribble in words – discussing why these words are used</a:t>
            </a:r>
          </a:p>
        </p:txBody>
      </p:sp>
      <p:sp>
        <p:nvSpPr>
          <p:cNvPr id="4" name="Slide Number Placeholder 3"/>
          <p:cNvSpPr>
            <a:spLocks noGrp="1"/>
          </p:cNvSpPr>
          <p:nvPr>
            <p:ph type="sldNum" sz="quarter" idx="5"/>
          </p:nvPr>
        </p:nvSpPr>
        <p:spPr/>
        <p:txBody>
          <a:bodyPr/>
          <a:lstStyle/>
          <a:p>
            <a:pPr>
              <a:defRPr/>
            </a:pPr>
            <a:fld id="{B548ECD3-2177-4184-BDEF-1969CE06D68A}" type="slidenum">
              <a:rPr lang="en-GB" smtClean="0"/>
              <a:pPr>
                <a:defRPr/>
              </a:pPr>
              <a:t>84</a:t>
            </a:fld>
            <a:endParaRPr lang="en-GB"/>
          </a:p>
        </p:txBody>
      </p:sp>
    </p:spTree>
    <p:extLst>
      <p:ext uri="{BB962C8B-B14F-4D97-AF65-F5344CB8AC3E}">
        <p14:creationId xmlns:p14="http://schemas.microsoft.com/office/powerpoint/2010/main" val="381980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Delegates to do using paper on table to draw </a:t>
            </a:r>
            <a:r>
              <a:rPr lang="en-GB" altLang="en-US" dirty="0" err="1"/>
              <a:t>venn</a:t>
            </a:r>
            <a:r>
              <a:rPr lang="en-GB" altLang="en-US" dirty="0"/>
              <a:t> diagram and scribble in words – discussing why these words are used</a:t>
            </a:r>
          </a:p>
        </p:txBody>
      </p:sp>
      <p:sp>
        <p:nvSpPr>
          <p:cNvPr id="4" name="Slide Number Placeholder 3"/>
          <p:cNvSpPr>
            <a:spLocks noGrp="1"/>
          </p:cNvSpPr>
          <p:nvPr>
            <p:ph type="sldNum" sz="quarter" idx="5"/>
          </p:nvPr>
        </p:nvSpPr>
        <p:spPr/>
        <p:txBody>
          <a:bodyPr/>
          <a:lstStyle/>
          <a:p>
            <a:pPr>
              <a:defRPr/>
            </a:pPr>
            <a:fld id="{B548ECD3-2177-4184-BDEF-1969CE06D68A}" type="slidenum">
              <a:rPr lang="en-GB" smtClean="0"/>
              <a:pPr>
                <a:defRPr/>
              </a:pPr>
              <a:t>85</a:t>
            </a:fld>
            <a:endParaRPr lang="en-GB"/>
          </a:p>
        </p:txBody>
      </p:sp>
    </p:spTree>
    <p:extLst>
      <p:ext uri="{BB962C8B-B14F-4D97-AF65-F5344CB8AC3E}">
        <p14:creationId xmlns:p14="http://schemas.microsoft.com/office/powerpoint/2010/main" val="15643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Introduce what next steps would be- describeb the sort of activities you can do with a poem like this</a:t>
            </a:r>
          </a:p>
          <a:p>
            <a:pPr eaLnBrk="1" hangingPunct="1"/>
            <a:r>
              <a:rPr lang="en-GB" altLang="en-US" b="1">
                <a:ea typeface="Calibri" panose="020F0502020204030204" pitchFamily="34" charset="0"/>
                <a:cs typeface="Times New Roman" panose="02020603050405020304" pitchFamily="18" charset="0"/>
              </a:rPr>
              <a:t>Connections</a:t>
            </a:r>
            <a:r>
              <a:rPr lang="en-GB" altLang="en-US">
                <a:ea typeface="Calibri" panose="020F0502020204030204" pitchFamily="34" charset="0"/>
                <a:cs typeface="Times New Roman" panose="02020603050405020304" pitchFamily="18" charset="0"/>
              </a:rPr>
              <a:t>: Explore Trinity in art and pupils’ own attempts to express mystery.</a:t>
            </a:r>
          </a:p>
          <a:p>
            <a:pPr eaLnBrk="1" hangingPunct="1">
              <a:spcBef>
                <a:spcPct val="0"/>
              </a:spcBef>
            </a:pPr>
            <a:endParaRPr lang="en-GB" altLang="en-US"/>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778" indent="-301838">
              <a:defRPr>
                <a:solidFill>
                  <a:schemeClr val="tx1"/>
                </a:solidFill>
                <a:latin typeface="Calibri" panose="020F0502020204030204" pitchFamily="34" charset="0"/>
              </a:defRPr>
            </a:lvl2pPr>
            <a:lvl3pPr marL="1207351" indent="-241470">
              <a:defRPr>
                <a:solidFill>
                  <a:schemeClr val="tx1"/>
                </a:solidFill>
                <a:latin typeface="Calibri" panose="020F0502020204030204" pitchFamily="34" charset="0"/>
              </a:defRPr>
            </a:lvl3pPr>
            <a:lvl4pPr marL="1690291" indent="-241470">
              <a:defRPr>
                <a:solidFill>
                  <a:schemeClr val="tx1"/>
                </a:solidFill>
                <a:latin typeface="Calibri" panose="020F0502020204030204" pitchFamily="34" charset="0"/>
              </a:defRPr>
            </a:lvl4pPr>
            <a:lvl5pPr marL="2173232" indent="-241470">
              <a:defRPr>
                <a:solidFill>
                  <a:schemeClr val="tx1"/>
                </a:solidFill>
                <a:latin typeface="Calibri" panose="020F0502020204030204" pitchFamily="34" charset="0"/>
              </a:defRPr>
            </a:lvl5pPr>
            <a:lvl6pPr marL="2656172" indent="-241470" defTabSz="482940" eaLnBrk="0" fontAlgn="base" hangingPunct="0">
              <a:spcBef>
                <a:spcPct val="0"/>
              </a:spcBef>
              <a:spcAft>
                <a:spcPct val="0"/>
              </a:spcAft>
              <a:defRPr>
                <a:solidFill>
                  <a:schemeClr val="tx1"/>
                </a:solidFill>
                <a:latin typeface="Calibri" panose="020F0502020204030204" pitchFamily="34" charset="0"/>
              </a:defRPr>
            </a:lvl6pPr>
            <a:lvl7pPr marL="3139112" indent="-241470" defTabSz="482940" eaLnBrk="0" fontAlgn="base" hangingPunct="0">
              <a:spcBef>
                <a:spcPct val="0"/>
              </a:spcBef>
              <a:spcAft>
                <a:spcPct val="0"/>
              </a:spcAft>
              <a:defRPr>
                <a:solidFill>
                  <a:schemeClr val="tx1"/>
                </a:solidFill>
                <a:latin typeface="Calibri" panose="020F0502020204030204" pitchFamily="34" charset="0"/>
              </a:defRPr>
            </a:lvl7pPr>
            <a:lvl8pPr marL="3622053" indent="-241470" defTabSz="482940" eaLnBrk="0" fontAlgn="base" hangingPunct="0">
              <a:spcBef>
                <a:spcPct val="0"/>
              </a:spcBef>
              <a:spcAft>
                <a:spcPct val="0"/>
              </a:spcAft>
              <a:defRPr>
                <a:solidFill>
                  <a:schemeClr val="tx1"/>
                </a:solidFill>
                <a:latin typeface="Calibri" panose="020F0502020204030204" pitchFamily="34" charset="0"/>
              </a:defRPr>
            </a:lvl8pPr>
            <a:lvl9pPr marL="4104993" indent="-241470" defTabSz="48294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375E4EB-BAEC-4E98-A5E6-7E082D629BBF}" type="slidenum">
              <a:rPr lang="en-GB" altLang="en-US" smtClean="0"/>
              <a:pPr fontAlgn="base">
                <a:spcBef>
                  <a:spcPct val="0"/>
                </a:spcBef>
                <a:spcAft>
                  <a:spcPct val="0"/>
                </a:spcAft>
              </a:pPr>
              <a:t>86</a:t>
            </a:fld>
            <a:endParaRPr lang="en-GB" altLang="en-US"/>
          </a:p>
        </p:txBody>
      </p:sp>
    </p:spTree>
    <p:extLst>
      <p:ext uri="{BB962C8B-B14F-4D97-AF65-F5344CB8AC3E}">
        <p14:creationId xmlns:p14="http://schemas.microsoft.com/office/powerpoint/2010/main" val="310029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your pupils to plan their own entries, never copying others, but seeing from this set of pieces what kinds of responses others have made: the high bar of high standards is certainly set here.</a:t>
            </a:r>
          </a:p>
        </p:txBody>
      </p:sp>
      <p:sp>
        <p:nvSpPr>
          <p:cNvPr id="4" name="Slide Number Placeholder 3"/>
          <p:cNvSpPr>
            <a:spLocks noGrp="1"/>
          </p:cNvSpPr>
          <p:nvPr>
            <p:ph type="sldNum" sz="quarter" idx="5"/>
          </p:nvPr>
        </p:nvSpPr>
        <p:spPr/>
        <p:txBody>
          <a:bodyPr/>
          <a:lstStyle/>
          <a:p>
            <a:pPr>
              <a:defRPr/>
            </a:pPr>
            <a:fld id="{3695D722-FE3F-4AE1-B5D9-851674B1A4E8}" type="slidenum">
              <a:rPr lang="en-GB" smtClean="0"/>
              <a:pPr>
                <a:defRPr/>
              </a:pPr>
              <a:t>97</a:t>
            </a:fld>
            <a:endParaRPr lang="en-GB"/>
          </a:p>
        </p:txBody>
      </p:sp>
    </p:spTree>
    <p:extLst>
      <p:ext uri="{BB962C8B-B14F-4D97-AF65-F5344CB8AC3E}">
        <p14:creationId xmlns:p14="http://schemas.microsoft.com/office/powerpoint/2010/main" val="286126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entries and see the progression, passion and spiritual engagement which they evidence. This is by a pupil aged 7.</a:t>
            </a:r>
          </a:p>
        </p:txBody>
      </p:sp>
      <p:sp>
        <p:nvSpPr>
          <p:cNvPr id="4" name="Slide Number Placeholder 3"/>
          <p:cNvSpPr>
            <a:spLocks noGrp="1"/>
          </p:cNvSpPr>
          <p:nvPr>
            <p:ph type="sldNum" sz="quarter" idx="5"/>
          </p:nvPr>
        </p:nvSpPr>
        <p:spPr/>
        <p:txBody>
          <a:bodyPr/>
          <a:lstStyle/>
          <a:p>
            <a:pPr>
              <a:defRPr/>
            </a:pPr>
            <a:fld id="{3695D722-FE3F-4AE1-B5D9-851674B1A4E8}" type="slidenum">
              <a:rPr lang="en-GB" smtClean="0"/>
              <a:pPr>
                <a:defRPr/>
              </a:pPr>
              <a:t>99</a:t>
            </a:fld>
            <a:endParaRPr lang="en-GB"/>
          </a:p>
        </p:txBody>
      </p:sp>
    </p:spTree>
    <p:extLst>
      <p:ext uri="{BB962C8B-B14F-4D97-AF65-F5344CB8AC3E}">
        <p14:creationId xmlns:p14="http://schemas.microsoft.com/office/powerpoint/2010/main" val="370643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9E0692F-E628-4D91-A615-3C5D3A1455A6}"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2B94A13-5641-431C-B3C1-03BCDB907C05}" type="slidenum">
              <a:rPr lang="en-GB" altLang="en-US"/>
              <a:pPr>
                <a:defRPr/>
              </a:pPr>
              <a:t>‹#›</a:t>
            </a:fld>
            <a:endParaRPr lang="en-GB" altLang="en-US"/>
          </a:p>
        </p:txBody>
      </p:sp>
    </p:spTree>
    <p:extLst>
      <p:ext uri="{BB962C8B-B14F-4D97-AF65-F5344CB8AC3E}">
        <p14:creationId xmlns:p14="http://schemas.microsoft.com/office/powerpoint/2010/main" val="161055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E20B5E6-1CBD-4EBF-837B-D4ABA67E51A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C58A0BF-A9AA-4FDD-B356-19D95DF8C65E}" type="slidenum">
              <a:rPr lang="en-GB" altLang="en-US"/>
              <a:pPr>
                <a:defRPr/>
              </a:pPr>
              <a:t>‹#›</a:t>
            </a:fld>
            <a:endParaRPr lang="en-GB" altLang="en-US"/>
          </a:p>
        </p:txBody>
      </p:sp>
    </p:spTree>
    <p:extLst>
      <p:ext uri="{BB962C8B-B14F-4D97-AF65-F5344CB8AC3E}">
        <p14:creationId xmlns:p14="http://schemas.microsoft.com/office/powerpoint/2010/main" val="43113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5A1395F-D870-4869-86BD-66E506336EFB}"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5960EC8-B20B-4A52-B543-185418BA6186}" type="slidenum">
              <a:rPr lang="en-GB" altLang="en-US"/>
              <a:pPr>
                <a:defRPr/>
              </a:pPr>
              <a:t>‹#›</a:t>
            </a:fld>
            <a:endParaRPr lang="en-GB" altLang="en-US"/>
          </a:p>
        </p:txBody>
      </p:sp>
    </p:spTree>
    <p:extLst>
      <p:ext uri="{BB962C8B-B14F-4D97-AF65-F5344CB8AC3E}">
        <p14:creationId xmlns:p14="http://schemas.microsoft.com/office/powerpoint/2010/main" val="136290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2" name="Picture 1" descr="CE Powerpoint Slides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170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26E350-3A19-42F0-B68C-BE99595C8ADF}" type="datetime1">
              <a:rPr lang="en-GB" smtClean="0"/>
              <a:t>11/10/2021</a:t>
            </a:fld>
            <a:endParaRPr lang="en-GB"/>
          </a:p>
        </p:txBody>
      </p:sp>
      <p:sp>
        <p:nvSpPr>
          <p:cNvPr id="3" name="Footer Placeholder 4"/>
          <p:cNvSpPr>
            <a:spLocks noGrp="1"/>
          </p:cNvSpPr>
          <p:nvPr>
            <p:ph type="ftr" sz="quarter" idx="11"/>
          </p:nvPr>
        </p:nvSpPr>
        <p:spPr/>
        <p:txBody>
          <a:bodyPr/>
          <a:lstStyle>
            <a:lvl1pPr>
              <a:defRPr/>
            </a:lvl1pPr>
          </a:lstStyle>
          <a:p>
            <a:pPr>
              <a:defRPr/>
            </a:pPr>
            <a:r>
              <a:rPr lang="en-GB"/>
              <a:t>Copyright: RE Today Services</a:t>
            </a:r>
          </a:p>
        </p:txBody>
      </p:sp>
      <p:sp>
        <p:nvSpPr>
          <p:cNvPr id="4" name="Slide Number Placeholder 5"/>
          <p:cNvSpPr>
            <a:spLocks noGrp="1"/>
          </p:cNvSpPr>
          <p:nvPr>
            <p:ph type="sldNum" sz="quarter" idx="12"/>
          </p:nvPr>
        </p:nvSpPr>
        <p:spPr/>
        <p:txBody>
          <a:bodyPr/>
          <a:lstStyle>
            <a:lvl1pPr>
              <a:defRPr/>
            </a:lvl1pPr>
          </a:lstStyle>
          <a:p>
            <a:pPr>
              <a:defRPr/>
            </a:pPr>
            <a:fld id="{DE351DC0-1B29-462F-BCB7-42FF4347F890}" type="slidenum">
              <a:rPr lang="en-GB"/>
              <a:pPr>
                <a:defRPr/>
              </a:pPr>
              <a:t>‹#›</a:t>
            </a:fld>
            <a:endParaRPr lang="en-GB"/>
          </a:p>
        </p:txBody>
      </p:sp>
      <p:sp>
        <p:nvSpPr>
          <p:cNvPr id="5" name="Content Placeholder 2"/>
          <p:cNvSpPr>
            <a:spLocks noGrp="1"/>
          </p:cNvSpPr>
          <p:nvPr>
            <p:ph idx="1"/>
          </p:nvPr>
        </p:nvSpPr>
        <p:spPr>
          <a:xfrm>
            <a:off x="628650" y="1443568"/>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1"/>
          <p:cNvSpPr>
            <a:spLocks noGrp="1"/>
          </p:cNvSpPr>
          <p:nvPr>
            <p:ph type="title"/>
          </p:nvPr>
        </p:nvSpPr>
        <p:spPr bwMode="auto">
          <a:xfrm>
            <a:off x="46567" y="57068"/>
            <a:ext cx="6845300" cy="668866"/>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dirty="0"/>
          </a:p>
        </p:txBody>
      </p:sp>
      <p:pic>
        <p:nvPicPr>
          <p:cNvPr id="7" name="Picture 6">
            <a:extLst>
              <a:ext uri="{FF2B5EF4-FFF2-40B4-BE49-F238E27FC236}">
                <a16:creationId xmlns:a16="http://schemas.microsoft.com/office/drawing/2014/main" id="{13809A73-5C4A-4A74-A054-5690537E9A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26505"/>
            <a:ext cx="1476375" cy="531495"/>
          </a:xfrm>
          <a:prstGeom prst="rect">
            <a:avLst/>
          </a:prstGeom>
        </p:spPr>
      </p:pic>
    </p:spTree>
    <p:extLst>
      <p:ext uri="{BB962C8B-B14F-4D97-AF65-F5344CB8AC3E}">
        <p14:creationId xmlns:p14="http://schemas.microsoft.com/office/powerpoint/2010/main" val="1311817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32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A picture containing table, drawing&#10;&#10;Description automatically generated">
            <a:extLst>
              <a:ext uri="{FF2B5EF4-FFF2-40B4-BE49-F238E27FC236}">
                <a16:creationId xmlns:a16="http://schemas.microsoft.com/office/drawing/2014/main" id="{43FE9048-C122-B044-AEAA-248C3089CE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0451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A picture containing screenshot&#10;&#10;Description automatically generated">
            <a:extLst>
              <a:ext uri="{FF2B5EF4-FFF2-40B4-BE49-F238E27FC236}">
                <a16:creationId xmlns:a16="http://schemas.microsoft.com/office/drawing/2014/main" id="{404A9553-36AF-1040-9454-A16B2AFCB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9899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descr="A picture containing screenshot, bird&#10;&#10;Description automatically generated">
            <a:extLst>
              <a:ext uri="{FF2B5EF4-FFF2-40B4-BE49-F238E27FC236}">
                <a16:creationId xmlns:a16="http://schemas.microsoft.com/office/drawing/2014/main" id="{C7B3891A-5A7B-B945-A5F7-4FF1D6CC31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5923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descr="A picture containing screenshot&#10;&#10;Description automatically generated">
            <a:extLst>
              <a:ext uri="{FF2B5EF4-FFF2-40B4-BE49-F238E27FC236}">
                <a16:creationId xmlns:a16="http://schemas.microsoft.com/office/drawing/2014/main" id="{ECC67E9F-F000-7843-A213-67E90ACD4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332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F65C7D-DF28-46B6-869B-DBF8D5D065B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60D173B-E4E2-403D-B341-9906C08D8BE4}" type="slidenum">
              <a:rPr lang="en-GB" altLang="en-US"/>
              <a:pPr>
                <a:defRPr/>
              </a:pPr>
              <a:t>‹#›</a:t>
            </a:fld>
            <a:endParaRPr lang="en-GB" altLang="en-US"/>
          </a:p>
        </p:txBody>
      </p:sp>
    </p:spTree>
    <p:extLst>
      <p:ext uri="{BB962C8B-B14F-4D97-AF65-F5344CB8AC3E}">
        <p14:creationId xmlns:p14="http://schemas.microsoft.com/office/powerpoint/2010/main" val="301559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C3AB78E-AD04-4A67-A49E-C63794764631}"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941C6FF-CC4F-4287-8F0A-D081FB209822}" type="slidenum">
              <a:rPr lang="en-GB" altLang="en-US"/>
              <a:pPr>
                <a:defRPr/>
              </a:pPr>
              <a:t>‹#›</a:t>
            </a:fld>
            <a:endParaRPr lang="en-GB" altLang="en-US"/>
          </a:p>
        </p:txBody>
      </p:sp>
    </p:spTree>
    <p:extLst>
      <p:ext uri="{BB962C8B-B14F-4D97-AF65-F5344CB8AC3E}">
        <p14:creationId xmlns:p14="http://schemas.microsoft.com/office/powerpoint/2010/main" val="237329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285405D-94E2-4944-86A7-F8FECEFEF473}"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B41753F-4586-45B1-BE6C-F17BB9DE4959}" type="slidenum">
              <a:rPr lang="en-GB" altLang="en-US"/>
              <a:pPr>
                <a:defRPr/>
              </a:pPr>
              <a:t>‹#›</a:t>
            </a:fld>
            <a:endParaRPr lang="en-GB" altLang="en-US"/>
          </a:p>
        </p:txBody>
      </p:sp>
    </p:spTree>
    <p:extLst>
      <p:ext uri="{BB962C8B-B14F-4D97-AF65-F5344CB8AC3E}">
        <p14:creationId xmlns:p14="http://schemas.microsoft.com/office/powerpoint/2010/main" val="401260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2B84359-8657-4CB1-86AF-6D87C230A56E}"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2A9FED5E-4D89-4809-A291-E446198AE6ED}" type="slidenum">
              <a:rPr lang="en-GB" altLang="en-US"/>
              <a:pPr>
                <a:defRPr/>
              </a:pPr>
              <a:t>‹#›</a:t>
            </a:fld>
            <a:endParaRPr lang="en-GB" altLang="en-US"/>
          </a:p>
        </p:txBody>
      </p:sp>
    </p:spTree>
    <p:extLst>
      <p:ext uri="{BB962C8B-B14F-4D97-AF65-F5344CB8AC3E}">
        <p14:creationId xmlns:p14="http://schemas.microsoft.com/office/powerpoint/2010/main" val="27900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1CA01D4-7345-4B97-978B-A8030E23E59B}"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C7AC57F-98AE-41BE-A90D-7AE6B2234B9B}" type="slidenum">
              <a:rPr lang="en-GB" altLang="en-US"/>
              <a:pPr>
                <a:defRPr/>
              </a:pPr>
              <a:t>‹#›</a:t>
            </a:fld>
            <a:endParaRPr lang="en-GB" altLang="en-US"/>
          </a:p>
        </p:txBody>
      </p:sp>
    </p:spTree>
    <p:extLst>
      <p:ext uri="{BB962C8B-B14F-4D97-AF65-F5344CB8AC3E}">
        <p14:creationId xmlns:p14="http://schemas.microsoft.com/office/powerpoint/2010/main" val="407461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D6BAA4-8A02-42D3-8C5B-9CA57FF9AD9B}"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5B0B91E-9869-46AE-946B-4ABCFFBCF08A}" type="slidenum">
              <a:rPr lang="en-GB" altLang="en-US"/>
              <a:pPr>
                <a:defRPr/>
              </a:pPr>
              <a:t>‹#›</a:t>
            </a:fld>
            <a:endParaRPr lang="en-GB" altLang="en-US"/>
          </a:p>
        </p:txBody>
      </p:sp>
    </p:spTree>
    <p:extLst>
      <p:ext uri="{BB962C8B-B14F-4D97-AF65-F5344CB8AC3E}">
        <p14:creationId xmlns:p14="http://schemas.microsoft.com/office/powerpoint/2010/main" val="280341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AB093BA-F27F-4388-8045-6C64F3013C45}"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AE12DB1-B1B7-4A02-A81B-E714298A9642}" type="slidenum">
              <a:rPr lang="en-GB" altLang="en-US"/>
              <a:pPr>
                <a:defRPr/>
              </a:pPr>
              <a:t>‹#›</a:t>
            </a:fld>
            <a:endParaRPr lang="en-GB" altLang="en-US"/>
          </a:p>
        </p:txBody>
      </p:sp>
    </p:spTree>
    <p:extLst>
      <p:ext uri="{BB962C8B-B14F-4D97-AF65-F5344CB8AC3E}">
        <p14:creationId xmlns:p14="http://schemas.microsoft.com/office/powerpoint/2010/main" val="44312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A4FF68-86DB-4293-A5D6-94537AC7DAAF}"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3D8A3D7-46AD-4A9D-A049-0EEA15EEE28A}" type="slidenum">
              <a:rPr lang="en-GB" altLang="en-US"/>
              <a:pPr>
                <a:defRPr/>
              </a:pPr>
              <a:t>‹#›</a:t>
            </a:fld>
            <a:endParaRPr lang="en-GB" altLang="en-US"/>
          </a:p>
        </p:txBody>
      </p:sp>
    </p:spTree>
    <p:extLst>
      <p:ext uri="{BB962C8B-B14F-4D97-AF65-F5344CB8AC3E}">
        <p14:creationId xmlns:p14="http://schemas.microsoft.com/office/powerpoint/2010/main" val="1560279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07A4546-DA7D-4036-A45B-710AE6C01EFC}"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0CEC156-43DE-442C-92A4-7979866C1CA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227501F4-B8FF-7A42-87FA-0CB06899128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28379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6.png"/><Relationship Id="rId4" Type="http://schemas.microsoft.com/office/2007/relationships/hdphoto" Target="../media/hdphoto1.wdp"/></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2.wdp"/></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9.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105.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01.png"/><Relationship Id="rId1" Type="http://schemas.openxmlformats.org/officeDocument/2006/relationships/slideLayout" Target="../slideLayouts/slideLayout16.xml"/><Relationship Id="rId6" Type="http://schemas.openxmlformats.org/officeDocument/2006/relationships/image" Target="../media/image103.png"/><Relationship Id="rId5" Type="http://schemas.microsoft.com/office/2007/relationships/hdphoto" Target="../media/hdphoto5.wdp"/><Relationship Id="rId4" Type="http://schemas.openxmlformats.org/officeDocument/2006/relationships/image" Target="../media/image102.png"/><Relationship Id="rId9" Type="http://schemas.microsoft.com/office/2007/relationships/hdphoto" Target="../media/hdphoto7.wdp"/></Relationships>
</file>

<file path=ppt/slides/_rels/slide10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5.png"/><Relationship Id="rId1" Type="http://schemas.openxmlformats.org/officeDocument/2006/relationships/slideLayout" Target="../slideLayouts/slideLayout16.xml"/><Relationship Id="rId5" Type="http://schemas.microsoft.com/office/2007/relationships/hdphoto" Target="../media/hdphoto9.wdp"/><Relationship Id="rId4" Type="http://schemas.openxmlformats.org/officeDocument/2006/relationships/image" Target="../media/image106.png"/></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hyperlink" Target="mailto:lat@retoday.org.uk" TargetMode="External"/><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bbc.co.uk/teach/class-clips-video/religious-studies-ks2-holy-communion/z7xhy9q"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w2vSnQ3JASk" TargetMode="External"/><Relationship Id="rId2" Type="http://schemas.openxmlformats.org/officeDocument/2006/relationships/hyperlink" Target="https://www.youtube.com/watch?v=e6STLRycSnE" TargetMode="External"/><Relationship Id="rId1" Type="http://schemas.openxmlformats.org/officeDocument/2006/relationships/slideLayout" Target="../slideLayouts/slideLayout2.xml"/><Relationship Id="rId4" Type="http://schemas.openxmlformats.org/officeDocument/2006/relationships/hyperlink" Target="https://www.youtube.com/watch?v=kP29O6rILWc"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hyperlink" Target="mailto:lat@retoday.org.uk" TargetMode="External"/><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natre.org.uk/shop" TargetMode="External"/><Relationship Id="rId2" Type="http://schemas.openxmlformats.org/officeDocument/2006/relationships/hyperlink" Target="mailto:lat@retoday.org.uk" TargetMode="Externa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3AA1-0ABF-49E3-8C97-B4DC4C763A6E}"/>
              </a:ext>
            </a:extLst>
          </p:cNvPr>
          <p:cNvSpPr>
            <a:spLocks noGrp="1"/>
          </p:cNvSpPr>
          <p:nvPr>
            <p:ph type="title"/>
          </p:nvPr>
        </p:nvSpPr>
        <p:spPr/>
        <p:txBody>
          <a:bodyPr/>
          <a:lstStyle/>
          <a:p>
            <a:pPr>
              <a:lnSpc>
                <a:spcPct val="107000"/>
              </a:lnSpc>
              <a:spcAft>
                <a:spcPts val="800"/>
              </a:spcAft>
            </a:pPr>
            <a:r>
              <a:rPr lang="en-GB" sz="3600" b="1" dirty="0">
                <a:solidFill>
                  <a:srgbClr val="C00000"/>
                </a:solidFill>
                <a:latin typeface="Candara" panose="020E0502030303020204" pitchFamily="34" charset="0"/>
                <a:ea typeface="Calibri" panose="020F0502020204030204" pitchFamily="34" charset="0"/>
                <a:cs typeface="Times New Roman" panose="02020603050405020304" pitchFamily="18" charset="0"/>
              </a:rPr>
              <a:t>Diocese of Salford Years 3 and 4: RE with creative, spiritual and thoughtful focus</a:t>
            </a:r>
            <a:endParaRPr lang="en-GB" sz="7200" b="1" dirty="0"/>
          </a:p>
        </p:txBody>
      </p:sp>
      <p:sp>
        <p:nvSpPr>
          <p:cNvPr id="3" name="Content Placeholder 2">
            <a:extLst>
              <a:ext uri="{FF2B5EF4-FFF2-40B4-BE49-F238E27FC236}">
                <a16:creationId xmlns:a16="http://schemas.microsoft.com/office/drawing/2014/main" id="{4D2A7F19-938F-43E6-8D38-E3A3D1A18D12}"/>
              </a:ext>
            </a:extLst>
          </p:cNvPr>
          <p:cNvSpPr>
            <a:spLocks noGrp="1"/>
          </p:cNvSpPr>
          <p:nvPr>
            <p:ph idx="1"/>
          </p:nvPr>
        </p:nvSpPr>
        <p:spPr/>
        <p:txBody>
          <a:bodyPr/>
          <a:lstStyle/>
          <a:p>
            <a:endParaRPr lang="en-GB" sz="1800" dirty="0">
              <a:effectLst/>
              <a:latin typeface="Candara" panose="020E0502030303020204" pitchFamily="34" charset="0"/>
              <a:ea typeface="Calibri" panose="020F0502020204030204" pitchFamily="34" charset="0"/>
              <a:cs typeface="Times New Roman" panose="02020603050405020304" pitchFamily="18" charset="0"/>
            </a:endParaRPr>
          </a:p>
          <a:p>
            <a:r>
              <a:rPr lang="en-GB" sz="1800" dirty="0">
                <a:latin typeface="Candara" panose="020E0502030303020204" pitchFamily="34" charset="0"/>
                <a:ea typeface="Calibri" panose="020F0502020204030204" pitchFamily="34" charset="0"/>
                <a:cs typeface="Times New Roman" panose="02020603050405020304" pitchFamily="18" charset="0"/>
              </a:rPr>
              <a:t>E</a:t>
            </a:r>
            <a:r>
              <a:rPr lang="en-GB" sz="1800" dirty="0">
                <a:effectLst/>
                <a:latin typeface="Candara" panose="020E0502030303020204" pitchFamily="34" charset="0"/>
                <a:ea typeface="Calibri" panose="020F0502020204030204" pitchFamily="34" charset="0"/>
                <a:cs typeface="Times New Roman" panose="02020603050405020304" pitchFamily="18" charset="0"/>
              </a:rPr>
              <a:t>xamples of topical RE will be used to show </a:t>
            </a:r>
            <a:r>
              <a:rPr lang="en-GB" sz="1800" b="1" dirty="0">
                <a:effectLst/>
                <a:latin typeface="Candara" panose="020E0502030303020204" pitchFamily="34" charset="0"/>
                <a:ea typeface="Calibri" panose="020F0502020204030204" pitchFamily="34" charset="0"/>
                <a:cs typeface="Times New Roman" panose="02020603050405020304" pitchFamily="18" charset="0"/>
              </a:rPr>
              <a:t>how RE has an impact,</a:t>
            </a:r>
            <a:r>
              <a:rPr lang="en-GB" sz="1800" dirty="0">
                <a:effectLst/>
                <a:latin typeface="Candara" panose="020E0502030303020204" pitchFamily="34" charset="0"/>
                <a:ea typeface="Calibri" panose="020F0502020204030204" pitchFamily="34" charset="0"/>
                <a:cs typeface="Times New Roman" panose="02020603050405020304" pitchFamily="18" charset="0"/>
              </a:rPr>
              <a:t> both in terms of age-related standards and in pupils’ own deep thinking and developing attitudes and values. Some features of excellence here include using different method of study to enable increasingly high levels of understanding of religion</a:t>
            </a: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Barnabas, Saul / Paul and Encouragement</a:t>
            </a: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Sacrament, symbol, meanings, journey of life</a:t>
            </a:r>
          </a:p>
          <a:p>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“Our Father…” Meanings, questions and big ideas</a:t>
            </a: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Father David: What’s in the diary?</a:t>
            </a:r>
          </a:p>
          <a:p>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The Baptism of Jesus </a:t>
            </a: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Exploring ideas about God and the Earth</a:t>
            </a:r>
          </a:p>
          <a:p>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Exemplar tasks and outcomes from Y3 and 4 on Christianity Key Topics</a:t>
            </a:r>
          </a:p>
          <a:p>
            <a:pPr marL="0" indent="0">
              <a:buNone/>
            </a:pPr>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 </a:t>
            </a:r>
          </a:p>
          <a:p>
            <a:endPar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endParaRPr>
          </a:p>
          <a:p>
            <a:endPar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7981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8F9F-A92F-4BDA-B528-831F2696150B}"/>
              </a:ext>
            </a:extLst>
          </p:cNvPr>
          <p:cNvSpPr>
            <a:spLocks noGrp="1"/>
          </p:cNvSpPr>
          <p:nvPr>
            <p:ph type="title"/>
          </p:nvPr>
        </p:nvSpPr>
        <p:spPr/>
        <p:txBody>
          <a:bodyPr/>
          <a:lstStyle/>
          <a:p>
            <a:pPr algn="l"/>
            <a:r>
              <a:rPr lang="en-GB" sz="2800" b="1" dirty="0">
                <a:solidFill>
                  <a:schemeClr val="accent4"/>
                </a:solidFill>
              </a:rPr>
              <a:t>Choose your favourite sentence that Paul wrote from these 8 examples.</a:t>
            </a:r>
          </a:p>
        </p:txBody>
      </p:sp>
      <p:sp>
        <p:nvSpPr>
          <p:cNvPr id="3" name="Content Placeholder 2">
            <a:extLst>
              <a:ext uri="{FF2B5EF4-FFF2-40B4-BE49-F238E27FC236}">
                <a16:creationId xmlns:a16="http://schemas.microsoft.com/office/drawing/2014/main" id="{12082465-4BED-425E-B50E-53059198E7C3}"/>
              </a:ext>
            </a:extLst>
          </p:cNvPr>
          <p:cNvSpPr>
            <a:spLocks noGrp="1"/>
          </p:cNvSpPr>
          <p:nvPr>
            <p:ph idx="1"/>
          </p:nvPr>
        </p:nvSpPr>
        <p:spPr>
          <a:xfrm>
            <a:off x="457200" y="1417638"/>
            <a:ext cx="8229600" cy="5107706"/>
          </a:xfrm>
        </p:spPr>
        <p:txBody>
          <a:bodyPr/>
          <a:lstStyle/>
          <a:p>
            <a:pPr marL="0" indent="0" algn="ctr">
              <a:buNone/>
            </a:pPr>
            <a:r>
              <a:rPr lang="en-GB" sz="2400" b="1" dirty="0">
                <a:solidFill>
                  <a:srgbClr val="00B050"/>
                </a:solidFill>
              </a:rPr>
              <a:t>“Always be glad because of the Lord!” </a:t>
            </a:r>
          </a:p>
          <a:p>
            <a:pPr marL="0" indent="0" algn="ctr">
              <a:buNone/>
            </a:pPr>
            <a:r>
              <a:rPr lang="en-GB" sz="2400" b="1" dirty="0">
                <a:solidFill>
                  <a:srgbClr val="00B050"/>
                </a:solidFill>
              </a:rPr>
              <a:t>“Always be gentle with others.” </a:t>
            </a:r>
          </a:p>
          <a:p>
            <a:pPr marL="0" indent="0" algn="ctr">
              <a:buNone/>
            </a:pPr>
            <a:r>
              <a:rPr lang="en-GB" sz="2400" b="1" dirty="0">
                <a:solidFill>
                  <a:srgbClr val="00B050"/>
                </a:solidFill>
              </a:rPr>
              <a:t>“Don’t worry about anything, but pray about everything.” </a:t>
            </a:r>
          </a:p>
          <a:p>
            <a:pPr marL="0" indent="0" algn="ctr">
              <a:buNone/>
            </a:pPr>
            <a:r>
              <a:rPr lang="en-GB" sz="2400" b="1" dirty="0">
                <a:solidFill>
                  <a:srgbClr val="00B050"/>
                </a:solidFill>
              </a:rPr>
              <a:t>“With thankful hearts offer up your prayers and requests to God.”</a:t>
            </a:r>
          </a:p>
          <a:p>
            <a:pPr marL="0" indent="0" algn="ctr">
              <a:buNone/>
            </a:pPr>
            <a:r>
              <a:rPr lang="en-GB" sz="2400" b="1" dirty="0">
                <a:solidFill>
                  <a:srgbClr val="00B050"/>
                </a:solidFill>
              </a:rPr>
              <a:t>“Because you belong to Christ Jesus, God will bless you with peace” </a:t>
            </a:r>
          </a:p>
          <a:p>
            <a:pPr marL="0" indent="0" algn="ctr">
              <a:buNone/>
            </a:pPr>
            <a:r>
              <a:rPr lang="en-GB" sz="2400" b="1" dirty="0">
                <a:solidFill>
                  <a:srgbClr val="00B050"/>
                </a:solidFill>
              </a:rPr>
              <a:t>“Friends, keep your minds on whatever is true, pure, right, holy, friendly…” </a:t>
            </a:r>
          </a:p>
          <a:p>
            <a:pPr marL="0" indent="0" algn="ctr">
              <a:buNone/>
            </a:pPr>
            <a:r>
              <a:rPr lang="en-GB" sz="2400" b="1" dirty="0">
                <a:solidFill>
                  <a:srgbClr val="00B050"/>
                </a:solidFill>
              </a:rPr>
              <a:t>“Don’t stop thinking about what is truly worthwhile” </a:t>
            </a:r>
          </a:p>
          <a:p>
            <a:pPr marL="0" indent="0" algn="ctr">
              <a:buNone/>
            </a:pPr>
            <a:r>
              <a:rPr lang="en-GB" sz="2400" b="1" dirty="0">
                <a:solidFill>
                  <a:srgbClr val="00B050"/>
                </a:solidFill>
              </a:rPr>
              <a:t>“God, who gives peace, will be with you.”</a:t>
            </a:r>
          </a:p>
        </p:txBody>
      </p:sp>
    </p:spTree>
    <p:extLst>
      <p:ext uri="{BB962C8B-B14F-4D97-AF65-F5344CB8AC3E}">
        <p14:creationId xmlns:p14="http://schemas.microsoft.com/office/powerpoint/2010/main" val="18615565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220072" y="764704"/>
            <a:ext cx="3390062" cy="5117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09" name="Rectangle 1"/>
          <p:cNvSpPr>
            <a:spLocks noChangeArrowheads="1"/>
          </p:cNvSpPr>
          <p:nvPr/>
        </p:nvSpPr>
        <p:spPr bwMode="auto">
          <a:xfrm>
            <a:off x="5330927" y="985369"/>
            <a:ext cx="3168352" cy="4955203"/>
          </a:xfrm>
          <a:prstGeom prst="rect">
            <a:avLst/>
          </a:prstGeom>
          <a:noFill/>
          <a:ln w="9525">
            <a:noFill/>
            <a:miter lim="800000"/>
            <a:headEnd/>
            <a:tailEnd/>
          </a:ln>
          <a:effectLst/>
        </p:spPr>
        <p:txBody>
          <a:bodyPr wrap="square" anchor="ctr">
            <a:spAutoFit/>
          </a:bodyPr>
          <a:lstStyle/>
          <a:p>
            <a:pPr>
              <a:defRPr/>
            </a:pPr>
            <a:r>
              <a:rPr lang="en-GB" dirty="0">
                <a:solidFill>
                  <a:schemeClr val="accent6"/>
                </a:solidFill>
                <a:latin typeface="Arial Rounded MT Bold" panose="020F0704030504030204" pitchFamily="34" charset="0"/>
                <a:ea typeface="Times New Roman" pitchFamily="18" charset="0"/>
              </a:rPr>
              <a:t>10-year-old </a:t>
            </a:r>
            <a:r>
              <a:rPr lang="en-GB" dirty="0" err="1">
                <a:solidFill>
                  <a:schemeClr val="accent6"/>
                </a:solidFill>
                <a:latin typeface="Arial Rounded MT Bold" panose="020F0704030504030204" pitchFamily="34" charset="0"/>
                <a:ea typeface="Times New Roman" pitchFamily="18" charset="0"/>
              </a:rPr>
              <a:t>Niyati</a:t>
            </a:r>
            <a:r>
              <a:rPr lang="en-GB" dirty="0">
                <a:solidFill>
                  <a:schemeClr val="accent6"/>
                </a:solidFill>
                <a:latin typeface="Arial Rounded MT Bold" panose="020F0704030504030204" pitchFamily="34" charset="0"/>
                <a:ea typeface="Times New Roman" pitchFamily="18" charset="0"/>
              </a:rPr>
              <a:t> from </a:t>
            </a:r>
            <a:r>
              <a:rPr lang="en-GB" dirty="0">
                <a:solidFill>
                  <a:srgbClr val="C00000"/>
                </a:solidFill>
                <a:latin typeface="Arial Rounded MT Bold" panose="020F0704030504030204" pitchFamily="34" charset="0"/>
                <a:ea typeface="Times New Roman" pitchFamily="18" charset="0"/>
              </a:rPr>
              <a:t>Church Hill </a:t>
            </a:r>
            <a:r>
              <a:rPr lang="en-GB" dirty="0" err="1">
                <a:solidFill>
                  <a:srgbClr val="C00000"/>
                </a:solidFill>
                <a:latin typeface="Arial Rounded MT Bold" panose="020F0704030504030204" pitchFamily="34" charset="0"/>
                <a:ea typeface="Times New Roman" pitchFamily="18" charset="0"/>
              </a:rPr>
              <a:t>CofE</a:t>
            </a:r>
            <a:r>
              <a:rPr lang="en-GB" dirty="0">
                <a:solidFill>
                  <a:srgbClr val="C00000"/>
                </a:solidFill>
                <a:latin typeface="Arial Rounded MT Bold" panose="020F0704030504030204" pitchFamily="34" charset="0"/>
                <a:ea typeface="Times New Roman" pitchFamily="18" charset="0"/>
              </a:rPr>
              <a:t> Junior School </a:t>
            </a:r>
            <a:r>
              <a:rPr lang="en-GB" dirty="0">
                <a:solidFill>
                  <a:schemeClr val="accent6"/>
                </a:solidFill>
                <a:latin typeface="Arial Rounded MT Bold" panose="020F0704030504030204" pitchFamily="34" charset="0"/>
                <a:ea typeface="Times New Roman" pitchFamily="18" charset="0"/>
              </a:rPr>
              <a:t>says:</a:t>
            </a:r>
          </a:p>
          <a:p>
            <a:pPr>
              <a:defRPr/>
            </a:pPr>
            <a:endParaRPr lang="en-GB" dirty="0">
              <a:latin typeface="Arial Rounded MT Bold" panose="020F0704030504030204" pitchFamily="34" charset="0"/>
              <a:ea typeface="Times New Roman" pitchFamily="18" charset="0"/>
            </a:endParaRPr>
          </a:p>
          <a:p>
            <a:pPr>
              <a:defRPr/>
            </a:pPr>
            <a:r>
              <a:rPr lang="en-GB" dirty="0">
                <a:latin typeface="Arial Rounded MT Bold" panose="020F0704030504030204" pitchFamily="34" charset="0"/>
                <a:ea typeface="Times New Roman" pitchFamily="18" charset="0"/>
              </a:rPr>
              <a:t>I feel that God is everywhere that's why I have drawn rivers, mountains, greens, the moon and sun and the most important part is he is in my heart and he supports everyone in the world. The colours represent calm and peace around God and that he makes peace in the world.</a:t>
            </a:r>
          </a:p>
          <a:p>
            <a:pPr>
              <a:defRPr/>
            </a:pPr>
            <a:endParaRPr lang="en-GB" sz="1400" dirty="0">
              <a:solidFill>
                <a:schemeClr val="bg2">
                  <a:lumMod val="25000"/>
                </a:schemeClr>
              </a:solidFill>
              <a:latin typeface="Arial Rounded MT Bold" panose="020F0704030504030204" pitchFamily="34" charset="0"/>
              <a:ea typeface="Times New Roman" pitchFamily="18" charset="0"/>
            </a:endParaRPr>
          </a:p>
          <a:p>
            <a:pPr>
              <a:defRPr/>
            </a:pPr>
            <a:endParaRPr lang="en-GB" sz="1400" dirty="0">
              <a:solidFill>
                <a:schemeClr val="bg2">
                  <a:lumMod val="25000"/>
                </a:schemeClr>
              </a:solidFill>
              <a:latin typeface="Arial Rounded MT Bold" panose="020F0704030504030204" pitchFamily="34" charset="0"/>
              <a:ea typeface="Times New Roman" pitchFamily="18" charset="0"/>
            </a:endParaRPr>
          </a:p>
        </p:txBody>
      </p:sp>
      <p:pic>
        <p:nvPicPr>
          <p:cNvPr id="3" name="Picture 2">
            <a:extLst>
              <a:ext uri="{FF2B5EF4-FFF2-40B4-BE49-F238E27FC236}">
                <a16:creationId xmlns:a16="http://schemas.microsoft.com/office/drawing/2014/main" id="{71F947C4-BCC7-494A-A69F-A4D4F7084E4C}"/>
              </a:ext>
            </a:extLst>
          </p:cNvPr>
          <p:cNvPicPr>
            <a:picLocks noChangeAspect="1"/>
          </p:cNvPicPr>
          <p:nvPr/>
        </p:nvPicPr>
        <p:blipFill>
          <a:blip r:embed="rId5"/>
          <a:stretch>
            <a:fillRect/>
          </a:stretch>
        </p:blipFill>
        <p:spPr>
          <a:xfrm>
            <a:off x="0" y="0"/>
            <a:ext cx="4839891" cy="6858000"/>
          </a:xfrm>
          <a:prstGeom prst="rect">
            <a:avLst/>
          </a:prstGeom>
        </p:spPr>
      </p:pic>
    </p:spTree>
    <p:extLst>
      <p:ext uri="{BB962C8B-B14F-4D97-AF65-F5344CB8AC3E}">
        <p14:creationId xmlns:p14="http://schemas.microsoft.com/office/powerpoint/2010/main" val="179770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109976" y="937301"/>
            <a:ext cx="3707854" cy="589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231789" y="1283522"/>
            <a:ext cx="3464229" cy="5262979"/>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Isabelle, Charlotte and Astrid (all age 12) entered a group piece of artwork titled ‘Mother Earth’.</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latin typeface="Arial Rounded MT Bold" panose="020F0704030504030204" pitchFamily="34" charset="0"/>
              </a:rPr>
              <a:t>The religions that inspired our work were Hinduism and Paganism. Hinduism inspired us because of the Hindu belief that Brahman, the Hindu God, is in everything and is. But the original idea of Mother Earth came from the Pagan religion, based on the worshipping of nature and that God is like a mother because she has given us life and continues to sustain us.</a:t>
            </a:r>
          </a:p>
          <a:p>
            <a:pPr eaLnBrk="1" hangingPunct="1">
              <a:defRPr/>
            </a:pPr>
            <a:endParaRPr lang="en-GB" sz="1400" dirty="0">
              <a:latin typeface="Arial Rounded MT Bold" panose="020F0704030504030204" pitchFamily="34" charset="0"/>
            </a:endParaRPr>
          </a:p>
          <a:p>
            <a:pPr eaLnBrk="1" hangingPunct="1">
              <a:defRPr/>
            </a:pPr>
            <a:r>
              <a:rPr lang="en-GB" sz="1400" dirty="0">
                <a:latin typeface="Arial Rounded MT Bold" panose="020F0704030504030204" pitchFamily="34" charset="0"/>
              </a:rPr>
              <a:t>This work is spiritual because it may remind people that the earth is a gift to us, we belong it and should look after it. This, therefore, is very relevant at the moment because humans are at a stage in their existence in which they really need to start caring and putting the earth and others before their own desires.</a:t>
            </a:r>
          </a:p>
        </p:txBody>
      </p:sp>
      <p:pic>
        <p:nvPicPr>
          <p:cNvPr id="3" name="Picture 2">
            <a:extLst>
              <a:ext uri="{FF2B5EF4-FFF2-40B4-BE49-F238E27FC236}">
                <a16:creationId xmlns:a16="http://schemas.microsoft.com/office/drawing/2014/main" id="{126715E9-5009-4763-B7AB-96D2D8627689}"/>
              </a:ext>
            </a:extLst>
          </p:cNvPr>
          <p:cNvPicPr>
            <a:picLocks noChangeAspect="1"/>
          </p:cNvPicPr>
          <p:nvPr/>
        </p:nvPicPr>
        <p:blipFill>
          <a:blip r:embed="rId5"/>
          <a:stretch>
            <a:fillRect/>
          </a:stretch>
        </p:blipFill>
        <p:spPr>
          <a:xfrm>
            <a:off x="0" y="0"/>
            <a:ext cx="4750594" cy="6858000"/>
          </a:xfrm>
          <a:prstGeom prst="rect">
            <a:avLst/>
          </a:prstGeom>
        </p:spPr>
      </p:pic>
    </p:spTree>
    <p:extLst>
      <p:ext uri="{BB962C8B-B14F-4D97-AF65-F5344CB8AC3E}">
        <p14:creationId xmlns:p14="http://schemas.microsoft.com/office/powerpoint/2010/main" val="111451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6A1D-A993-4F8E-B892-F6721473A613}"/>
              </a:ext>
            </a:extLst>
          </p:cNvPr>
          <p:cNvSpPr>
            <a:spLocks noGrp="1"/>
          </p:cNvSpPr>
          <p:nvPr>
            <p:ph type="ctrTitle"/>
          </p:nvPr>
        </p:nvSpPr>
        <p:spPr/>
        <p:txBody>
          <a:bodyPr/>
          <a:lstStyle/>
          <a:p>
            <a:r>
              <a:rPr lang="en-GB" dirty="0"/>
              <a:t>Examples of work that shows standards and progress</a:t>
            </a:r>
          </a:p>
        </p:txBody>
      </p:sp>
      <p:sp>
        <p:nvSpPr>
          <p:cNvPr id="3" name="Subtitle 2">
            <a:extLst>
              <a:ext uri="{FF2B5EF4-FFF2-40B4-BE49-F238E27FC236}">
                <a16:creationId xmlns:a16="http://schemas.microsoft.com/office/drawing/2014/main" id="{C017BF26-7789-419F-8FAB-A864441776E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579434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214A-2134-4B19-8538-D713271D2473}"/>
              </a:ext>
            </a:extLst>
          </p:cNvPr>
          <p:cNvSpPr txBox="1">
            <a:spLocks/>
          </p:cNvSpPr>
          <p:nvPr/>
        </p:nvSpPr>
        <p:spPr>
          <a:xfrm>
            <a:off x="330200" y="405155"/>
            <a:ext cx="2777207" cy="7386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sz="1500" b="1" dirty="0">
                <a:solidFill>
                  <a:srgbClr val="24849E"/>
                </a:solidFill>
                <a:latin typeface="Calibri Light" panose="020F0302020204030204"/>
              </a:rPr>
              <a:t>Ivy , age 7</a:t>
            </a:r>
            <a:br>
              <a:rPr lang="en-GB" sz="1350" b="1" dirty="0">
                <a:solidFill>
                  <a:srgbClr val="24849E"/>
                </a:solidFill>
                <a:latin typeface="Calibri Light" panose="020F0302020204030204"/>
              </a:rPr>
            </a:br>
            <a:r>
              <a:rPr lang="en-GB" sz="1350" b="1" dirty="0">
                <a:solidFill>
                  <a:srgbClr val="24849E"/>
                </a:solidFill>
                <a:latin typeface="Calibri Light" panose="020F0302020204030204"/>
              </a:rPr>
              <a:t>The story of Jesus meeting Zacchaeus and changing his life from greed and loneliness to generosity and community</a:t>
            </a:r>
          </a:p>
        </p:txBody>
      </p:sp>
      <p:pic>
        <p:nvPicPr>
          <p:cNvPr id="4" name="Picture 3">
            <a:extLst>
              <a:ext uri="{FF2B5EF4-FFF2-40B4-BE49-F238E27FC236}">
                <a16:creationId xmlns:a16="http://schemas.microsoft.com/office/drawing/2014/main" id="{8CD3B9FB-7923-44B3-A37C-23C5819AA5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3347864" y="774458"/>
            <a:ext cx="5834315" cy="3806670"/>
          </a:xfrm>
          <a:prstGeom prst="rect">
            <a:avLst/>
          </a:prstGeom>
          <a:noFill/>
          <a:ln>
            <a:noFill/>
          </a:ln>
          <a:effectLst>
            <a:outerShdw blurRad="292100" dist="139700" dir="2700000" algn="ctr" rotWithShape="0">
              <a:schemeClr val="tx1">
                <a:alpha val="65000"/>
              </a:schemeClr>
            </a:outerShdw>
          </a:effectLst>
        </p:spPr>
      </p:pic>
      <p:sp>
        <p:nvSpPr>
          <p:cNvPr id="5" name="Text Placeholder 3">
            <a:extLst>
              <a:ext uri="{FF2B5EF4-FFF2-40B4-BE49-F238E27FC236}">
                <a16:creationId xmlns:a16="http://schemas.microsoft.com/office/drawing/2014/main" id="{4044DEB1-87ED-4449-88AD-A3863EEE836F}"/>
              </a:ext>
            </a:extLst>
          </p:cNvPr>
          <p:cNvSpPr txBox="1">
            <a:spLocks/>
          </p:cNvSpPr>
          <p:nvPr/>
        </p:nvSpPr>
        <p:spPr>
          <a:xfrm>
            <a:off x="426640" y="1412776"/>
            <a:ext cx="2777208" cy="27940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GB" sz="1125" dirty="0">
                <a:solidFill>
                  <a:prstClr val="black"/>
                </a:solidFill>
                <a:latin typeface="Calibri" panose="020F0502020204030204"/>
              </a:rPr>
              <a:t>This example shows that pupils can make sense of religious story for themselves if they are set well structured tasks. Ivy chooses 6 ideas about the kind of person Zacchaeus was at the start of the story, and 7 words to describe how he changed. The work is focused on the way an encounter with Jesus transformed his life – a big idea about religion’s power to change people’s lives.</a:t>
            </a:r>
          </a:p>
          <a:p>
            <a:pPr marL="171450" indent="-171450" defTabSz="685800" fontAlgn="auto">
              <a:spcBef>
                <a:spcPts val="750"/>
              </a:spcBef>
              <a:spcAft>
                <a:spcPts val="0"/>
              </a:spcAft>
            </a:pPr>
            <a:r>
              <a:rPr lang="en-GB" sz="1125" dirty="0">
                <a:solidFill>
                  <a:prstClr val="black"/>
                </a:solidFill>
                <a:latin typeface="Calibri" panose="020F0502020204030204"/>
              </a:rPr>
              <a:t>Regarding age related expectations, this work shows that Ivy can give examples of how stories show what difference faith makes, and think, talk and ask questions about the story using her own ideas about values.</a:t>
            </a:r>
          </a:p>
        </p:txBody>
      </p:sp>
      <p:sp>
        <p:nvSpPr>
          <p:cNvPr id="7" name="TextBox 6">
            <a:extLst>
              <a:ext uri="{FF2B5EF4-FFF2-40B4-BE49-F238E27FC236}">
                <a16:creationId xmlns:a16="http://schemas.microsoft.com/office/drawing/2014/main" id="{43117957-8A4C-4FBD-A86A-91D052D41855}"/>
              </a:ext>
            </a:extLst>
          </p:cNvPr>
          <p:cNvSpPr txBox="1"/>
          <p:nvPr/>
        </p:nvSpPr>
        <p:spPr>
          <a:xfrm>
            <a:off x="330200" y="4899660"/>
            <a:ext cx="3486150" cy="1425840"/>
          </a:xfrm>
          <a:prstGeom prst="rect">
            <a:avLst/>
          </a:prstGeom>
          <a:solidFill>
            <a:srgbClr val="D6E5EB"/>
          </a:solidFill>
        </p:spPr>
        <p:txBody>
          <a:bodyPr wrap="square" rtlCol="0">
            <a:spAutoFit/>
          </a:bodyPr>
          <a:lstStyle/>
          <a:p>
            <a:pPr defTabSz="685800" eaLnBrk="1" fontAlgn="auto" hangingPunct="1">
              <a:spcBef>
                <a:spcPts val="0"/>
              </a:spcBef>
              <a:spcAft>
                <a:spcPts val="0"/>
              </a:spcAft>
            </a:pPr>
            <a:br>
              <a:rPr lang="en-GB" sz="1050" dirty="0">
                <a:solidFill>
                  <a:prstClr val="black"/>
                </a:solidFill>
                <a:latin typeface="Calibri" panose="020F0502020204030204"/>
                <a:cs typeface="+mn-cs"/>
              </a:rPr>
            </a:br>
            <a:r>
              <a:rPr lang="en-GB" sz="1088" dirty="0">
                <a:solidFill>
                  <a:prstClr val="black"/>
                </a:solidFill>
                <a:latin typeface="Calibri" panose="020F0502020204030204"/>
                <a:cs typeface="+mn-cs"/>
              </a:rPr>
              <a:t>How could your school use a task like this to show progress</a:t>
            </a:r>
          </a:p>
          <a:p>
            <a:pPr defTabSz="685800" eaLnBrk="1" fontAlgn="auto" hangingPunct="1">
              <a:spcBef>
                <a:spcPts val="0"/>
              </a:spcBef>
              <a:spcAft>
                <a:spcPts val="0"/>
              </a:spcAft>
            </a:pPr>
            <a:r>
              <a:rPr lang="en-GB" sz="1088" dirty="0">
                <a:solidFill>
                  <a:prstClr val="black"/>
                </a:solidFill>
                <a:latin typeface="Calibri" panose="020F0502020204030204"/>
                <a:cs typeface="+mn-cs"/>
              </a:rPr>
              <a:t>in RE?</a:t>
            </a:r>
          </a:p>
          <a:p>
            <a:pPr defTabSz="685800" eaLnBrk="1" fontAlgn="auto" hangingPunct="1">
              <a:spcBef>
                <a:spcPts val="0"/>
              </a:spcBef>
              <a:spcAft>
                <a:spcPts val="0"/>
              </a:spcAft>
            </a:pPr>
            <a:r>
              <a:rPr lang="en-GB" sz="1088" dirty="0">
                <a:solidFill>
                  <a:prstClr val="black"/>
                </a:solidFill>
                <a:latin typeface="Calibri" panose="020F0502020204030204"/>
                <a:cs typeface="+mn-cs"/>
              </a:rPr>
              <a:t>The task has several layers – to draw, to select words, to write a sentence summarising the story. Do you use layered tasks enough, to deepen pupil responses in RE?</a:t>
            </a:r>
          </a:p>
          <a:p>
            <a:pPr defTabSz="685800" eaLnBrk="1" fontAlgn="auto" hangingPunct="1">
              <a:spcBef>
                <a:spcPts val="0"/>
              </a:spcBef>
              <a:spcAft>
                <a:spcPts val="0"/>
              </a:spcAft>
            </a:pPr>
            <a:r>
              <a:rPr lang="en-GB" sz="1088" dirty="0">
                <a:solidFill>
                  <a:prstClr val="black"/>
                </a:solidFill>
                <a:latin typeface="Calibri" panose="020F0502020204030204"/>
                <a:cs typeface="+mn-cs"/>
              </a:rPr>
              <a:t>In what ways does this work show good RE in action?</a:t>
            </a:r>
          </a:p>
        </p:txBody>
      </p:sp>
      <p:sp>
        <p:nvSpPr>
          <p:cNvPr id="9" name="TextBox 8">
            <a:extLst>
              <a:ext uri="{FF2B5EF4-FFF2-40B4-BE49-F238E27FC236}">
                <a16:creationId xmlns:a16="http://schemas.microsoft.com/office/drawing/2014/main" id="{872CAD91-30E3-4FF4-BE94-BEA832B73F34}"/>
              </a:ext>
            </a:extLst>
          </p:cNvPr>
          <p:cNvSpPr txBox="1"/>
          <p:nvPr/>
        </p:nvSpPr>
        <p:spPr>
          <a:xfrm>
            <a:off x="330200" y="4746603"/>
            <a:ext cx="1080516" cy="300082"/>
          </a:xfrm>
          <a:prstGeom prst="rect">
            <a:avLst/>
          </a:prstGeom>
          <a:solidFill>
            <a:srgbClr val="24849E"/>
          </a:solidFill>
        </p:spPr>
        <p:txBody>
          <a:bodyPr wrap="square" rtlCol="0">
            <a:spAutoFit/>
          </a:bodyPr>
          <a:lstStyle/>
          <a:p>
            <a:pPr defTabSz="685800" eaLnBrk="1" fontAlgn="auto" hangingPunct="1">
              <a:spcBef>
                <a:spcPts val="0"/>
              </a:spcBef>
              <a:spcAft>
                <a:spcPts val="0"/>
              </a:spcAft>
            </a:pPr>
            <a:r>
              <a:rPr lang="en-GB" sz="1350" dirty="0">
                <a:solidFill>
                  <a:prstClr val="white"/>
                </a:solidFill>
                <a:latin typeface="Calibri" panose="020F0502020204030204"/>
                <a:cs typeface="+mn-cs"/>
              </a:rPr>
              <a:t>Questions:</a:t>
            </a:r>
          </a:p>
        </p:txBody>
      </p:sp>
    </p:spTree>
    <p:extLst>
      <p:ext uri="{BB962C8B-B14F-4D97-AF65-F5344CB8AC3E}">
        <p14:creationId xmlns:p14="http://schemas.microsoft.com/office/powerpoint/2010/main" val="23997488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C20C-C0FF-D840-912E-53EFF5FE771C}"/>
              </a:ext>
            </a:extLst>
          </p:cNvPr>
          <p:cNvSpPr txBox="1">
            <a:spLocks/>
          </p:cNvSpPr>
          <p:nvPr/>
        </p:nvSpPr>
        <p:spPr>
          <a:xfrm>
            <a:off x="179512" y="563111"/>
            <a:ext cx="3206750" cy="7810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sz="1500" b="1" dirty="0">
                <a:solidFill>
                  <a:srgbClr val="24849E"/>
                </a:solidFill>
                <a:latin typeface="Calibri Light" panose="020F0302020204030204"/>
              </a:rPr>
              <a:t>Finlay, age 7</a:t>
            </a:r>
          </a:p>
          <a:p>
            <a:pPr defTabSz="685800" fontAlgn="auto">
              <a:spcAft>
                <a:spcPts val="0"/>
              </a:spcAft>
            </a:pPr>
            <a:r>
              <a:rPr lang="en-GB" sz="1500" b="1" dirty="0">
                <a:solidFill>
                  <a:srgbClr val="24849E"/>
                </a:solidFill>
                <a:latin typeface="Calibri Light" panose="020F0302020204030204"/>
              </a:rPr>
              <a:t>The story of Easter: what does it say to Christians and what questions does Finlay have?</a:t>
            </a:r>
          </a:p>
        </p:txBody>
      </p:sp>
      <p:sp>
        <p:nvSpPr>
          <p:cNvPr id="3" name="Text Placeholder 3">
            <a:extLst>
              <a:ext uri="{FF2B5EF4-FFF2-40B4-BE49-F238E27FC236}">
                <a16:creationId xmlns:a16="http://schemas.microsoft.com/office/drawing/2014/main" id="{D2A8D0C3-657A-D540-A3F3-243EA7F6E2DB}"/>
              </a:ext>
            </a:extLst>
          </p:cNvPr>
          <p:cNvSpPr txBox="1">
            <a:spLocks/>
          </p:cNvSpPr>
          <p:nvPr/>
        </p:nvSpPr>
        <p:spPr>
          <a:xfrm>
            <a:off x="229073" y="1556792"/>
            <a:ext cx="3157190" cy="331236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GB" sz="1600" dirty="0">
                <a:solidFill>
                  <a:prstClr val="black"/>
                </a:solidFill>
                <a:latin typeface="Calibri" panose="020F0502020204030204"/>
                <a:ea typeface="Calibri" panose="020F0502020204030204" pitchFamily="34" charset="0"/>
                <a:cs typeface="Times New Roman" panose="02020603050405020304" pitchFamily="18" charset="0"/>
              </a:rPr>
              <a:t>This school expects high standards in RE just as it does in English. This was part of learning on The story of Easter and what it means to Christians.</a:t>
            </a:r>
          </a:p>
          <a:p>
            <a:pPr marL="171450" indent="-171450" defTabSz="685800" fontAlgn="auto">
              <a:spcBef>
                <a:spcPts val="750"/>
              </a:spcBef>
              <a:spcAft>
                <a:spcPts val="0"/>
              </a:spcAft>
            </a:pPr>
            <a:r>
              <a:rPr lang="en-US" sz="1600" dirty="0">
                <a:solidFill>
                  <a:srgbClr val="211D1E"/>
                </a:solidFill>
                <a:latin typeface="Calibri" panose="020F0502020204030204"/>
              </a:rPr>
              <a:t>Finlay knows that for Christians, believing in God should be more than a belief: it should affect how Christians choose to live their lives. </a:t>
            </a:r>
          </a:p>
          <a:p>
            <a:pPr marL="171450" indent="-171450" defTabSz="685800" fontAlgn="auto">
              <a:spcBef>
                <a:spcPts val="750"/>
              </a:spcBef>
              <a:spcAft>
                <a:spcPts val="0"/>
              </a:spcAft>
            </a:pPr>
            <a:r>
              <a:rPr lang="en-US" sz="1600" dirty="0">
                <a:solidFill>
                  <a:srgbClr val="211D1E"/>
                </a:solidFill>
                <a:latin typeface="Calibri" panose="020F0502020204030204"/>
                <a:ea typeface="Calibri" panose="020F0502020204030204" pitchFamily="34" charset="0"/>
                <a:cs typeface="Times New Roman" panose="02020603050405020304" pitchFamily="18" charset="0"/>
              </a:rPr>
              <a:t>Cleverly, Finlay leaves questions hanging for the reader to consider. His ideas about the story show he is working beyond age-related expectations.</a:t>
            </a:r>
            <a:endParaRPr lang="en-GB"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171450" indent="-171450" defTabSz="685800" fontAlgn="auto">
              <a:spcBef>
                <a:spcPts val="750"/>
              </a:spcBef>
              <a:spcAft>
                <a:spcPts val="0"/>
              </a:spcAft>
            </a:pPr>
            <a:endParaRPr lang="en-GB" sz="1050" dirty="0">
              <a:solidFill>
                <a:prstClr val="black"/>
              </a:solidFill>
              <a:latin typeface="Calibri" panose="020F0502020204030204"/>
              <a:ea typeface="Calibri" panose="020F0502020204030204" pitchFamily="34" charset="0"/>
              <a:cs typeface="Times New Roman" panose="02020603050405020304" pitchFamily="18" charset="0"/>
            </a:endParaRPr>
          </a:p>
          <a:p>
            <a:pPr marL="171450" indent="-171450" defTabSz="685800" fontAlgn="auto">
              <a:spcBef>
                <a:spcPts val="750"/>
              </a:spcBef>
              <a:spcAft>
                <a:spcPts val="0"/>
              </a:spcAft>
            </a:pPr>
            <a:endParaRPr lang="en-GB" sz="105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5C9806F-B2C5-ED4F-AB8C-950FC85610AB}"/>
              </a:ext>
            </a:extLst>
          </p:cNvPr>
          <p:cNvSpPr txBox="1"/>
          <p:nvPr/>
        </p:nvSpPr>
        <p:spPr>
          <a:xfrm>
            <a:off x="319213" y="5309475"/>
            <a:ext cx="3067049" cy="1061829"/>
          </a:xfrm>
          <a:prstGeom prst="rect">
            <a:avLst/>
          </a:prstGeom>
          <a:solidFill>
            <a:srgbClr val="D6E5EB"/>
          </a:solidFill>
        </p:spPr>
        <p:txBody>
          <a:bodyPr wrap="square" rtlCol="0">
            <a:spAutoFit/>
          </a:bodyPr>
          <a:lstStyle>
            <a:defPPr>
              <a:defRPr lang="en-US"/>
            </a:defPPr>
            <a:lvl1pPr>
              <a:defRPr sz="1400"/>
            </a:lvl1pPr>
          </a:lstStyle>
          <a:p>
            <a:pPr defTabSz="685800" eaLnBrk="1" fontAlgn="auto" hangingPunct="1">
              <a:spcBef>
                <a:spcPts val="0"/>
              </a:spcBef>
              <a:spcAft>
                <a:spcPts val="0"/>
              </a:spcAft>
            </a:pPr>
            <a:br>
              <a:rPr lang="en-GB" sz="1050" dirty="0">
                <a:solidFill>
                  <a:prstClr val="black"/>
                </a:solidFill>
                <a:latin typeface="Calibri" panose="020F0502020204030204"/>
                <a:cs typeface="+mn-cs"/>
              </a:rPr>
            </a:br>
            <a:r>
              <a:rPr lang="en-GB" sz="1050" dirty="0">
                <a:solidFill>
                  <a:prstClr val="black"/>
                </a:solidFill>
                <a:latin typeface="Calibri" panose="020F0502020204030204"/>
                <a:cs typeface="+mn-cs"/>
              </a:rPr>
              <a:t>How could your school use a task like this to show progress in RE?</a:t>
            </a:r>
          </a:p>
          <a:p>
            <a:pPr defTabSz="685800" eaLnBrk="1" fontAlgn="auto" hangingPunct="1">
              <a:spcBef>
                <a:spcPts val="0"/>
              </a:spcBef>
              <a:spcAft>
                <a:spcPts val="0"/>
              </a:spcAft>
            </a:pPr>
            <a:r>
              <a:rPr lang="en-GB" sz="1050" dirty="0">
                <a:solidFill>
                  <a:prstClr val="black"/>
                </a:solidFill>
                <a:latin typeface="Calibri" panose="020F0502020204030204"/>
                <a:cs typeface="+mn-cs"/>
              </a:rPr>
              <a:t>In what ways does this work show good RE in action?</a:t>
            </a:r>
          </a:p>
          <a:p>
            <a:pPr defTabSz="685800" eaLnBrk="1" fontAlgn="auto" hangingPunct="1">
              <a:spcBef>
                <a:spcPts val="0"/>
              </a:spcBef>
              <a:spcAft>
                <a:spcPts val="0"/>
              </a:spcAft>
            </a:pPr>
            <a:r>
              <a:rPr lang="en-GB" sz="1050" dirty="0">
                <a:solidFill>
                  <a:prstClr val="black"/>
                </a:solidFill>
                <a:latin typeface="Calibri" panose="020F0502020204030204"/>
                <a:cs typeface="+mn-cs"/>
              </a:rPr>
              <a:t>Are standards in RE the same as standards in English in your school?</a:t>
            </a:r>
          </a:p>
        </p:txBody>
      </p:sp>
      <p:sp>
        <p:nvSpPr>
          <p:cNvPr id="5" name="TextBox 4">
            <a:extLst>
              <a:ext uri="{FF2B5EF4-FFF2-40B4-BE49-F238E27FC236}">
                <a16:creationId xmlns:a16="http://schemas.microsoft.com/office/drawing/2014/main" id="{229E1119-B68E-5E48-B980-E0A326F28B56}"/>
              </a:ext>
            </a:extLst>
          </p:cNvPr>
          <p:cNvSpPr txBox="1"/>
          <p:nvPr/>
        </p:nvSpPr>
        <p:spPr>
          <a:xfrm>
            <a:off x="319213" y="5018521"/>
            <a:ext cx="1014816" cy="300082"/>
          </a:xfrm>
          <a:prstGeom prst="rect">
            <a:avLst/>
          </a:prstGeom>
          <a:solidFill>
            <a:srgbClr val="24849E"/>
          </a:solidFill>
        </p:spPr>
        <p:txBody>
          <a:bodyPr wrap="square" rtlCol="0">
            <a:spAutoFit/>
          </a:bodyPr>
          <a:lstStyle>
            <a:defPPr>
              <a:defRPr lang="en-US"/>
            </a:defPPr>
            <a:lvl1pPr>
              <a:defRPr>
                <a:solidFill>
                  <a:schemeClr val="bg1"/>
                </a:solidFill>
              </a:defRPr>
            </a:lvl1pPr>
          </a:lstStyle>
          <a:p>
            <a:pPr defTabSz="685800" eaLnBrk="1" fontAlgn="auto" hangingPunct="1">
              <a:spcBef>
                <a:spcPts val="0"/>
              </a:spcBef>
              <a:spcAft>
                <a:spcPts val="0"/>
              </a:spcAft>
            </a:pPr>
            <a:r>
              <a:rPr lang="en-GB" sz="1350" dirty="0">
                <a:solidFill>
                  <a:prstClr val="white"/>
                </a:solidFill>
                <a:latin typeface="Calibri" panose="020F0502020204030204"/>
                <a:cs typeface="+mn-cs"/>
              </a:rPr>
              <a:t>Questions:</a:t>
            </a:r>
          </a:p>
        </p:txBody>
      </p:sp>
      <p:pic>
        <p:nvPicPr>
          <p:cNvPr id="6" name="Picture 5">
            <a:extLst>
              <a:ext uri="{FF2B5EF4-FFF2-40B4-BE49-F238E27FC236}">
                <a16:creationId xmlns:a16="http://schemas.microsoft.com/office/drawing/2014/main" id="{3A192EAF-32D1-4858-8127-55B0EF834AA9}"/>
              </a:ext>
            </a:extLst>
          </p:cNvPr>
          <p:cNvPicPr>
            <a:picLocks noChangeAspect="1"/>
          </p:cNvPicPr>
          <p:nvPr/>
        </p:nvPicPr>
        <p:blipFill>
          <a:blip r:embed="rId3"/>
          <a:stretch>
            <a:fillRect/>
          </a:stretch>
        </p:blipFill>
        <p:spPr>
          <a:xfrm>
            <a:off x="3491880" y="1268760"/>
            <a:ext cx="5571740" cy="3312367"/>
          </a:xfrm>
          <a:prstGeom prst="rect">
            <a:avLst/>
          </a:prstGeom>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542249227"/>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36EC9B-2E28-4B68-88B1-F6311FEC9D62}"/>
              </a:ext>
            </a:extLst>
          </p:cNvPr>
          <p:cNvSpPr txBox="1"/>
          <p:nvPr/>
        </p:nvSpPr>
        <p:spPr>
          <a:xfrm>
            <a:off x="460840" y="5390596"/>
            <a:ext cx="4142517" cy="900246"/>
          </a:xfrm>
          <a:prstGeom prst="rect">
            <a:avLst/>
          </a:prstGeom>
          <a:solidFill>
            <a:srgbClr val="D6E5EB"/>
          </a:solidFill>
        </p:spPr>
        <p:txBody>
          <a:bodyPr wrap="square" rtlCol="0">
            <a:spAutoFit/>
          </a:bodyPr>
          <a:lstStyle>
            <a:defPPr>
              <a:defRPr lang="en-US"/>
            </a:defPPr>
            <a:lvl1pPr>
              <a:defRPr sz="1400"/>
            </a:lvl1pPr>
          </a:lstStyle>
          <a:p>
            <a:pPr defTabSz="685800" eaLnBrk="1" fontAlgn="auto" hangingPunct="1">
              <a:spcBef>
                <a:spcPts val="0"/>
              </a:spcBef>
              <a:spcAft>
                <a:spcPts val="0"/>
              </a:spcAft>
            </a:pPr>
            <a:br>
              <a:rPr lang="en-GB" sz="1050" dirty="0">
                <a:solidFill>
                  <a:prstClr val="black"/>
                </a:solidFill>
                <a:latin typeface="Calibri" panose="020F0502020204030204"/>
                <a:cs typeface="+mn-cs"/>
              </a:rPr>
            </a:br>
            <a:r>
              <a:rPr lang="en-GB" sz="1050" dirty="0">
                <a:solidFill>
                  <a:prstClr val="black"/>
                </a:solidFill>
                <a:latin typeface="Calibri" panose="020F0502020204030204"/>
                <a:cs typeface="+mn-cs"/>
              </a:rPr>
              <a:t>How could your school use a task like this to show progress in RE?</a:t>
            </a:r>
          </a:p>
          <a:p>
            <a:pPr defTabSz="685800" eaLnBrk="1" fontAlgn="auto" hangingPunct="1">
              <a:spcBef>
                <a:spcPts val="0"/>
              </a:spcBef>
              <a:spcAft>
                <a:spcPts val="0"/>
              </a:spcAft>
            </a:pPr>
            <a:r>
              <a:rPr lang="en-GB" sz="1050" dirty="0">
                <a:solidFill>
                  <a:prstClr val="black"/>
                </a:solidFill>
                <a:latin typeface="Calibri" panose="020F0502020204030204"/>
                <a:cs typeface="+mn-cs"/>
              </a:rPr>
              <a:t>In what ways does this work show good RE in action?</a:t>
            </a:r>
          </a:p>
          <a:p>
            <a:pPr defTabSz="685800" eaLnBrk="1" fontAlgn="auto" hangingPunct="1">
              <a:spcBef>
                <a:spcPts val="0"/>
              </a:spcBef>
              <a:spcAft>
                <a:spcPts val="0"/>
              </a:spcAft>
            </a:pPr>
            <a:r>
              <a:rPr lang="en-GB" sz="1050" dirty="0">
                <a:solidFill>
                  <a:prstClr val="black"/>
                </a:solidFill>
                <a:latin typeface="Calibri" panose="020F0502020204030204"/>
                <a:cs typeface="+mn-cs"/>
              </a:rPr>
              <a:t>What opportunities are there in your setting for younger children to develop their own responses to key passages from sacred texts? </a:t>
            </a:r>
          </a:p>
        </p:txBody>
      </p:sp>
      <p:sp>
        <p:nvSpPr>
          <p:cNvPr id="6" name="TextBox 5">
            <a:extLst>
              <a:ext uri="{FF2B5EF4-FFF2-40B4-BE49-F238E27FC236}">
                <a16:creationId xmlns:a16="http://schemas.microsoft.com/office/drawing/2014/main" id="{E74633FE-F260-4D02-AA87-247ACF99D554}"/>
              </a:ext>
            </a:extLst>
          </p:cNvPr>
          <p:cNvSpPr txBox="1"/>
          <p:nvPr/>
        </p:nvSpPr>
        <p:spPr>
          <a:xfrm>
            <a:off x="475343" y="5124491"/>
            <a:ext cx="1175788" cy="300082"/>
          </a:xfrm>
          <a:prstGeom prst="rect">
            <a:avLst/>
          </a:prstGeom>
          <a:solidFill>
            <a:srgbClr val="24849E"/>
          </a:solidFill>
        </p:spPr>
        <p:txBody>
          <a:bodyPr wrap="square" rtlCol="0">
            <a:spAutoFit/>
          </a:bodyPr>
          <a:lstStyle>
            <a:defPPr>
              <a:defRPr lang="en-US"/>
            </a:defPPr>
            <a:lvl1pPr>
              <a:defRPr>
                <a:solidFill>
                  <a:schemeClr val="bg1"/>
                </a:solidFill>
              </a:defRPr>
            </a:lvl1pPr>
          </a:lstStyle>
          <a:p>
            <a:pPr defTabSz="685800" eaLnBrk="1" fontAlgn="auto" hangingPunct="1">
              <a:spcBef>
                <a:spcPts val="0"/>
              </a:spcBef>
              <a:spcAft>
                <a:spcPts val="0"/>
              </a:spcAft>
            </a:pPr>
            <a:r>
              <a:rPr lang="en-GB" sz="1350" dirty="0">
                <a:solidFill>
                  <a:prstClr val="white"/>
                </a:solidFill>
                <a:latin typeface="Calibri" panose="020F0502020204030204"/>
                <a:cs typeface="+mn-cs"/>
              </a:rPr>
              <a:t>Questions:</a:t>
            </a:r>
          </a:p>
        </p:txBody>
      </p:sp>
      <p:sp>
        <p:nvSpPr>
          <p:cNvPr id="8" name="Title 1">
            <a:extLst>
              <a:ext uri="{FF2B5EF4-FFF2-40B4-BE49-F238E27FC236}">
                <a16:creationId xmlns:a16="http://schemas.microsoft.com/office/drawing/2014/main" id="{76361225-CA8C-4447-8689-5AD50C5462FC}"/>
              </a:ext>
            </a:extLst>
          </p:cNvPr>
          <p:cNvSpPr txBox="1">
            <a:spLocks/>
          </p:cNvSpPr>
          <p:nvPr/>
        </p:nvSpPr>
        <p:spPr>
          <a:xfrm>
            <a:off x="179512" y="519605"/>
            <a:ext cx="2949179" cy="1200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sz="1800" b="1" dirty="0">
                <a:solidFill>
                  <a:srgbClr val="24849E"/>
                </a:solidFill>
                <a:latin typeface="Calibri Light" panose="020F0302020204030204"/>
              </a:rPr>
              <a:t>Harley, age 7, and other pupils</a:t>
            </a:r>
          </a:p>
          <a:p>
            <a:pPr defTabSz="685800" fontAlgn="auto">
              <a:spcAft>
                <a:spcPts val="0"/>
              </a:spcAft>
            </a:pPr>
            <a:r>
              <a:rPr lang="en-GB" sz="1800" b="1" dirty="0">
                <a:solidFill>
                  <a:srgbClr val="24849E"/>
                </a:solidFill>
                <a:latin typeface="Calibri Light" panose="020F0302020204030204"/>
              </a:rPr>
              <a:t>Treasure and Money</a:t>
            </a:r>
          </a:p>
        </p:txBody>
      </p:sp>
      <p:sp>
        <p:nvSpPr>
          <p:cNvPr id="10" name="Text Placeholder 3">
            <a:extLst>
              <a:ext uri="{FF2B5EF4-FFF2-40B4-BE49-F238E27FC236}">
                <a16:creationId xmlns:a16="http://schemas.microsoft.com/office/drawing/2014/main" id="{28C964C6-3574-4E8E-8C9F-0BCF2096965F}"/>
              </a:ext>
            </a:extLst>
          </p:cNvPr>
          <p:cNvSpPr txBox="1">
            <a:spLocks/>
          </p:cNvSpPr>
          <p:nvPr/>
        </p:nvSpPr>
        <p:spPr>
          <a:xfrm>
            <a:off x="232229" y="1124744"/>
            <a:ext cx="3547683" cy="32269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GB" sz="1400" dirty="0">
                <a:solidFill>
                  <a:prstClr val="black"/>
                </a:solidFill>
                <a:latin typeface="Calibri" panose="020F0502020204030204"/>
              </a:rPr>
              <a:t>The children used a story of the Prophet to think about this Hadith: ‘Generosity is near to Allah, near to Paradise, near to the people … Miserliness is far from Allah, far from Paradise, far from the people.’¹ They heard a story of Jesus and thought about his sayings: ‘Give expecting nothing in return’ and ‘Sell what you have and give to the poor and come and follow me.’ </a:t>
            </a:r>
          </a:p>
          <a:p>
            <a:pPr marL="171450" indent="-171450" defTabSz="685800" fontAlgn="auto">
              <a:spcBef>
                <a:spcPts val="750"/>
              </a:spcBef>
              <a:spcAft>
                <a:spcPts val="0"/>
              </a:spcAft>
            </a:pPr>
            <a:r>
              <a:rPr lang="en-GB" sz="1400" dirty="0">
                <a:solidFill>
                  <a:prstClr val="black"/>
                </a:solidFill>
                <a:latin typeface="Calibri" panose="020F0502020204030204"/>
              </a:rPr>
              <a:t>This is an example of good, independent thinking around two texts – one from Islam and one from Christianity.</a:t>
            </a:r>
          </a:p>
          <a:p>
            <a:pPr marL="171450" indent="-171450" defTabSz="685800" fontAlgn="auto">
              <a:spcBef>
                <a:spcPts val="750"/>
              </a:spcBef>
              <a:spcAft>
                <a:spcPts val="0"/>
              </a:spcAft>
            </a:pPr>
            <a:r>
              <a:rPr lang="en-GB" sz="1400" dirty="0">
                <a:solidFill>
                  <a:prstClr val="black"/>
                </a:solidFill>
                <a:latin typeface="Calibri" panose="020F0502020204030204"/>
              </a:rPr>
              <a:t>The teacher emphasised the importance of pupils using the ‘box fill in’ sheet to express their own thoughts around whether there are things which are more valuable than money and the work is evidence that 6-7-year-olds can engage with some very big questions and formulate their own ideas.</a:t>
            </a:r>
          </a:p>
        </p:txBody>
      </p:sp>
      <p:pic>
        <p:nvPicPr>
          <p:cNvPr id="13" name="Picture 12">
            <a:extLst>
              <a:ext uri="{FF2B5EF4-FFF2-40B4-BE49-F238E27FC236}">
                <a16:creationId xmlns:a16="http://schemas.microsoft.com/office/drawing/2014/main" id="{7387F2B8-3232-4E3E-8FA2-D0DFC1D60536}"/>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3872196" y="643340"/>
            <a:ext cx="4876267" cy="3433732"/>
          </a:xfrm>
          <a:prstGeom prst="rect">
            <a:avLst/>
          </a:prstGeom>
          <a:noFill/>
          <a:ln>
            <a:noFill/>
          </a:ln>
          <a:effectLst>
            <a:outerShdw blurRad="292100" dist="139700" dir="2700000" algn="ctr" rotWithShape="0">
              <a:schemeClr val="tx1">
                <a:alpha val="65000"/>
              </a:schemeClr>
            </a:outerShdw>
          </a:effectLst>
        </p:spPr>
      </p:pic>
      <p:pic>
        <p:nvPicPr>
          <p:cNvPr id="16" name="Picture 15">
            <a:extLst>
              <a:ext uri="{FF2B5EF4-FFF2-40B4-BE49-F238E27FC236}">
                <a16:creationId xmlns:a16="http://schemas.microsoft.com/office/drawing/2014/main" id="{62B318A3-8AA4-4EE7-9BA1-49084794806D}"/>
              </a:ext>
            </a:extLst>
          </p:cNvPr>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84106" y="4206478"/>
            <a:ext cx="1379984" cy="1310754"/>
          </a:xfrm>
          <a:prstGeom prst="rect">
            <a:avLst/>
          </a:prstGeom>
          <a:noFill/>
          <a:ln>
            <a:noFill/>
          </a:ln>
          <a:effectLst>
            <a:outerShdw blurRad="292100" dist="139700" dir="2700000" algn="ctr" rotWithShape="0">
              <a:schemeClr val="tx1">
                <a:alpha val="65000"/>
              </a:schemeClr>
            </a:outerShdw>
          </a:effectLst>
        </p:spPr>
      </p:pic>
      <p:pic>
        <p:nvPicPr>
          <p:cNvPr id="19" name="Picture 18">
            <a:extLst>
              <a:ext uri="{FF2B5EF4-FFF2-40B4-BE49-F238E27FC236}">
                <a16:creationId xmlns:a16="http://schemas.microsoft.com/office/drawing/2014/main" id="{E7930945-9192-4FA5-8BE4-0D2D911BA264}"/>
              </a:ext>
            </a:extLst>
          </p:cNvPr>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24992" y="4202722"/>
            <a:ext cx="1411339" cy="1429600"/>
          </a:xfrm>
          <a:prstGeom prst="rect">
            <a:avLst/>
          </a:prstGeom>
          <a:noFill/>
          <a:ln>
            <a:noFill/>
          </a:ln>
          <a:effectLst>
            <a:outerShdw blurRad="292100" dist="139700" dir="2700000" algn="ctr" rotWithShape="0">
              <a:schemeClr val="tx1">
                <a:alpha val="65000"/>
              </a:schemeClr>
            </a:outerShdw>
          </a:effectLst>
        </p:spPr>
      </p:pic>
      <p:pic>
        <p:nvPicPr>
          <p:cNvPr id="22" name="Picture 21">
            <a:extLst>
              <a:ext uri="{FF2B5EF4-FFF2-40B4-BE49-F238E27FC236}">
                <a16:creationId xmlns:a16="http://schemas.microsoft.com/office/drawing/2014/main" id="{BA73C6F9-E7CF-4CAB-9C29-9AB66901D56F}"/>
              </a:ext>
            </a:extLst>
          </p:cNvPr>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09171" y="4221088"/>
            <a:ext cx="1559486" cy="1631465"/>
          </a:xfrm>
          <a:prstGeom prst="rect">
            <a:avLst/>
          </a:prstGeom>
          <a:noFill/>
          <a:ln>
            <a:noFill/>
          </a:ln>
          <a:effectLst>
            <a:outerShdw blurRad="292100" dist="139700" dir="2700000" algn="ctr" rotWithShape="0">
              <a:schemeClr val="tx1">
                <a:alpha val="65000"/>
              </a:schemeClr>
            </a:outerShdw>
          </a:effectLst>
        </p:spPr>
      </p:pic>
      <p:sp>
        <p:nvSpPr>
          <p:cNvPr id="2" name="TextBox 1">
            <a:extLst>
              <a:ext uri="{FF2B5EF4-FFF2-40B4-BE49-F238E27FC236}">
                <a16:creationId xmlns:a16="http://schemas.microsoft.com/office/drawing/2014/main" id="{8B8DA9AE-EA72-4299-B62A-7E951FBA9650}"/>
              </a:ext>
            </a:extLst>
          </p:cNvPr>
          <p:cNvSpPr txBox="1"/>
          <p:nvPr/>
        </p:nvSpPr>
        <p:spPr>
          <a:xfrm>
            <a:off x="371645" y="5424573"/>
            <a:ext cx="920358" cy="207749"/>
          </a:xfrm>
          <a:prstGeom prst="rect">
            <a:avLst/>
          </a:prstGeom>
          <a:noFill/>
        </p:spPr>
        <p:txBody>
          <a:bodyPr wrap="square" rtlCol="0">
            <a:spAutoFit/>
          </a:bodyPr>
          <a:lstStyle/>
          <a:p>
            <a:pPr defTabSz="685800" eaLnBrk="1" fontAlgn="auto" hangingPunct="1">
              <a:spcBef>
                <a:spcPts val="0"/>
              </a:spcBef>
              <a:spcAft>
                <a:spcPts val="0"/>
              </a:spcAft>
            </a:pPr>
            <a:r>
              <a:rPr lang="en-GB" sz="750" baseline="30000" dirty="0">
                <a:solidFill>
                  <a:prstClr val="black"/>
                </a:solidFill>
                <a:latin typeface="Calibri" panose="020F0502020204030204"/>
                <a:cs typeface="+mn-cs"/>
              </a:rPr>
              <a:t>1</a:t>
            </a:r>
            <a:r>
              <a:rPr lang="en-GB" sz="750" dirty="0">
                <a:solidFill>
                  <a:prstClr val="black"/>
                </a:solidFill>
                <a:latin typeface="Calibri" panose="020F0502020204030204"/>
                <a:cs typeface="+mn-cs"/>
              </a:rPr>
              <a:t> Al-</a:t>
            </a:r>
            <a:r>
              <a:rPr lang="en-GB" sz="750" dirty="0" err="1">
                <a:solidFill>
                  <a:prstClr val="black"/>
                </a:solidFill>
                <a:latin typeface="Calibri" panose="020F0502020204030204"/>
                <a:cs typeface="+mn-cs"/>
              </a:rPr>
              <a:t>Tirmidh</a:t>
            </a:r>
            <a:r>
              <a:rPr lang="en-GB" sz="750" dirty="0" err="1">
                <a:solidFill>
                  <a:prstClr val="black"/>
                </a:solidFill>
                <a:latin typeface="Calibri" panose="020F0502020204030204" pitchFamily="34" charset="0"/>
                <a:cs typeface="Calibri" panose="020F0502020204030204" pitchFamily="34" charset="0"/>
              </a:rPr>
              <a:t>ī</a:t>
            </a:r>
            <a:endParaRPr lang="en-GB" sz="750" dirty="0">
              <a:solidFill>
                <a:prstClr val="black"/>
              </a:solidFill>
              <a:latin typeface="Calibri" panose="020F0502020204030204"/>
              <a:cs typeface="+mn-cs"/>
            </a:endParaRPr>
          </a:p>
        </p:txBody>
      </p:sp>
    </p:spTree>
    <p:extLst>
      <p:ext uri="{BB962C8B-B14F-4D97-AF65-F5344CB8AC3E}">
        <p14:creationId xmlns:p14="http://schemas.microsoft.com/office/powerpoint/2010/main" val="39174991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C20C-C0FF-D840-912E-53EFF5FE771C}"/>
              </a:ext>
            </a:extLst>
          </p:cNvPr>
          <p:cNvSpPr txBox="1">
            <a:spLocks/>
          </p:cNvSpPr>
          <p:nvPr/>
        </p:nvSpPr>
        <p:spPr>
          <a:xfrm>
            <a:off x="286242" y="421755"/>
            <a:ext cx="3206750" cy="7155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sz="1500" b="1" dirty="0">
                <a:solidFill>
                  <a:srgbClr val="24849E"/>
                </a:solidFill>
                <a:latin typeface="Calibri Light" panose="020F0302020204030204"/>
              </a:rPr>
              <a:t>Harry, age 8</a:t>
            </a:r>
          </a:p>
          <a:p>
            <a:pPr defTabSz="685800" fontAlgn="auto">
              <a:spcAft>
                <a:spcPts val="0"/>
              </a:spcAft>
            </a:pPr>
            <a:r>
              <a:rPr lang="en-GB" sz="1500" b="1" dirty="0">
                <a:solidFill>
                  <a:srgbClr val="24849E"/>
                </a:solidFill>
                <a:latin typeface="Calibri Light" panose="020F0302020204030204"/>
              </a:rPr>
              <a:t>Key Christian beliefs about Advent and Christmas</a:t>
            </a:r>
          </a:p>
        </p:txBody>
      </p:sp>
      <p:sp>
        <p:nvSpPr>
          <p:cNvPr id="4" name="TextBox 3">
            <a:extLst>
              <a:ext uri="{FF2B5EF4-FFF2-40B4-BE49-F238E27FC236}">
                <a16:creationId xmlns:a16="http://schemas.microsoft.com/office/drawing/2014/main" id="{E5C9806F-B2C5-ED4F-AB8C-950FC85610AB}"/>
              </a:ext>
            </a:extLst>
          </p:cNvPr>
          <p:cNvSpPr txBox="1"/>
          <p:nvPr/>
        </p:nvSpPr>
        <p:spPr>
          <a:xfrm>
            <a:off x="502144" y="5281860"/>
            <a:ext cx="3067049" cy="1061829"/>
          </a:xfrm>
          <a:prstGeom prst="rect">
            <a:avLst/>
          </a:prstGeom>
          <a:solidFill>
            <a:srgbClr val="D6E5EB"/>
          </a:solidFill>
        </p:spPr>
        <p:txBody>
          <a:bodyPr wrap="square" rtlCol="0">
            <a:spAutoFit/>
          </a:bodyPr>
          <a:lstStyle>
            <a:defPPr>
              <a:defRPr lang="en-US"/>
            </a:defPPr>
            <a:lvl1pPr>
              <a:defRPr sz="1400"/>
            </a:lvl1pPr>
          </a:lstStyle>
          <a:p>
            <a:pPr defTabSz="685800" eaLnBrk="1" fontAlgn="auto" hangingPunct="1">
              <a:spcBef>
                <a:spcPts val="0"/>
              </a:spcBef>
              <a:spcAft>
                <a:spcPts val="0"/>
              </a:spcAft>
            </a:pPr>
            <a:br>
              <a:rPr lang="en-GB" sz="1050" dirty="0">
                <a:solidFill>
                  <a:prstClr val="black"/>
                </a:solidFill>
                <a:latin typeface="Calibri" panose="020F0502020204030204"/>
                <a:cs typeface="+mn-cs"/>
              </a:rPr>
            </a:br>
            <a:r>
              <a:rPr lang="en-GB" sz="1050" dirty="0">
                <a:solidFill>
                  <a:prstClr val="black"/>
                </a:solidFill>
                <a:latin typeface="Calibri" panose="020F0502020204030204"/>
                <a:cs typeface="+mn-cs"/>
              </a:rPr>
              <a:t>How could your school use a task like this to show progress in RE?</a:t>
            </a:r>
          </a:p>
          <a:p>
            <a:pPr defTabSz="685800" eaLnBrk="1" fontAlgn="auto" hangingPunct="1">
              <a:spcBef>
                <a:spcPts val="0"/>
              </a:spcBef>
              <a:spcAft>
                <a:spcPts val="0"/>
              </a:spcAft>
            </a:pPr>
            <a:r>
              <a:rPr lang="en-GB" sz="1050" dirty="0">
                <a:solidFill>
                  <a:prstClr val="black"/>
                </a:solidFill>
                <a:latin typeface="Calibri" panose="020F0502020204030204"/>
                <a:cs typeface="+mn-cs"/>
              </a:rPr>
              <a:t>Do your pupils have clear knowledge like this about the Christian celebration of Christmas?</a:t>
            </a:r>
          </a:p>
          <a:p>
            <a:pPr defTabSz="685800" eaLnBrk="1" fontAlgn="auto" hangingPunct="1">
              <a:spcBef>
                <a:spcPts val="0"/>
              </a:spcBef>
              <a:spcAft>
                <a:spcPts val="0"/>
              </a:spcAft>
            </a:pPr>
            <a:r>
              <a:rPr lang="en-GB" sz="1050" dirty="0">
                <a:solidFill>
                  <a:prstClr val="black"/>
                </a:solidFill>
                <a:latin typeface="Calibri" panose="020F0502020204030204"/>
                <a:cs typeface="+mn-cs"/>
              </a:rPr>
              <a:t>In what ways does this work show good RE in action?</a:t>
            </a:r>
          </a:p>
        </p:txBody>
      </p:sp>
      <p:sp>
        <p:nvSpPr>
          <p:cNvPr id="5" name="TextBox 4">
            <a:extLst>
              <a:ext uri="{FF2B5EF4-FFF2-40B4-BE49-F238E27FC236}">
                <a16:creationId xmlns:a16="http://schemas.microsoft.com/office/drawing/2014/main" id="{229E1119-B68E-5E48-B980-E0A326F28B56}"/>
              </a:ext>
            </a:extLst>
          </p:cNvPr>
          <p:cNvSpPr txBox="1"/>
          <p:nvPr/>
        </p:nvSpPr>
        <p:spPr>
          <a:xfrm>
            <a:off x="502144" y="5090939"/>
            <a:ext cx="1189536" cy="300082"/>
          </a:xfrm>
          <a:prstGeom prst="rect">
            <a:avLst/>
          </a:prstGeom>
          <a:solidFill>
            <a:srgbClr val="24849E"/>
          </a:solidFill>
        </p:spPr>
        <p:txBody>
          <a:bodyPr wrap="square" rtlCol="0">
            <a:spAutoFit/>
          </a:bodyPr>
          <a:lstStyle>
            <a:defPPr>
              <a:defRPr lang="en-US"/>
            </a:defPPr>
            <a:lvl1pPr>
              <a:defRPr>
                <a:solidFill>
                  <a:schemeClr val="bg1"/>
                </a:solidFill>
              </a:defRPr>
            </a:lvl1pPr>
          </a:lstStyle>
          <a:p>
            <a:pPr defTabSz="685800" eaLnBrk="1" fontAlgn="auto" hangingPunct="1">
              <a:spcBef>
                <a:spcPts val="0"/>
              </a:spcBef>
              <a:spcAft>
                <a:spcPts val="0"/>
              </a:spcAft>
            </a:pPr>
            <a:r>
              <a:rPr lang="en-GB" sz="1350" dirty="0">
                <a:solidFill>
                  <a:prstClr val="white"/>
                </a:solidFill>
                <a:latin typeface="Calibri" panose="020F0502020204030204"/>
                <a:cs typeface="+mn-cs"/>
              </a:rPr>
              <a:t>Questions:</a:t>
            </a:r>
          </a:p>
        </p:txBody>
      </p:sp>
      <p:pic>
        <p:nvPicPr>
          <p:cNvPr id="12" name="Picture 11" descr="A close up&#10;&#10;Description automatically generated">
            <a:extLst>
              <a:ext uri="{FF2B5EF4-FFF2-40B4-BE49-F238E27FC236}">
                <a16:creationId xmlns:a16="http://schemas.microsoft.com/office/drawing/2014/main" id="{31A9FB12-5C21-44E6-883C-CFE43A43BFE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rot="5400000">
            <a:off x="4673782" y="1045000"/>
            <a:ext cx="4985959" cy="3739470"/>
          </a:xfrm>
          <a:prstGeom prst="rect">
            <a:avLst/>
          </a:prstGeom>
          <a:noFill/>
          <a:ln>
            <a:noFill/>
          </a:ln>
          <a:effectLst>
            <a:outerShdw blurRad="292100" dist="139700" dir="2700000" algn="ctr" rotWithShape="0">
              <a:schemeClr val="tx1">
                <a:alpha val="65000"/>
              </a:schemeClr>
            </a:outerShdw>
          </a:effectLst>
        </p:spPr>
      </p:pic>
      <p:pic>
        <p:nvPicPr>
          <p:cNvPr id="10" name="Picture 9">
            <a:extLst>
              <a:ext uri="{FF2B5EF4-FFF2-40B4-BE49-F238E27FC236}">
                <a16:creationId xmlns:a16="http://schemas.microsoft.com/office/drawing/2014/main" id="{CCD42B7F-AE0C-4DBC-A772-948F3EF128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9000" contrast="7000"/>
                    </a14:imgEffect>
                  </a14:imgLayer>
                </a14:imgProps>
              </a:ext>
            </a:extLst>
          </a:blip>
          <a:stretch>
            <a:fillRect/>
          </a:stretch>
        </p:blipFill>
        <p:spPr>
          <a:xfrm>
            <a:off x="3705333" y="505947"/>
            <a:ext cx="2532514" cy="4291205"/>
          </a:xfrm>
          <a:prstGeom prst="rect">
            <a:avLst/>
          </a:prstGeom>
          <a:noFill/>
          <a:ln>
            <a:noFill/>
          </a:ln>
          <a:effectLst>
            <a:outerShdw blurRad="292100" dist="139700" dir="2700000" algn="ctr" rotWithShape="0">
              <a:schemeClr val="tx1">
                <a:alpha val="65000"/>
              </a:schemeClr>
            </a:outerShdw>
          </a:effectLst>
        </p:spPr>
      </p:pic>
      <p:sp>
        <p:nvSpPr>
          <p:cNvPr id="6" name="Text Placeholder 3">
            <a:extLst>
              <a:ext uri="{FF2B5EF4-FFF2-40B4-BE49-F238E27FC236}">
                <a16:creationId xmlns:a16="http://schemas.microsoft.com/office/drawing/2014/main" id="{51AD03C3-D8CE-4DA5-9273-B8E95BCD768D}"/>
              </a:ext>
            </a:extLst>
          </p:cNvPr>
          <p:cNvSpPr txBox="1">
            <a:spLocks/>
          </p:cNvSpPr>
          <p:nvPr/>
        </p:nvSpPr>
        <p:spPr>
          <a:xfrm>
            <a:off x="232229" y="1819897"/>
            <a:ext cx="4429254" cy="2386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endParaRPr lang="en-GB" sz="1200" dirty="0">
              <a:solidFill>
                <a:prstClr val="black"/>
              </a:solidFill>
              <a:latin typeface="Calibri" panose="020F0502020204030204"/>
            </a:endParaRPr>
          </a:p>
        </p:txBody>
      </p:sp>
      <p:sp>
        <p:nvSpPr>
          <p:cNvPr id="7" name="Text Placeholder 3">
            <a:extLst>
              <a:ext uri="{FF2B5EF4-FFF2-40B4-BE49-F238E27FC236}">
                <a16:creationId xmlns:a16="http://schemas.microsoft.com/office/drawing/2014/main" id="{E2541BE7-FEDA-4B02-A513-7560769A59BC}"/>
              </a:ext>
            </a:extLst>
          </p:cNvPr>
          <p:cNvSpPr txBox="1">
            <a:spLocks/>
          </p:cNvSpPr>
          <p:nvPr/>
        </p:nvSpPr>
        <p:spPr>
          <a:xfrm>
            <a:off x="286242" y="1132646"/>
            <a:ext cx="3061622" cy="2944425"/>
          </a:xfrm>
          <a:prstGeom prst="rect">
            <a:avLst/>
          </a:prstGeom>
        </p:spPr>
        <p:txBody>
          <a:bodyPr>
            <a:noAutofit/>
          </a:bodyPr>
          <a:lstStyle>
            <a:defPPr>
              <a:defRPr lang="en-US"/>
            </a:defPPr>
            <a:lvl1pPr marL="228600" indent="-228600">
              <a:lnSpc>
                <a:spcPct val="90000"/>
              </a:lnSpc>
              <a:spcBef>
                <a:spcPts val="1000"/>
              </a:spcBef>
              <a:buFont typeface="Arial" panose="020B0604020202020204" pitchFamily="34" charset="0"/>
              <a:buChar char="•"/>
              <a:defRPr sz="16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defTabSz="685800" eaLnBrk="1" fontAlgn="auto" hangingPunct="1">
              <a:spcBef>
                <a:spcPts val="750"/>
              </a:spcBef>
              <a:spcAft>
                <a:spcPts val="0"/>
              </a:spcAft>
            </a:pPr>
            <a:r>
              <a:rPr lang="en-US" sz="1400" dirty="0">
                <a:solidFill>
                  <a:prstClr val="black"/>
                </a:solidFill>
                <a:latin typeface="Calibri" panose="020F0502020204030204"/>
                <a:cs typeface="+mn-cs"/>
              </a:rPr>
              <a:t>Harry has a clear understanding of the meaning of the period of Advent for Christians as a time of preparing, waiting and anticipating what is to come. </a:t>
            </a:r>
            <a:endParaRPr lang="en-GB" sz="1400" dirty="0">
              <a:solidFill>
                <a:prstClr val="black"/>
              </a:solidFill>
              <a:latin typeface="Calibri" panose="020F0502020204030204"/>
              <a:cs typeface="+mn-cs"/>
            </a:endParaRPr>
          </a:p>
          <a:p>
            <a:pPr marL="171450" indent="-171450" defTabSz="685800" eaLnBrk="1" fontAlgn="auto" hangingPunct="1">
              <a:spcBef>
                <a:spcPts val="750"/>
              </a:spcBef>
              <a:spcAft>
                <a:spcPts val="0"/>
              </a:spcAft>
            </a:pPr>
            <a:r>
              <a:rPr lang="en-US" sz="1400" dirty="0">
                <a:solidFill>
                  <a:prstClr val="black"/>
                </a:solidFill>
                <a:latin typeface="Calibri" panose="020F0502020204030204"/>
                <a:cs typeface="+mn-cs"/>
              </a:rPr>
              <a:t>A key quality of this work is the depth of knowledge and understanding of Christian beliefs shown by the pupil; for example, that Jesus is considered by Christians to be a king and the Son of God. </a:t>
            </a:r>
            <a:endParaRPr lang="en-GB" sz="1400" dirty="0">
              <a:solidFill>
                <a:prstClr val="black"/>
              </a:solidFill>
              <a:latin typeface="Calibri" panose="020F0502020204030204"/>
              <a:cs typeface="+mn-cs"/>
            </a:endParaRPr>
          </a:p>
          <a:p>
            <a:pPr marL="171450" indent="-171450" defTabSz="685800" eaLnBrk="1" fontAlgn="auto" hangingPunct="1">
              <a:spcBef>
                <a:spcPts val="750"/>
              </a:spcBef>
              <a:spcAft>
                <a:spcPts val="0"/>
              </a:spcAft>
            </a:pPr>
            <a:r>
              <a:rPr lang="en-US" sz="1400" dirty="0">
                <a:solidFill>
                  <a:prstClr val="black"/>
                </a:solidFill>
                <a:latin typeface="Calibri" panose="020F0502020204030204"/>
                <a:cs typeface="+mn-cs"/>
              </a:rPr>
              <a:t>This work describes how Christians show their beliefs and use scripture as they mark, celebrate and worship at Advent and Christmas, Harry achieving well for his age. </a:t>
            </a:r>
            <a:endParaRPr lang="en-GB" sz="1400" dirty="0">
              <a:solidFill>
                <a:prstClr val="black"/>
              </a:solidFill>
              <a:latin typeface="Calibri" panose="020F0502020204030204"/>
              <a:cs typeface="+mn-cs"/>
            </a:endParaRPr>
          </a:p>
          <a:p>
            <a:pPr marL="171450" indent="-171450" defTabSz="685800" eaLnBrk="1" fontAlgn="auto" hangingPunct="1">
              <a:spcBef>
                <a:spcPts val="750"/>
              </a:spcBef>
              <a:spcAft>
                <a:spcPts val="0"/>
              </a:spcAft>
            </a:pPr>
            <a:endParaRPr lang="en-GB" sz="1400" dirty="0">
              <a:solidFill>
                <a:prstClr val="black"/>
              </a:solidFill>
              <a:latin typeface="Calibri" panose="020F0502020204030204"/>
              <a:cs typeface="+mn-cs"/>
            </a:endParaRPr>
          </a:p>
        </p:txBody>
      </p:sp>
      <p:sp>
        <p:nvSpPr>
          <p:cNvPr id="3" name="TextBox 2">
            <a:extLst>
              <a:ext uri="{FF2B5EF4-FFF2-40B4-BE49-F238E27FC236}">
                <a16:creationId xmlns:a16="http://schemas.microsoft.com/office/drawing/2014/main" id="{1AE40A79-BFBA-44B8-9E5D-1E3E2C9BEFFE}"/>
              </a:ext>
            </a:extLst>
          </p:cNvPr>
          <p:cNvSpPr txBox="1"/>
          <p:nvPr/>
        </p:nvSpPr>
        <p:spPr>
          <a:xfrm>
            <a:off x="6932693" y="5596105"/>
            <a:ext cx="2126996" cy="738664"/>
          </a:xfrm>
          <a:prstGeom prst="rect">
            <a:avLst/>
          </a:prstGeom>
          <a:noFill/>
        </p:spPr>
        <p:txBody>
          <a:bodyPr wrap="square" rtlCol="0">
            <a:spAutoFit/>
          </a:bodyPr>
          <a:lstStyle/>
          <a:p>
            <a:pPr defTabSz="685800" eaLnBrk="1" fontAlgn="auto" hangingPunct="1">
              <a:spcBef>
                <a:spcPts val="0"/>
              </a:spcBef>
              <a:spcAft>
                <a:spcPts val="0"/>
              </a:spcAft>
            </a:pPr>
            <a:r>
              <a:rPr lang="en-GB" sz="1050" dirty="0">
                <a:solidFill>
                  <a:prstClr val="black"/>
                </a:solidFill>
                <a:latin typeface="Calibri" panose="020F0502020204030204"/>
                <a:cs typeface="+mn-cs"/>
              </a:rPr>
              <a:t>The 24 doors all have different facts and quotes about advent behind them, adding up to rich knowledge of the season.</a:t>
            </a:r>
          </a:p>
        </p:txBody>
      </p:sp>
    </p:spTree>
    <p:extLst>
      <p:ext uri="{BB962C8B-B14F-4D97-AF65-F5344CB8AC3E}">
        <p14:creationId xmlns:p14="http://schemas.microsoft.com/office/powerpoint/2010/main" val="35839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C20C-C0FF-D840-912E-53EFF5FE771C}"/>
              </a:ext>
            </a:extLst>
          </p:cNvPr>
          <p:cNvSpPr txBox="1">
            <a:spLocks/>
          </p:cNvSpPr>
          <p:nvPr/>
        </p:nvSpPr>
        <p:spPr>
          <a:xfrm>
            <a:off x="126607" y="517969"/>
            <a:ext cx="3005233" cy="4836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sz="1500" b="1" dirty="0">
                <a:solidFill>
                  <a:srgbClr val="24849E"/>
                </a:solidFill>
                <a:latin typeface="Calibri Light" panose="020F0302020204030204"/>
              </a:rPr>
              <a:t>Puja, age 9</a:t>
            </a:r>
          </a:p>
          <a:p>
            <a:pPr defTabSz="685800" fontAlgn="auto">
              <a:spcAft>
                <a:spcPts val="0"/>
              </a:spcAft>
            </a:pPr>
            <a:r>
              <a:rPr lang="en-GB" sz="1500" b="1" dirty="0">
                <a:solidFill>
                  <a:srgbClr val="24849E"/>
                </a:solidFill>
                <a:latin typeface="Calibri Light" panose="020F0302020204030204"/>
              </a:rPr>
              <a:t>Wanted Messiah! </a:t>
            </a:r>
          </a:p>
          <a:p>
            <a:pPr defTabSz="685800" fontAlgn="auto">
              <a:spcAft>
                <a:spcPts val="0"/>
              </a:spcAft>
            </a:pPr>
            <a:r>
              <a:rPr lang="en-GB" sz="1500" b="1" dirty="0">
                <a:solidFill>
                  <a:srgbClr val="24849E"/>
                </a:solidFill>
                <a:latin typeface="Calibri Light" panose="020F0302020204030204"/>
              </a:rPr>
              <a:t>Excellent use of Theological terms</a:t>
            </a:r>
          </a:p>
        </p:txBody>
      </p:sp>
      <p:sp>
        <p:nvSpPr>
          <p:cNvPr id="3" name="Text Placeholder 3">
            <a:extLst>
              <a:ext uri="{FF2B5EF4-FFF2-40B4-BE49-F238E27FC236}">
                <a16:creationId xmlns:a16="http://schemas.microsoft.com/office/drawing/2014/main" id="{D2A8D0C3-657A-D540-A3F3-243EA7F6E2DB}"/>
              </a:ext>
            </a:extLst>
          </p:cNvPr>
          <p:cNvSpPr txBox="1">
            <a:spLocks/>
          </p:cNvSpPr>
          <p:nvPr/>
        </p:nvSpPr>
        <p:spPr>
          <a:xfrm>
            <a:off x="122951" y="1218837"/>
            <a:ext cx="2504833" cy="37943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US" sz="1400" dirty="0">
                <a:solidFill>
                  <a:prstClr val="black"/>
                </a:solidFill>
                <a:latin typeface="Calibri" panose="020F0502020204030204"/>
              </a:rPr>
              <a:t>Puja explains the core Christian concept of Messiah using examples from the Bible and can make connections between beliefs and practices. </a:t>
            </a:r>
          </a:p>
          <a:p>
            <a:pPr marL="171450" indent="-171450" defTabSz="685800" fontAlgn="auto">
              <a:spcBef>
                <a:spcPts val="750"/>
              </a:spcBef>
              <a:spcAft>
                <a:spcPts val="0"/>
              </a:spcAft>
            </a:pPr>
            <a:r>
              <a:rPr lang="en-US" sz="1400" dirty="0">
                <a:solidFill>
                  <a:prstClr val="black"/>
                </a:solidFill>
                <a:latin typeface="Calibri" panose="020F0502020204030204"/>
              </a:rPr>
              <a:t>Prior learning is key- previously, pupils had found out about the concept of the ‘people of God’ in the Old Testament and looked at some of the prophecies that many Christians believe are found in the Book of Isaiah. This work built on their understanding of incarnation.</a:t>
            </a:r>
          </a:p>
          <a:p>
            <a:pPr marL="171450" indent="-171450" defTabSz="685800" fontAlgn="auto">
              <a:spcBef>
                <a:spcPts val="750"/>
              </a:spcBef>
              <a:spcAft>
                <a:spcPts val="0"/>
              </a:spcAft>
            </a:pPr>
            <a:r>
              <a:rPr lang="en-US" sz="1400" dirty="0">
                <a:solidFill>
                  <a:prstClr val="black"/>
                </a:solidFill>
                <a:latin typeface="Calibri" panose="020F0502020204030204"/>
              </a:rPr>
              <a:t>One key quality of this work is her clear understanding of the biblical texts she has explored.</a:t>
            </a:r>
            <a:endParaRPr lang="en-GB" sz="14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E5C9806F-B2C5-ED4F-AB8C-950FC85610AB}"/>
              </a:ext>
            </a:extLst>
          </p:cNvPr>
          <p:cNvSpPr txBox="1"/>
          <p:nvPr/>
        </p:nvSpPr>
        <p:spPr>
          <a:xfrm>
            <a:off x="280587" y="5355549"/>
            <a:ext cx="3067049" cy="1061829"/>
          </a:xfrm>
          <a:prstGeom prst="rect">
            <a:avLst/>
          </a:prstGeom>
          <a:solidFill>
            <a:srgbClr val="D6E5EB"/>
          </a:solidFill>
        </p:spPr>
        <p:txBody>
          <a:bodyPr wrap="square" rtlCol="0">
            <a:spAutoFit/>
          </a:bodyPr>
          <a:lstStyle>
            <a:defPPr>
              <a:defRPr lang="en-US"/>
            </a:defPPr>
            <a:lvl1pPr>
              <a:defRPr sz="1400"/>
            </a:lvl1pPr>
          </a:lstStyle>
          <a:p>
            <a:pPr defTabSz="685800" eaLnBrk="1" fontAlgn="auto" hangingPunct="1">
              <a:spcBef>
                <a:spcPts val="0"/>
              </a:spcBef>
              <a:spcAft>
                <a:spcPts val="0"/>
              </a:spcAft>
            </a:pPr>
            <a:br>
              <a:rPr lang="en-GB" sz="1050" dirty="0">
                <a:solidFill>
                  <a:prstClr val="black"/>
                </a:solidFill>
                <a:latin typeface="Calibri" panose="020F0502020204030204"/>
                <a:cs typeface="+mn-cs"/>
              </a:rPr>
            </a:br>
            <a:r>
              <a:rPr lang="en-GB" sz="1050" dirty="0">
                <a:solidFill>
                  <a:prstClr val="black"/>
                </a:solidFill>
                <a:latin typeface="Calibri" panose="020F0502020204030204"/>
                <a:cs typeface="+mn-cs"/>
              </a:rPr>
              <a:t>How could your school use a task like this to show progress in RE? </a:t>
            </a:r>
          </a:p>
          <a:p>
            <a:pPr defTabSz="685800" eaLnBrk="1" fontAlgn="auto" hangingPunct="1">
              <a:spcBef>
                <a:spcPts val="0"/>
              </a:spcBef>
              <a:spcAft>
                <a:spcPts val="0"/>
              </a:spcAft>
            </a:pPr>
            <a:r>
              <a:rPr lang="en-GB" sz="1050" dirty="0">
                <a:solidFill>
                  <a:prstClr val="black"/>
                </a:solidFill>
                <a:latin typeface="Calibri" panose="020F0502020204030204"/>
                <a:cs typeface="+mn-cs"/>
              </a:rPr>
              <a:t>Can your pupils explain key theological terms this clearly?</a:t>
            </a:r>
          </a:p>
          <a:p>
            <a:pPr defTabSz="685800" eaLnBrk="1" fontAlgn="auto" hangingPunct="1">
              <a:spcBef>
                <a:spcPts val="0"/>
              </a:spcBef>
              <a:spcAft>
                <a:spcPts val="0"/>
              </a:spcAft>
            </a:pPr>
            <a:r>
              <a:rPr lang="en-GB" sz="1050" dirty="0">
                <a:solidFill>
                  <a:prstClr val="black"/>
                </a:solidFill>
                <a:latin typeface="Calibri" panose="020F0502020204030204"/>
                <a:cs typeface="+mn-cs"/>
              </a:rPr>
              <a:t>In what ways does this work show good RE in action?</a:t>
            </a:r>
          </a:p>
        </p:txBody>
      </p:sp>
      <p:sp>
        <p:nvSpPr>
          <p:cNvPr id="5" name="TextBox 4">
            <a:extLst>
              <a:ext uri="{FF2B5EF4-FFF2-40B4-BE49-F238E27FC236}">
                <a16:creationId xmlns:a16="http://schemas.microsoft.com/office/drawing/2014/main" id="{229E1119-B68E-5E48-B980-E0A326F28B56}"/>
              </a:ext>
            </a:extLst>
          </p:cNvPr>
          <p:cNvSpPr txBox="1"/>
          <p:nvPr/>
        </p:nvSpPr>
        <p:spPr>
          <a:xfrm>
            <a:off x="354070" y="5146382"/>
            <a:ext cx="1057000" cy="300082"/>
          </a:xfrm>
          <a:prstGeom prst="rect">
            <a:avLst/>
          </a:prstGeom>
          <a:solidFill>
            <a:srgbClr val="24849E"/>
          </a:solidFill>
        </p:spPr>
        <p:txBody>
          <a:bodyPr wrap="square" rtlCol="0">
            <a:spAutoFit/>
          </a:bodyPr>
          <a:lstStyle>
            <a:defPPr>
              <a:defRPr lang="en-US"/>
            </a:defPPr>
            <a:lvl1pPr>
              <a:defRPr>
                <a:solidFill>
                  <a:schemeClr val="bg1"/>
                </a:solidFill>
              </a:defRPr>
            </a:lvl1pPr>
          </a:lstStyle>
          <a:p>
            <a:pPr defTabSz="685800" eaLnBrk="1" fontAlgn="auto" hangingPunct="1">
              <a:spcBef>
                <a:spcPts val="0"/>
              </a:spcBef>
              <a:spcAft>
                <a:spcPts val="0"/>
              </a:spcAft>
            </a:pPr>
            <a:r>
              <a:rPr lang="en-GB" sz="1350" dirty="0">
                <a:solidFill>
                  <a:prstClr val="white"/>
                </a:solidFill>
                <a:latin typeface="Calibri" panose="020F0502020204030204"/>
                <a:cs typeface="+mn-cs"/>
              </a:rPr>
              <a:t>Questions:</a:t>
            </a:r>
          </a:p>
        </p:txBody>
      </p:sp>
      <p:pic>
        <p:nvPicPr>
          <p:cNvPr id="6" name="Picture 5">
            <a:extLst>
              <a:ext uri="{FF2B5EF4-FFF2-40B4-BE49-F238E27FC236}">
                <a16:creationId xmlns:a16="http://schemas.microsoft.com/office/drawing/2014/main" id="{E6006422-59F3-4132-A021-8BE6E5A78B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07" t="2513"/>
          <a:stretch/>
        </p:blipFill>
        <p:spPr>
          <a:xfrm rot="10800000">
            <a:off x="2822428" y="260647"/>
            <a:ext cx="3765795" cy="5501223"/>
          </a:xfrm>
          <a:prstGeom prst="rect">
            <a:avLst/>
          </a:prstGeom>
          <a:noFill/>
          <a:ln>
            <a:noFill/>
          </a:ln>
          <a:effectLst>
            <a:outerShdw blurRad="292100" dist="139700" dir="2700000" algn="ctr" rotWithShape="0">
              <a:schemeClr val="tx1">
                <a:alpha val="65000"/>
              </a:schemeClr>
            </a:outerShdw>
          </a:effectLst>
        </p:spPr>
      </p:pic>
      <p:pic>
        <p:nvPicPr>
          <p:cNvPr id="7" name="Picture 6">
            <a:extLst>
              <a:ext uri="{FF2B5EF4-FFF2-40B4-BE49-F238E27FC236}">
                <a16:creationId xmlns:a16="http://schemas.microsoft.com/office/drawing/2014/main" id="{03E90911-8F89-4BDF-B275-F40B99E16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2" t="19157" r="15103"/>
          <a:stretch/>
        </p:blipFill>
        <p:spPr>
          <a:xfrm rot="10800000">
            <a:off x="5137878" y="759803"/>
            <a:ext cx="4006121" cy="5202280"/>
          </a:xfrm>
          <a:prstGeom prst="rect">
            <a:avLst/>
          </a:prstGeom>
          <a:noFill/>
          <a:ln>
            <a:noFill/>
          </a:ln>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192811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C7557-79A1-4990-BE3F-BA6BFC70955F}"/>
              </a:ext>
            </a:extLst>
          </p:cNvPr>
          <p:cNvPicPr>
            <a:picLocks noChangeAspect="1"/>
          </p:cNvPicPr>
          <p:nvPr/>
        </p:nvPicPr>
        <p:blipFill>
          <a:blip r:embed="rId2"/>
          <a:stretch>
            <a:fillRect/>
          </a:stretch>
        </p:blipFill>
        <p:spPr>
          <a:xfrm>
            <a:off x="0" y="37555"/>
            <a:ext cx="6156176" cy="6843750"/>
          </a:xfrm>
          <a:prstGeom prst="rect">
            <a:avLst/>
          </a:prstGeom>
        </p:spPr>
      </p:pic>
      <p:sp>
        <p:nvSpPr>
          <p:cNvPr id="4" name="TextBox 3">
            <a:extLst>
              <a:ext uri="{FF2B5EF4-FFF2-40B4-BE49-F238E27FC236}">
                <a16:creationId xmlns:a16="http://schemas.microsoft.com/office/drawing/2014/main" id="{48C9C057-B4D5-47C3-89FE-C054E58970E5}"/>
              </a:ext>
            </a:extLst>
          </p:cNvPr>
          <p:cNvSpPr txBox="1"/>
          <p:nvPr/>
        </p:nvSpPr>
        <p:spPr>
          <a:xfrm>
            <a:off x="6516216" y="1628800"/>
            <a:ext cx="2100060" cy="4247317"/>
          </a:xfrm>
          <a:prstGeom prst="rect">
            <a:avLst/>
          </a:prstGeom>
          <a:noFill/>
        </p:spPr>
        <p:txBody>
          <a:bodyPr wrap="square" rtlCol="0">
            <a:spAutoFit/>
          </a:bodyPr>
          <a:lstStyle/>
          <a:p>
            <a:r>
              <a:rPr lang="en-GB" dirty="0"/>
              <a:t>Email me on </a:t>
            </a:r>
            <a:r>
              <a:rPr lang="en-GB" dirty="0">
                <a:hlinkClick r:id="rId3"/>
              </a:rPr>
              <a:t>lat@retoday.org.uk</a:t>
            </a:r>
            <a:r>
              <a:rPr lang="en-GB" dirty="0"/>
              <a:t> to buy the bundle for £111. We will send you a fat parcel (with a slim invoice).</a:t>
            </a:r>
          </a:p>
          <a:p>
            <a:endParaRPr lang="en-GB" dirty="0"/>
          </a:p>
          <a:p>
            <a:r>
              <a:rPr lang="en-GB" dirty="0"/>
              <a:t>You are already having this webinar – but if your school would like some bespoke RE training that is possible.</a:t>
            </a:r>
          </a:p>
        </p:txBody>
      </p:sp>
    </p:spTree>
    <p:extLst>
      <p:ext uri="{BB962C8B-B14F-4D97-AF65-F5344CB8AC3E}">
        <p14:creationId xmlns:p14="http://schemas.microsoft.com/office/powerpoint/2010/main" val="35988278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3AA1-0ABF-49E3-8C97-B4DC4C763A6E}"/>
              </a:ext>
            </a:extLst>
          </p:cNvPr>
          <p:cNvSpPr>
            <a:spLocks noGrp="1"/>
          </p:cNvSpPr>
          <p:nvPr>
            <p:ph type="title"/>
          </p:nvPr>
        </p:nvSpPr>
        <p:spPr/>
        <p:txBody>
          <a:bodyPr/>
          <a:lstStyle/>
          <a:p>
            <a:pPr>
              <a:lnSpc>
                <a:spcPct val="107000"/>
              </a:lnSpc>
              <a:spcAft>
                <a:spcPts val="800"/>
              </a:spcAft>
            </a:pPr>
            <a:r>
              <a:rPr lang="en-GB" sz="3600" b="1" dirty="0">
                <a:solidFill>
                  <a:srgbClr val="C00000"/>
                </a:solidFill>
                <a:latin typeface="Candara" panose="020E0502030303020204" pitchFamily="34" charset="0"/>
                <a:ea typeface="Calibri" panose="020F0502020204030204" pitchFamily="34" charset="0"/>
                <a:cs typeface="Times New Roman" panose="02020603050405020304" pitchFamily="18" charset="0"/>
              </a:rPr>
              <a:t>Diocese of Salford Years 3 and 4: RE with creative, spiritual and thoughtful focus</a:t>
            </a:r>
            <a:endParaRPr lang="en-GB" sz="7200" b="1" dirty="0"/>
          </a:p>
        </p:txBody>
      </p:sp>
      <p:sp>
        <p:nvSpPr>
          <p:cNvPr id="3" name="Content Placeholder 2">
            <a:extLst>
              <a:ext uri="{FF2B5EF4-FFF2-40B4-BE49-F238E27FC236}">
                <a16:creationId xmlns:a16="http://schemas.microsoft.com/office/drawing/2014/main" id="{4D2A7F19-938F-43E6-8D38-E3A3D1A18D12}"/>
              </a:ext>
            </a:extLst>
          </p:cNvPr>
          <p:cNvSpPr>
            <a:spLocks noGrp="1"/>
          </p:cNvSpPr>
          <p:nvPr>
            <p:ph idx="1"/>
          </p:nvPr>
        </p:nvSpPr>
        <p:spPr/>
        <p:txBody>
          <a:bodyPr/>
          <a:lstStyle/>
          <a:p>
            <a:endParaRPr lang="en-GB" sz="1800" dirty="0">
              <a:effectLst/>
              <a:latin typeface="Candara" panose="020E0502030303020204" pitchFamily="34" charset="0"/>
              <a:ea typeface="Calibri" panose="020F0502020204030204" pitchFamily="34" charset="0"/>
              <a:cs typeface="Times New Roman" panose="02020603050405020304" pitchFamily="18" charset="0"/>
            </a:endParaRPr>
          </a:p>
          <a:p>
            <a:r>
              <a:rPr lang="en-GB" sz="1800" dirty="0">
                <a:latin typeface="Candara" panose="020E0502030303020204" pitchFamily="34" charset="0"/>
                <a:ea typeface="Calibri" panose="020F0502020204030204" pitchFamily="34" charset="0"/>
                <a:cs typeface="Times New Roman" panose="02020603050405020304" pitchFamily="18" charset="0"/>
              </a:rPr>
              <a:t>E</a:t>
            </a:r>
            <a:r>
              <a:rPr lang="en-GB" sz="1800" dirty="0">
                <a:effectLst/>
                <a:latin typeface="Candara" panose="020E0502030303020204" pitchFamily="34" charset="0"/>
                <a:ea typeface="Calibri" panose="020F0502020204030204" pitchFamily="34" charset="0"/>
                <a:cs typeface="Times New Roman" panose="02020603050405020304" pitchFamily="18" charset="0"/>
              </a:rPr>
              <a:t>xamples of topical RE will be used to show </a:t>
            </a:r>
            <a:r>
              <a:rPr lang="en-GB" sz="1800" b="1" dirty="0">
                <a:effectLst/>
                <a:latin typeface="Candara" panose="020E0502030303020204" pitchFamily="34" charset="0"/>
                <a:ea typeface="Calibri" panose="020F0502020204030204" pitchFamily="34" charset="0"/>
                <a:cs typeface="Times New Roman" panose="02020603050405020304" pitchFamily="18" charset="0"/>
              </a:rPr>
              <a:t>how RE has an impact,</a:t>
            </a:r>
            <a:r>
              <a:rPr lang="en-GB" sz="1800" dirty="0">
                <a:effectLst/>
                <a:latin typeface="Candara" panose="020E0502030303020204" pitchFamily="34" charset="0"/>
                <a:ea typeface="Calibri" panose="020F0502020204030204" pitchFamily="34" charset="0"/>
                <a:cs typeface="Times New Roman" panose="02020603050405020304" pitchFamily="18" charset="0"/>
              </a:rPr>
              <a:t> both in terms of age-related standards and in pupils’ own deep thinking and developing attitudes and values. Some features of excellence here include using different method of study to enable increasingly high levels of understanding of religion</a:t>
            </a: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Barnabas, Saul / Paul and Encouragement</a:t>
            </a: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Sacrament, symbol, meanings, journey of life</a:t>
            </a:r>
          </a:p>
          <a:p>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“Our Father…” Meanings, questions and big ideas</a:t>
            </a: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Father David: What’s in the diary?</a:t>
            </a:r>
          </a:p>
          <a:p>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The Baptism of </a:t>
            </a:r>
            <a:r>
              <a:rPr lang="en-GB" sz="1800" b="1">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Jesus </a:t>
            </a:r>
            <a:endPar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endParaRPr>
          </a:p>
          <a:p>
            <a:r>
              <a:rPr lang="en-GB" sz="1800" b="1" dirty="0">
                <a:solidFill>
                  <a:schemeClr val="tx2">
                    <a:lumMod val="60000"/>
                    <a:lumOff val="40000"/>
                  </a:schemeClr>
                </a:solidFill>
                <a:latin typeface="Candara" panose="020E0502030303020204" pitchFamily="34" charset="0"/>
                <a:ea typeface="Calibri" panose="020F0502020204030204" pitchFamily="34" charset="0"/>
                <a:cs typeface="Times New Roman" panose="02020603050405020304" pitchFamily="18" charset="0"/>
              </a:rPr>
              <a:t>Exploring ideas about God and the Earth</a:t>
            </a:r>
          </a:p>
          <a:p>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Exemplar tasks and outcomes from Y3 and 4 on Christianity Key Topics</a:t>
            </a:r>
          </a:p>
          <a:p>
            <a:pPr marL="0" indent="0">
              <a:buNone/>
            </a:pPr>
            <a:r>
              <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rPr>
              <a:t> </a:t>
            </a:r>
          </a:p>
          <a:p>
            <a:endPar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endParaRPr>
          </a:p>
          <a:p>
            <a:endParaRPr lang="en-GB" sz="1800" b="1" dirty="0">
              <a:solidFill>
                <a:schemeClr val="tx2">
                  <a:lumMod val="60000"/>
                  <a:lumOff val="40000"/>
                </a:schemeClr>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418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DA1E-BC44-4AA8-9E3A-0993C50E97DF}"/>
              </a:ext>
            </a:extLst>
          </p:cNvPr>
          <p:cNvSpPr>
            <a:spLocks noGrp="1"/>
          </p:cNvSpPr>
          <p:nvPr>
            <p:ph type="title"/>
          </p:nvPr>
        </p:nvSpPr>
        <p:spPr/>
        <p:txBody>
          <a:bodyPr/>
          <a:lstStyle/>
          <a:p>
            <a:r>
              <a:rPr lang="en-GB" dirty="0"/>
              <a:t>“We all need encouragement”</a:t>
            </a:r>
          </a:p>
        </p:txBody>
      </p:sp>
      <p:pic>
        <p:nvPicPr>
          <p:cNvPr id="4" name="7_We can sing">
            <a:hlinkClick r:id="" action="ppaction://media"/>
            <a:extLst>
              <a:ext uri="{FF2B5EF4-FFF2-40B4-BE49-F238E27FC236}">
                <a16:creationId xmlns:a16="http://schemas.microsoft.com/office/drawing/2014/main" id="{77BF30BA-79C1-417D-95DB-E3B9CEB842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305626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5B5A-4584-4DF9-8591-C9F73D9728F3}"/>
              </a:ext>
            </a:extLst>
          </p:cNvPr>
          <p:cNvSpPr>
            <a:spLocks noGrp="1"/>
          </p:cNvSpPr>
          <p:nvPr>
            <p:ph type="title"/>
          </p:nvPr>
        </p:nvSpPr>
        <p:spPr>
          <a:xfrm>
            <a:off x="4939411" y="3212976"/>
            <a:ext cx="3604497" cy="2384296"/>
          </a:xfrm>
        </p:spPr>
        <p:txBody>
          <a:bodyPr vert="horz" lIns="91440" tIns="45720" rIns="91440" bIns="45720" rtlCol="0" anchor="t">
            <a:normAutofit/>
          </a:bodyPr>
          <a:lstStyle/>
          <a:p>
            <a:pPr algn="l" eaLnBrk="1" hangingPunct="1">
              <a:lnSpc>
                <a:spcPct val="90000"/>
              </a:lnSpc>
            </a:pPr>
            <a:r>
              <a:rPr lang="en-US" sz="1800" b="1" dirty="0">
                <a:solidFill>
                  <a:schemeClr val="accent4"/>
                </a:solidFill>
              </a:rPr>
              <a:t>Stained glass window from St Barnabas School in Leicester, showing the school’s values, connected to the idea of encouragement. How can we all encourage each other at the moment?</a:t>
            </a:r>
          </a:p>
        </p:txBody>
      </p:sp>
      <p:pic>
        <p:nvPicPr>
          <p:cNvPr id="5" name="Content Placeholder 4">
            <a:extLst>
              <a:ext uri="{FF2B5EF4-FFF2-40B4-BE49-F238E27FC236}">
                <a16:creationId xmlns:a16="http://schemas.microsoft.com/office/drawing/2014/main" id="{ECE404DF-C77D-4A57-B418-C5BFF9CCE774}"/>
              </a:ext>
            </a:extLst>
          </p:cNvPr>
          <p:cNvPicPr>
            <a:picLocks noGrp="1" noChangeAspect="1"/>
          </p:cNvPicPr>
          <p:nvPr>
            <p:ph sz="half" idx="2"/>
          </p:nvPr>
        </p:nvPicPr>
        <p:blipFill rotWithShape="1">
          <a:blip r:embed="rId2">
            <a:alphaModFix/>
          </a:blip>
          <a:srcRect l="9459" r="3806" b="-1"/>
          <a:stretch/>
        </p:blipFill>
        <p:spPr>
          <a:xfrm>
            <a:off x="0" y="-46497"/>
            <a:ext cx="4499992" cy="6904497"/>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355375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7A9448-3C7B-4AF6-81E0-960E7B872DCA}"/>
              </a:ext>
            </a:extLst>
          </p:cNvPr>
          <p:cNvPicPr>
            <a:picLocks noGrp="1" noChangeAspect="1"/>
          </p:cNvPicPr>
          <p:nvPr>
            <p:ph idx="1"/>
          </p:nvPr>
        </p:nvPicPr>
        <p:blipFill>
          <a:blip r:embed="rId2"/>
          <a:stretch>
            <a:fillRect/>
          </a:stretch>
        </p:blipFill>
        <p:spPr>
          <a:xfrm>
            <a:off x="486869" y="724026"/>
            <a:ext cx="8229600" cy="6233366"/>
          </a:xfrm>
          <a:prstGeom prst="rect">
            <a:avLst/>
          </a:prstGeom>
        </p:spPr>
      </p:pic>
      <p:sp>
        <p:nvSpPr>
          <p:cNvPr id="2" name="Title 1">
            <a:extLst>
              <a:ext uri="{FF2B5EF4-FFF2-40B4-BE49-F238E27FC236}">
                <a16:creationId xmlns:a16="http://schemas.microsoft.com/office/drawing/2014/main" id="{8F1022EB-C1A9-452F-8410-E17598C17B04}"/>
              </a:ext>
            </a:extLst>
          </p:cNvPr>
          <p:cNvSpPr>
            <a:spLocks noGrp="1"/>
          </p:cNvSpPr>
          <p:nvPr>
            <p:ph type="title"/>
          </p:nvPr>
        </p:nvSpPr>
        <p:spPr>
          <a:xfrm>
            <a:off x="457200" y="116632"/>
            <a:ext cx="8229600" cy="1143000"/>
          </a:xfrm>
        </p:spPr>
        <p:txBody>
          <a:bodyPr/>
          <a:lstStyle/>
          <a:p>
            <a:pPr algn="l"/>
            <a:r>
              <a:rPr lang="en-GB" sz="1800" b="1" dirty="0">
                <a:solidFill>
                  <a:schemeClr val="accent4"/>
                </a:solidFill>
              </a:rPr>
              <a:t>Can you make a triptych? Include the sentence you chose from Saint Paul, and a picture of Saint Barnabas the encourager, and a picture that shows you encouraging other people as well. Make this on card, and fold it so that it  will stand up by itself – together with others from the class.</a:t>
            </a:r>
          </a:p>
        </p:txBody>
      </p:sp>
    </p:spTree>
    <p:extLst>
      <p:ext uri="{BB962C8B-B14F-4D97-AF65-F5344CB8AC3E}">
        <p14:creationId xmlns:p14="http://schemas.microsoft.com/office/powerpoint/2010/main" val="3439902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D990-F552-43D0-861D-CE010F78C169}"/>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5186A32F-E6CB-4563-863E-DFFE8F3DC2DF}"/>
              </a:ext>
            </a:extLst>
          </p:cNvPr>
          <p:cNvPicPr>
            <a:picLocks noGrp="1" noChangeAspect="1"/>
          </p:cNvPicPr>
          <p:nvPr>
            <p:ph sz="half" idx="1"/>
          </p:nvPr>
        </p:nvPicPr>
        <p:blipFill>
          <a:blip r:embed="rId2"/>
          <a:stretch>
            <a:fillRect/>
          </a:stretch>
        </p:blipFill>
        <p:spPr>
          <a:xfrm>
            <a:off x="107504" y="-99392"/>
            <a:ext cx="4701084" cy="6840760"/>
          </a:xfrm>
        </p:spPr>
      </p:pic>
      <p:pic>
        <p:nvPicPr>
          <p:cNvPr id="8" name="Content Placeholder 7">
            <a:extLst>
              <a:ext uri="{FF2B5EF4-FFF2-40B4-BE49-F238E27FC236}">
                <a16:creationId xmlns:a16="http://schemas.microsoft.com/office/drawing/2014/main" id="{DC13ABFB-8B56-47A6-9A4A-661EED558B14}"/>
              </a:ext>
            </a:extLst>
          </p:cNvPr>
          <p:cNvPicPr>
            <a:picLocks noGrp="1" noChangeAspect="1"/>
          </p:cNvPicPr>
          <p:nvPr>
            <p:ph sz="half" idx="2"/>
          </p:nvPr>
        </p:nvPicPr>
        <p:blipFill>
          <a:blip r:embed="rId3"/>
          <a:stretch>
            <a:fillRect/>
          </a:stretch>
        </p:blipFill>
        <p:spPr>
          <a:xfrm>
            <a:off x="3878438" y="116632"/>
            <a:ext cx="4942034" cy="6639233"/>
          </a:xfrm>
        </p:spPr>
      </p:pic>
      <p:sp>
        <p:nvSpPr>
          <p:cNvPr id="5" name="TextBox 4">
            <a:extLst>
              <a:ext uri="{FF2B5EF4-FFF2-40B4-BE49-F238E27FC236}">
                <a16:creationId xmlns:a16="http://schemas.microsoft.com/office/drawing/2014/main" id="{42560FE9-C201-4DB3-A550-8FF35321EEA6}"/>
              </a:ext>
            </a:extLst>
          </p:cNvPr>
          <p:cNvSpPr txBox="1"/>
          <p:nvPr/>
        </p:nvSpPr>
        <p:spPr>
          <a:xfrm>
            <a:off x="467544" y="5229200"/>
            <a:ext cx="4032448" cy="1200329"/>
          </a:xfrm>
          <a:prstGeom prst="rect">
            <a:avLst/>
          </a:prstGeom>
          <a:solidFill>
            <a:schemeClr val="accent6">
              <a:lumMod val="20000"/>
              <a:lumOff val="80000"/>
            </a:schemeClr>
          </a:solidFill>
        </p:spPr>
        <p:txBody>
          <a:bodyPr wrap="square" rtlCol="0">
            <a:spAutoFit/>
          </a:bodyPr>
          <a:lstStyle/>
          <a:p>
            <a:pPr marL="0" algn="l" rtl="0" eaLnBrk="1" fontAlgn="t" latinLnBrk="0" hangingPunct="1">
              <a:spcBef>
                <a:spcPts val="0"/>
              </a:spcBef>
              <a:spcAft>
                <a:spcPts val="0"/>
              </a:spcAft>
            </a:pPr>
            <a:r>
              <a:rPr lang="en-GB" dirty="0">
                <a:solidFill>
                  <a:schemeClr val="accent6">
                    <a:lumMod val="75000"/>
                  </a:schemeClr>
                </a:solidFill>
                <a:latin typeface="Aharoni" panose="02010803020104030203" pitchFamily="2" charset="-79"/>
                <a:cs typeface="Aharoni" panose="02010803020104030203" pitchFamily="2" charset="-79"/>
              </a:rPr>
              <a:t>Retell, describe, make links, use sources to support viewpoints, e</a:t>
            </a:r>
            <a:r>
              <a:rPr lang="en-GB" sz="1800" b="0" i="0" u="none" strike="noStrike" kern="1200" dirty="0">
                <a:solidFill>
                  <a:schemeClr val="accent6">
                    <a:lumMod val="75000"/>
                  </a:schemeClr>
                </a:solidFill>
                <a:effectLst/>
                <a:latin typeface="Aharoni" panose="02010803020104030203" pitchFamily="2" charset="-79"/>
                <a:cs typeface="Aharoni" panose="02010803020104030203" pitchFamily="2" charset="-79"/>
              </a:rPr>
              <a:t>xpress a point of view, express a preference…</a:t>
            </a:r>
            <a:endParaRPr lang="en-GB" dirty="0">
              <a:solidFill>
                <a:schemeClr val="accent6">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6218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5711" y="332656"/>
            <a:ext cx="3898777" cy="6215851"/>
          </a:xfrm>
        </p:spPr>
        <p:txBody>
          <a:bodyPr/>
          <a:lstStyle/>
          <a:p>
            <a:r>
              <a:rPr lang="en-GB" sz="2800" b="1" dirty="0">
                <a:solidFill>
                  <a:srgbClr val="C00000"/>
                </a:solidFill>
              </a:rPr>
              <a:t>Join NATRE Today </a:t>
            </a:r>
            <a:r>
              <a:rPr lang="en-GB" sz="2800" b="1" i="1" dirty="0">
                <a:solidFill>
                  <a:srgbClr val="C00000"/>
                </a:solidFill>
              </a:rPr>
              <a:t>(I’ll give you a free book)</a:t>
            </a:r>
          </a:p>
          <a:p>
            <a:r>
              <a:rPr lang="en-GB" sz="2800" b="1" dirty="0">
                <a:solidFill>
                  <a:srgbClr val="C00000"/>
                </a:solidFill>
              </a:rPr>
              <a:t>1400+ free downloads</a:t>
            </a:r>
          </a:p>
          <a:p>
            <a:r>
              <a:rPr lang="en-GB" sz="2800" b="1" dirty="0">
                <a:solidFill>
                  <a:srgbClr val="C00000"/>
                </a:solidFill>
              </a:rPr>
              <a:t>96 page mag, termly</a:t>
            </a:r>
          </a:p>
          <a:p>
            <a:r>
              <a:rPr lang="en-GB" sz="2800" b="1" dirty="0">
                <a:solidFill>
                  <a:srgbClr val="C00000"/>
                </a:solidFill>
              </a:rPr>
              <a:t>3 new books every year</a:t>
            </a:r>
          </a:p>
          <a:p>
            <a:r>
              <a:rPr lang="en-GB" sz="2800" b="1" dirty="0">
                <a:solidFill>
                  <a:srgbClr val="C00000"/>
                </a:solidFill>
              </a:rPr>
              <a:t>Discounts on RE Today and NATRE stuff</a:t>
            </a:r>
          </a:p>
          <a:p>
            <a:r>
              <a:rPr lang="en-GB" sz="2800" b="1" dirty="0">
                <a:solidFill>
                  <a:srgbClr val="C00000"/>
                </a:solidFill>
              </a:rPr>
              <a:t>£80 the year (£6.65 the month, cash / card / school)</a:t>
            </a:r>
          </a:p>
          <a:p>
            <a:r>
              <a:rPr lang="en-GB" sz="2800" b="1" dirty="0">
                <a:solidFill>
                  <a:srgbClr val="C00000"/>
                </a:solidFill>
              </a:rPr>
              <a:t>Art in Heaven comp: £1000 in prizes</a:t>
            </a:r>
          </a:p>
        </p:txBody>
      </p:sp>
      <p:pic>
        <p:nvPicPr>
          <p:cNvPr id="4" name="Picture 3"/>
          <p:cNvPicPr>
            <a:picLocks noChangeAspect="1"/>
          </p:cNvPicPr>
          <p:nvPr/>
        </p:nvPicPr>
        <p:blipFill>
          <a:blip r:embed="rId2"/>
          <a:stretch>
            <a:fillRect/>
          </a:stretch>
        </p:blipFill>
        <p:spPr>
          <a:xfrm>
            <a:off x="11770" y="0"/>
            <a:ext cx="4920269" cy="6847080"/>
          </a:xfrm>
          <a:prstGeom prst="rect">
            <a:avLst/>
          </a:prstGeom>
        </p:spPr>
      </p:pic>
    </p:spTree>
    <p:extLst>
      <p:ext uri="{BB962C8B-B14F-4D97-AF65-F5344CB8AC3E}">
        <p14:creationId xmlns:p14="http://schemas.microsoft.com/office/powerpoint/2010/main" val="277241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FC9B9F-464C-40B0-9490-998A95931746}"/>
              </a:ext>
            </a:extLst>
          </p:cNvPr>
          <p:cNvSpPr>
            <a:spLocks noGrp="1"/>
          </p:cNvSpPr>
          <p:nvPr>
            <p:ph idx="1"/>
          </p:nvPr>
        </p:nvSpPr>
        <p:spPr>
          <a:xfrm>
            <a:off x="457200" y="404664"/>
            <a:ext cx="8229599" cy="727734"/>
          </a:xfrm>
        </p:spPr>
        <p:txBody>
          <a:bodyPr/>
          <a:lstStyle/>
          <a:p>
            <a:r>
              <a:rPr lang="en-GB" sz="2000" dirty="0">
                <a:hlinkClick r:id="rId2"/>
              </a:rPr>
              <a:t>https://www.bbc.co.uk/teach/class-clips-video/religious-studies-ks2-holy-communion/z7xhy9q</a:t>
            </a:r>
            <a:r>
              <a:rPr lang="en-GB" sz="2000" dirty="0"/>
              <a:t> </a:t>
            </a:r>
          </a:p>
        </p:txBody>
      </p:sp>
      <p:graphicFrame>
        <p:nvGraphicFramePr>
          <p:cNvPr id="4" name="Table 3">
            <a:extLst>
              <a:ext uri="{FF2B5EF4-FFF2-40B4-BE49-F238E27FC236}">
                <a16:creationId xmlns:a16="http://schemas.microsoft.com/office/drawing/2014/main" id="{1FAC15B1-64DB-43F3-BBD3-97B03EC51D78}"/>
              </a:ext>
            </a:extLst>
          </p:cNvPr>
          <p:cNvGraphicFramePr>
            <a:graphicFrameLocks noGrp="1"/>
          </p:cNvGraphicFramePr>
          <p:nvPr>
            <p:extLst>
              <p:ext uri="{D42A27DB-BD31-4B8C-83A1-F6EECF244321}">
                <p14:modId xmlns:p14="http://schemas.microsoft.com/office/powerpoint/2010/main" val="258380630"/>
              </p:ext>
            </p:extLst>
          </p:nvPr>
        </p:nvGraphicFramePr>
        <p:xfrm>
          <a:off x="457200" y="1124744"/>
          <a:ext cx="8075239" cy="5989766"/>
        </p:xfrm>
        <a:graphic>
          <a:graphicData uri="http://schemas.openxmlformats.org/drawingml/2006/table">
            <a:tbl>
              <a:tblPr firstRow="1" firstCol="1" bandRow="1"/>
              <a:tblGrid>
                <a:gridCol w="1018456">
                  <a:extLst>
                    <a:ext uri="{9D8B030D-6E8A-4147-A177-3AD203B41FA5}">
                      <a16:colId xmlns:a16="http://schemas.microsoft.com/office/drawing/2014/main" val="3780491203"/>
                    </a:ext>
                  </a:extLst>
                </a:gridCol>
                <a:gridCol w="7056783">
                  <a:extLst>
                    <a:ext uri="{9D8B030D-6E8A-4147-A177-3AD203B41FA5}">
                      <a16:colId xmlns:a16="http://schemas.microsoft.com/office/drawing/2014/main" val="3840002479"/>
                    </a:ext>
                  </a:extLst>
                </a:gridCol>
              </a:tblGrid>
              <a:tr h="190050">
                <a:tc>
                  <a:txBody>
                    <a:bodyPr/>
                    <a:lstStyle/>
                    <a:p>
                      <a:pPr>
                        <a:lnSpc>
                          <a:spcPct val="115000"/>
                        </a:lnSpc>
                        <a:spcAft>
                          <a:spcPts val="1000"/>
                        </a:spcAft>
                      </a:pPr>
                      <a:r>
                        <a:rPr lang="en-GB" sz="1400" b="1">
                          <a:solidFill>
                            <a:srgbClr val="000000"/>
                          </a:solidFill>
                          <a:effectLst/>
                          <a:latin typeface="+mn-lt"/>
                          <a:ea typeface="Times New Roman" panose="02020603050405020304" pitchFamily="18" charset="0"/>
                          <a:cs typeface="Arial" panose="020B0604020202020204" pitchFamily="34" charset="0"/>
                        </a:rPr>
                        <a:t>KEYWORDS </a:t>
                      </a:r>
                      <a:endParaRPr lang="en-GB" sz="1400">
                        <a:effectLst/>
                        <a:latin typeface="+mn-lt"/>
                        <a:ea typeface="MS Mincho" panose="02020609040205080304" pitchFamily="49" charset="-128"/>
                        <a:cs typeface="Arial" panose="020B0604020202020204" pitchFamily="34" charset="0"/>
                      </a:endParaRPr>
                    </a:p>
                  </a:txBody>
                  <a:tcPr marL="57494" marR="57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8E4BC"/>
                    </a:solidFill>
                  </a:tcPr>
                </a:tc>
                <a:tc>
                  <a:txBody>
                    <a:bodyPr/>
                    <a:lstStyle/>
                    <a:p>
                      <a:pPr>
                        <a:lnSpc>
                          <a:spcPct val="115000"/>
                        </a:lnSpc>
                        <a:spcAft>
                          <a:spcPts val="1000"/>
                        </a:spcAft>
                      </a:pPr>
                      <a:r>
                        <a:rPr lang="en-GB" sz="1400" dirty="0">
                          <a:solidFill>
                            <a:srgbClr val="000000"/>
                          </a:solidFill>
                          <a:effectLst/>
                          <a:latin typeface="+mn-lt"/>
                          <a:ea typeface="Times New Roman" panose="02020603050405020304" pitchFamily="18" charset="0"/>
                          <a:cs typeface="Arial" panose="020B0604020202020204" pitchFamily="34" charset="0"/>
                        </a:rPr>
                        <a:t>Holy Communion, symbol, Last Supper, disciple, body of Christ, Mass, First Communion, sacrament</a:t>
                      </a:r>
                      <a:endParaRPr lang="en-GB" sz="1400" dirty="0">
                        <a:effectLst/>
                        <a:latin typeface="+mn-lt"/>
                        <a:ea typeface="MS Mincho" panose="02020609040205080304" pitchFamily="49" charset="-128"/>
                        <a:cs typeface="Arial" panose="020B0604020202020204" pitchFamily="34" charset="0"/>
                      </a:endParaRPr>
                    </a:p>
                  </a:txBody>
                  <a:tcPr marL="57494" marR="574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237729"/>
                  </a:ext>
                </a:extLst>
              </a:tr>
              <a:tr h="2248768">
                <a:tc gridSpan="2">
                  <a:txBody>
                    <a:bodyPr/>
                    <a:lstStyle/>
                    <a:p>
                      <a:pPr>
                        <a:lnSpc>
                          <a:spcPct val="115000"/>
                        </a:lnSpc>
                        <a:spcAft>
                          <a:spcPts val="1000"/>
                        </a:spcAft>
                      </a:pPr>
                      <a:r>
                        <a:rPr lang="en-GB" sz="1400" b="1">
                          <a:solidFill>
                            <a:srgbClr val="000000"/>
                          </a:solidFill>
                          <a:effectLst/>
                          <a:latin typeface="+mn-lt"/>
                          <a:ea typeface="Times New Roman" panose="02020603050405020304" pitchFamily="18" charset="0"/>
                          <a:cs typeface="Arial" panose="020B0604020202020204" pitchFamily="34" charset="0"/>
                        </a:rPr>
                        <a:t>Key Stage 2: </a:t>
                      </a:r>
                      <a:r>
                        <a:rPr lang="en-GB" sz="1400" b="1">
                          <a:solidFill>
                            <a:srgbClr val="0070C0"/>
                          </a:solidFill>
                          <a:effectLst/>
                          <a:latin typeface="+mn-lt"/>
                          <a:ea typeface="Times New Roman" panose="02020603050405020304" pitchFamily="18" charset="0"/>
                          <a:cs typeface="Arial" panose="020B0604020202020204" pitchFamily="34" charset="0"/>
                        </a:rPr>
                        <a:t>Idea 1: Bread, wine, what can they mean?</a:t>
                      </a:r>
                      <a:endParaRPr lang="en-GB" sz="1400">
                        <a:effectLst/>
                        <a:latin typeface="+mn-lt"/>
                        <a:ea typeface="MS Mincho" panose="02020609040205080304" pitchFamily="49" charset="-128"/>
                        <a:cs typeface="Arial" panose="020B0604020202020204" pitchFamily="34" charset="0"/>
                      </a:endParaRPr>
                    </a:p>
                    <a:p>
                      <a:pPr>
                        <a:lnSpc>
                          <a:spcPct val="115000"/>
                        </a:lnSpc>
                        <a:spcAft>
                          <a:spcPts val="1000"/>
                        </a:spcAft>
                      </a:pPr>
                      <a:r>
                        <a:rPr lang="en-GB" sz="1400">
                          <a:solidFill>
                            <a:srgbClr val="000000"/>
                          </a:solidFill>
                          <a:effectLst/>
                          <a:latin typeface="+mn-lt"/>
                          <a:ea typeface="Times New Roman" panose="02020603050405020304" pitchFamily="18" charset="0"/>
                          <a:cs typeface="Arial" panose="020B0604020202020204" pitchFamily="34" charset="0"/>
                        </a:rPr>
                        <a:t>Before you show the clip, have a little tasting session: bring some different kinds of fresh bread to the class (e.g. pitta, a French stick, some croissants, wholemeal bread, a fruity naan or whatever is easy to get from your local store – remember to check for allergies). Ask pupils to taste a little bit of each kind of bread and then discuss and make a list of all the people who you could thank for this bread – can they think of 5 ‘thank yous’ for each kind of bread? A bit of a challenge.</a:t>
                      </a:r>
                      <a:endParaRPr lang="en-GB" sz="1400">
                        <a:effectLst/>
                        <a:latin typeface="+mn-lt"/>
                        <a:ea typeface="MS Mincho" panose="02020609040205080304" pitchFamily="49" charset="-128"/>
                        <a:cs typeface="Arial" panose="020B0604020202020204" pitchFamily="34" charset="0"/>
                      </a:endParaRPr>
                    </a:p>
                    <a:p>
                      <a:pPr>
                        <a:lnSpc>
                          <a:spcPct val="115000"/>
                        </a:lnSpc>
                        <a:spcAft>
                          <a:spcPts val="1000"/>
                        </a:spcAft>
                      </a:pPr>
                      <a:r>
                        <a:rPr lang="en-GB" sz="1400">
                          <a:solidFill>
                            <a:srgbClr val="000000"/>
                          </a:solidFill>
                          <a:effectLst/>
                          <a:latin typeface="+mn-lt"/>
                          <a:ea typeface="Times New Roman" panose="02020603050405020304" pitchFamily="18" charset="0"/>
                          <a:cs typeface="Arial" panose="020B0604020202020204" pitchFamily="34" charset="0"/>
                        </a:rPr>
                        <a:t>What does the bread of Holy Communion mean to these young Christians? What do they remember when they receive this bread? </a:t>
                      </a:r>
                      <a:endParaRPr lang="en-GB" sz="1400">
                        <a:effectLst/>
                        <a:latin typeface="+mn-lt"/>
                        <a:ea typeface="MS Mincho" panose="02020609040205080304" pitchFamily="49" charset="-128"/>
                        <a:cs typeface="Arial" panose="020B0604020202020204" pitchFamily="34" charset="0"/>
                      </a:endParaRPr>
                    </a:p>
                    <a:p>
                      <a:pPr>
                        <a:lnSpc>
                          <a:spcPct val="115000"/>
                        </a:lnSpc>
                        <a:spcAft>
                          <a:spcPts val="1000"/>
                        </a:spcAft>
                      </a:pPr>
                      <a:r>
                        <a:rPr lang="en-GB" sz="1400">
                          <a:solidFill>
                            <a:srgbClr val="000000"/>
                          </a:solidFill>
                          <a:effectLst/>
                          <a:latin typeface="+mn-lt"/>
                          <a:ea typeface="Times New Roman" panose="02020603050405020304" pitchFamily="18" charset="0"/>
                          <a:cs typeface="Arial" panose="020B0604020202020204" pitchFamily="34" charset="0"/>
                        </a:rPr>
                        <a:t>Communion is a way for Christians to say ‘thank you’ to God for Jesus’ life and death. Ask children to sum up what they have learned by writing into a line drawing of a loaf of bread and a wine cup what these two symbols mean for Christian children.</a:t>
                      </a:r>
                      <a:endParaRPr lang="en-GB" sz="1400">
                        <a:effectLst/>
                        <a:latin typeface="+mn-lt"/>
                        <a:ea typeface="MS Mincho" panose="02020609040205080304" pitchFamily="49" charset="-128"/>
                        <a:cs typeface="Arial" panose="020B0604020202020204" pitchFamily="34" charset="0"/>
                      </a:endParaRPr>
                    </a:p>
                  </a:txBody>
                  <a:tcPr marL="57494" marR="57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763807171"/>
                  </a:ext>
                </a:extLst>
              </a:tr>
              <a:tr h="2087145">
                <a:tc gridSpan="2">
                  <a:txBody>
                    <a:bodyPr/>
                    <a:lstStyle/>
                    <a:p>
                      <a:pPr>
                        <a:lnSpc>
                          <a:spcPct val="115000"/>
                        </a:lnSpc>
                        <a:spcAft>
                          <a:spcPts val="1000"/>
                        </a:spcAft>
                      </a:pPr>
                      <a:r>
                        <a:rPr lang="en-GB" sz="1400" b="1" dirty="0">
                          <a:solidFill>
                            <a:srgbClr val="000000"/>
                          </a:solidFill>
                          <a:effectLst/>
                          <a:latin typeface="+mn-lt"/>
                          <a:ea typeface="Times New Roman" panose="02020603050405020304" pitchFamily="18" charset="0"/>
                          <a:cs typeface="Arial" panose="020B0604020202020204" pitchFamily="34" charset="0"/>
                        </a:rPr>
                        <a:t>Key Stage 2: </a:t>
                      </a:r>
                      <a:r>
                        <a:rPr lang="en-GB" sz="1400" b="1" dirty="0">
                          <a:solidFill>
                            <a:srgbClr val="0070C0"/>
                          </a:solidFill>
                          <a:effectLst/>
                          <a:latin typeface="+mn-lt"/>
                          <a:ea typeface="Times New Roman" panose="02020603050405020304" pitchFamily="18" charset="0"/>
                          <a:cs typeface="Arial" panose="020B0604020202020204" pitchFamily="34" charset="0"/>
                        </a:rPr>
                        <a:t>Raising questions: exploring something mysterious together</a:t>
                      </a:r>
                      <a:endParaRPr lang="en-GB" sz="1400" dirty="0">
                        <a:effectLst/>
                        <a:latin typeface="+mn-lt"/>
                        <a:ea typeface="MS Mincho" panose="02020609040205080304" pitchFamily="49" charset="-128"/>
                        <a:cs typeface="Arial" panose="020B0604020202020204" pitchFamily="34" charset="0"/>
                      </a:endParaRPr>
                    </a:p>
                    <a:p>
                      <a:pPr>
                        <a:lnSpc>
                          <a:spcPct val="115000"/>
                        </a:lnSpc>
                        <a:spcAft>
                          <a:spcPts val="1000"/>
                        </a:spcAft>
                      </a:pPr>
                      <a:r>
                        <a:rPr lang="en-GB" sz="1400" dirty="0">
                          <a:solidFill>
                            <a:srgbClr val="000000"/>
                          </a:solidFill>
                          <a:effectLst/>
                          <a:latin typeface="+mn-lt"/>
                          <a:ea typeface="Times New Roman" panose="02020603050405020304" pitchFamily="18" charset="0"/>
                          <a:cs typeface="Arial" panose="020B0604020202020204" pitchFamily="34" charset="0"/>
                        </a:rPr>
                        <a:t>An alternative to the above task would be to show the clip and ask pupils to raise questions in pairs about what they have seen. Each pair could go for three factual questions and three mysterious questions. This enables them to explore the mysterious nature of this topic through their own questions. Collect, display and categorise the questions: which are most important? Which are hardest to answer? To make this work smoothly, you might give some examples: what does the symbol on Santos’ tie mean? Are the wine cups real silver? What does it mean when the priest says ‘Jesus will come into your life?’ Why is Holy Communion such an important thing for Christians in over 200 countries of the world?</a:t>
                      </a:r>
                      <a:endParaRPr lang="en-GB" sz="1400" dirty="0">
                        <a:effectLst/>
                        <a:latin typeface="+mn-lt"/>
                        <a:ea typeface="MS Mincho" panose="02020609040205080304" pitchFamily="49" charset="-128"/>
                        <a:cs typeface="Arial" panose="020B0604020202020204" pitchFamily="34" charset="0"/>
                      </a:endParaRPr>
                    </a:p>
                    <a:p>
                      <a:pPr>
                        <a:lnSpc>
                          <a:spcPct val="115000"/>
                        </a:lnSpc>
                        <a:spcAft>
                          <a:spcPts val="1000"/>
                        </a:spcAft>
                      </a:pPr>
                      <a:r>
                        <a:rPr lang="en-GB" sz="1400" b="1" dirty="0">
                          <a:solidFill>
                            <a:srgbClr val="000000"/>
                          </a:solidFill>
                          <a:effectLst/>
                          <a:latin typeface="+mn-lt"/>
                          <a:ea typeface="Times New Roman" panose="02020603050405020304" pitchFamily="18" charset="0"/>
                          <a:cs typeface="Arial" panose="020B0604020202020204" pitchFamily="34" charset="0"/>
                        </a:rPr>
                        <a:t> </a:t>
                      </a:r>
                      <a:endParaRPr lang="en-GB" sz="1400" dirty="0">
                        <a:effectLst/>
                        <a:latin typeface="+mn-lt"/>
                        <a:ea typeface="MS Mincho" panose="02020609040205080304" pitchFamily="49" charset="-128"/>
                        <a:cs typeface="Arial" panose="020B0604020202020204" pitchFamily="34" charset="0"/>
                      </a:endParaRPr>
                    </a:p>
                  </a:txBody>
                  <a:tcPr marL="57494" marR="57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58756683"/>
                  </a:ext>
                </a:extLst>
              </a:tr>
            </a:tbl>
          </a:graphicData>
        </a:graphic>
      </p:graphicFrame>
    </p:spTree>
    <p:extLst>
      <p:ext uri="{BB962C8B-B14F-4D97-AF65-F5344CB8AC3E}">
        <p14:creationId xmlns:p14="http://schemas.microsoft.com/office/powerpoint/2010/main" val="389347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4213" y="0"/>
            <a:ext cx="7772400" cy="1470025"/>
          </a:xfrm>
        </p:spPr>
        <p:txBody>
          <a:bodyPr/>
          <a:lstStyle/>
          <a:p>
            <a:pPr eaLnBrk="1" hangingPunct="1"/>
            <a:r>
              <a:rPr lang="en-GB" altLang="en-US" sz="6000" b="1">
                <a:solidFill>
                  <a:schemeClr val="accent2"/>
                </a:solidFill>
              </a:rPr>
              <a:t>Life is like a journey</a:t>
            </a:r>
            <a:endParaRPr lang="en-US" altLang="en-US" sz="6000" b="1">
              <a:solidFill>
                <a:schemeClr val="accent2"/>
              </a:solidFill>
            </a:endParaRPr>
          </a:p>
        </p:txBody>
      </p:sp>
      <p:sp>
        <p:nvSpPr>
          <p:cNvPr id="11267" name="Rectangle 3"/>
          <p:cNvSpPr>
            <a:spLocks noGrp="1" noChangeArrowheads="1"/>
          </p:cNvSpPr>
          <p:nvPr>
            <p:ph type="subTitle" idx="1"/>
          </p:nvPr>
        </p:nvSpPr>
        <p:spPr>
          <a:xfrm>
            <a:off x="468313" y="1989138"/>
            <a:ext cx="6407150" cy="4370387"/>
          </a:xfrm>
        </p:spPr>
        <p:txBody>
          <a:bodyPr/>
          <a:lstStyle/>
          <a:p>
            <a:pPr eaLnBrk="1" hangingPunct="1"/>
            <a:r>
              <a:rPr lang="en-GB" altLang="en-US" sz="2000"/>
              <a:t>The journey of life May be easy, may be hard, </a:t>
            </a:r>
          </a:p>
          <a:p>
            <a:pPr eaLnBrk="1" hangingPunct="1"/>
            <a:r>
              <a:rPr lang="en-GB" altLang="en-US" sz="2000"/>
              <a:t>There’ll be danger on the way; </a:t>
            </a:r>
          </a:p>
          <a:p>
            <a:pPr eaLnBrk="1" hangingPunct="1"/>
            <a:r>
              <a:rPr lang="en-GB" altLang="en-US" sz="2000"/>
              <a:t>With Christ at my side I’ll do battle as I ride, </a:t>
            </a:r>
          </a:p>
          <a:p>
            <a:pPr eaLnBrk="1" hangingPunct="1"/>
            <a:r>
              <a:rPr lang="en-GB" altLang="en-US" sz="2000"/>
              <a:t>‘Gainst the foe that would lead me astray; </a:t>
            </a:r>
          </a:p>
          <a:p>
            <a:pPr eaLnBrk="1" hangingPunct="1"/>
            <a:r>
              <a:rPr lang="en-GB" altLang="en-US" sz="2000"/>
              <a:t>Will you ride, ride, ride With the King of Kings, </a:t>
            </a:r>
          </a:p>
          <a:p>
            <a:pPr eaLnBrk="1" hangingPunct="1"/>
            <a:r>
              <a:rPr lang="en-GB" altLang="en-US" sz="2000"/>
              <a:t>Will you follow my leader true; Will you shout Hosanna </a:t>
            </a:r>
          </a:p>
          <a:p>
            <a:pPr eaLnBrk="1" hangingPunct="1"/>
            <a:r>
              <a:rPr lang="en-GB" altLang="en-US" sz="2000"/>
              <a:t>To the lowly Son of God, Who died for me and you? </a:t>
            </a:r>
          </a:p>
          <a:p>
            <a:pPr eaLnBrk="1" hangingPunct="1"/>
            <a:r>
              <a:rPr lang="en-GB" altLang="en-US" sz="2000"/>
              <a:t>My burden is light And a song is in my heart </a:t>
            </a:r>
          </a:p>
          <a:p>
            <a:pPr eaLnBrk="1" hangingPunct="1"/>
            <a:r>
              <a:rPr lang="en-GB" altLang="en-US" sz="2000"/>
              <a:t>As I travel on life’s way; For Christ is my Lord </a:t>
            </a:r>
          </a:p>
          <a:p>
            <a:pPr eaLnBrk="1" hangingPunct="1"/>
            <a:r>
              <a:rPr lang="en-GB" altLang="en-US" sz="2000"/>
              <a:t>And he’s given me his word That by my side he’ll stay; </a:t>
            </a:r>
          </a:p>
          <a:p>
            <a:pPr algn="r" eaLnBrk="1" hangingPunct="1"/>
            <a:r>
              <a:rPr lang="en-GB" altLang="en-US" sz="1200"/>
              <a:t>Words and Music: Valerie Collison</a:t>
            </a:r>
            <a:endParaRPr lang="en-US" altLang="en-US" sz="1200">
              <a:solidFill>
                <a:srgbClr val="CC00CC"/>
              </a:solidFill>
            </a:endParaRPr>
          </a:p>
        </p:txBody>
      </p:sp>
      <p:sp>
        <p:nvSpPr>
          <p:cNvPr id="4" name="TextBox 3"/>
          <p:cNvSpPr txBox="1">
            <a:spLocks noChangeArrowheads="1"/>
          </p:cNvSpPr>
          <p:nvPr/>
        </p:nvSpPr>
        <p:spPr bwMode="auto">
          <a:xfrm>
            <a:off x="6444208" y="2002058"/>
            <a:ext cx="2534542" cy="175432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b="1" dirty="0">
                <a:solidFill>
                  <a:srgbClr val="C00000"/>
                </a:solidFill>
              </a:rPr>
              <a:t>Connections: learning to trust, the sacraments, Christmas journeys,  meaning and purpose in life</a:t>
            </a:r>
            <a:endParaRPr lang="en-US" altLang="en-U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p:txBody>
          <a:bodyPr/>
          <a:lstStyle/>
          <a:p>
            <a:pPr eaLnBrk="1" hangingPunct="1"/>
            <a:endParaRPr lang="en-US" altLang="en-US"/>
          </a:p>
        </p:txBody>
      </p:sp>
      <p:sp>
        <p:nvSpPr>
          <p:cNvPr id="12291" name="Content Placeholder 3"/>
          <p:cNvSpPr>
            <a:spLocks noGrp="1"/>
          </p:cNvSpPr>
          <p:nvPr>
            <p:ph idx="1"/>
          </p:nvPr>
        </p:nvSpPr>
        <p:spPr/>
        <p:txBody>
          <a:bodyPr/>
          <a:lstStyle/>
          <a:p>
            <a:pPr eaLnBrk="1" hangingPunct="1"/>
            <a:endParaRPr lang="en-GB" altLang="en-US"/>
          </a:p>
        </p:txBody>
      </p:sp>
      <p:pic>
        <p:nvPicPr>
          <p:cNvPr id="12292" name="Picture 4" descr="C:\Users\user\Documents\9 Publications\Past Pubs and Series\Exp Theme and Eng RE 05 07\Primary Books Ex a Th\3 Life and death Jan 07\Journey life deat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95948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idx="1"/>
          </p:nvPr>
        </p:nvSpPr>
        <p:spPr>
          <a:xfrm>
            <a:off x="0" y="144463"/>
            <a:ext cx="9144000" cy="6597650"/>
          </a:xfrm>
        </p:spPr>
        <p:txBody>
          <a:bodyPr/>
          <a:lstStyle/>
          <a:p>
            <a:pPr eaLnBrk="1" hangingPunct="1">
              <a:lnSpc>
                <a:spcPct val="80000"/>
              </a:lnSpc>
              <a:buFontTx/>
              <a:buNone/>
            </a:pPr>
            <a:r>
              <a:rPr lang="en-GB" altLang="en-US" sz="2100" b="1">
                <a:solidFill>
                  <a:schemeClr val="accent2"/>
                </a:solidFill>
              </a:rPr>
              <a:t>Pick a route: </a:t>
            </a:r>
            <a:r>
              <a:rPr lang="en-GB" altLang="en-US" sz="2100">
                <a:solidFill>
                  <a:schemeClr val="accent2"/>
                </a:solidFill>
              </a:rPr>
              <a:t>Notice the starting point – the baby in the pram leaving the hospital. The baby is setting out on her life journey.  If you could choose the route for her – where would she go?  What would you include and what would you avoid? Why have you picked this route?  Does a good life mean no suffering or do we need the stormy times too?</a:t>
            </a:r>
            <a:endParaRPr lang="en-GB" altLang="en-US" sz="2100" b="1">
              <a:solidFill>
                <a:schemeClr val="accent2"/>
              </a:solidFill>
            </a:endParaRPr>
          </a:p>
          <a:p>
            <a:pPr eaLnBrk="1" hangingPunct="1">
              <a:lnSpc>
                <a:spcPct val="80000"/>
              </a:lnSpc>
              <a:buFontTx/>
              <a:buNone/>
            </a:pPr>
            <a:r>
              <a:rPr lang="en-GB" altLang="en-US" sz="2100" b="1">
                <a:solidFill>
                  <a:schemeClr val="accent2"/>
                </a:solidFill>
              </a:rPr>
              <a:t>Guidebook for the journey of life: </a:t>
            </a:r>
            <a:r>
              <a:rPr lang="en-GB" altLang="en-US" sz="2100">
                <a:solidFill>
                  <a:schemeClr val="accent2"/>
                </a:solidFill>
              </a:rPr>
              <a:t>Notice the man selling guidebooks. These might be guidebooks for the journey of life. If you were asked to write the first page of the guidebook for the journey – what would you say?  What advice would you give?</a:t>
            </a:r>
          </a:p>
          <a:p>
            <a:pPr eaLnBrk="1" hangingPunct="1">
              <a:lnSpc>
                <a:spcPct val="80000"/>
              </a:lnSpc>
              <a:buFontTx/>
              <a:buNone/>
            </a:pPr>
            <a:r>
              <a:rPr lang="en-GB" altLang="en-US" sz="2100">
                <a:solidFill>
                  <a:schemeClr val="accent2"/>
                </a:solidFill>
              </a:rPr>
              <a:t> </a:t>
            </a:r>
            <a:r>
              <a:rPr lang="en-GB" altLang="en-US" sz="2100" b="1">
                <a:solidFill>
                  <a:schemeClr val="accent2"/>
                </a:solidFill>
              </a:rPr>
              <a:t>Buildings and shops:</a:t>
            </a:r>
            <a:r>
              <a:rPr lang="en-GB" altLang="en-US" sz="2100">
                <a:solidFill>
                  <a:schemeClr val="accent2"/>
                </a:solidFill>
              </a:rPr>
              <a:t> Notice the buildings on the journey.  8 shops, 2 sheds, religious buildings, a wedding chapel, a hospital – if you could take one thing from each building to help you on your journey of life, what would it be and why? If you could choose something from only four of the shops to help you on your journey of life which would you choose and why? Put these four in order. Which matters most of all to you? Can you say why?  Now think about someone who is a Christian, Muslim, Jew or another religion: what would they choose and why?</a:t>
            </a:r>
            <a:endParaRPr lang="en-GB" altLang="en-US" sz="2100" b="1">
              <a:solidFill>
                <a:schemeClr val="accent2"/>
              </a:solidFill>
            </a:endParaRPr>
          </a:p>
          <a:p>
            <a:pPr eaLnBrk="1" hangingPunct="1">
              <a:lnSpc>
                <a:spcPct val="80000"/>
              </a:lnSpc>
              <a:buFontTx/>
              <a:buNone/>
            </a:pPr>
            <a:r>
              <a:rPr lang="en-GB" altLang="en-US" sz="2100" b="1">
                <a:solidFill>
                  <a:schemeClr val="accent2"/>
                </a:solidFill>
              </a:rPr>
              <a:t>Before and after: </a:t>
            </a:r>
            <a:r>
              <a:rPr lang="en-GB" altLang="en-US" sz="2100">
                <a:solidFill>
                  <a:schemeClr val="accent2"/>
                </a:solidFill>
              </a:rPr>
              <a:t>This map shows the journey of life – but what about what happens before we are born and after we die?  Show your ideas using pictures / symbols / colours and words.   Fold a sheet of paper diagonally. Bottom left: what you think came before this life? Top right: show what you think / believe happens after this life.  Do the same for a Hindu or Christian.</a:t>
            </a:r>
            <a:endParaRPr lang="en-US" altLang="en-US" sz="21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xEl>
                                              <p:pRg st="1" end="1"/>
                                            </p:txEl>
                                          </p:spTgt>
                                        </p:tgtEl>
                                        <p:attrNameLst>
                                          <p:attrName>style.visibility</p:attrName>
                                        </p:attrNameLst>
                                      </p:cBhvr>
                                      <p:to>
                                        <p:strVal val="visible"/>
                                      </p:to>
                                    </p:set>
                                    <p:animEffect transition="in" filter="fade">
                                      <p:cBhvr>
                                        <p:cTn id="7" dur="500"/>
                                        <p:tgtEl>
                                          <p:spTgt spid="40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xEl>
                                              <p:pRg st="2" end="2"/>
                                            </p:txEl>
                                          </p:spTgt>
                                        </p:tgtEl>
                                        <p:attrNameLst>
                                          <p:attrName>style.visibility</p:attrName>
                                        </p:attrNameLst>
                                      </p:cBhvr>
                                      <p:to>
                                        <p:strVal val="visible"/>
                                      </p:to>
                                    </p:set>
                                    <p:animEffect transition="in" filter="fade">
                                      <p:cBhvr>
                                        <p:cTn id="12" dur="500"/>
                                        <p:tgtEl>
                                          <p:spTgt spid="40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xEl>
                                              <p:pRg st="3" end="3"/>
                                            </p:txEl>
                                          </p:spTgt>
                                        </p:tgtEl>
                                        <p:attrNameLst>
                                          <p:attrName>style.visibility</p:attrName>
                                        </p:attrNameLst>
                                      </p:cBhvr>
                                      <p:to>
                                        <p:strVal val="visible"/>
                                      </p:to>
                                    </p:set>
                                    <p:animEffect transition="in" filter="fade">
                                      <p:cBhvr>
                                        <p:cTn id="17" dur="500"/>
                                        <p:tgtEl>
                                          <p:spTgt spid="40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Baptism Catherine P-aged 10 Morley.jpg"/>
          <p:cNvPicPr>
            <a:picLocks noGrp="1" noChangeAspect="1"/>
          </p:cNvPicPr>
          <p:nvPr isPhoto="1"/>
        </p:nvPicPr>
        <p:blipFill>
          <a:blip r:embed="rId2" cstate="email">
            <a:lum/>
          </a:blip>
          <a:stretch>
            <a:fillRect/>
          </a:stretch>
        </p:blipFill>
        <p:spPr>
          <a:xfrm>
            <a:off x="4572000" y="-361155"/>
            <a:ext cx="4572000" cy="7643592"/>
          </a:xfrm>
          <a:prstGeom prst="rect">
            <a:avLst/>
          </a:prstGeom>
          <a:noFill/>
          <a:ln>
            <a:noFill/>
          </a:ln>
        </p:spPr>
      </p:pic>
      <p:sp>
        <p:nvSpPr>
          <p:cNvPr id="3" name="TextBox 2"/>
          <p:cNvSpPr txBox="1"/>
          <p:nvPr/>
        </p:nvSpPr>
        <p:spPr>
          <a:xfrm>
            <a:off x="395536" y="908720"/>
            <a:ext cx="3672408" cy="5078313"/>
          </a:xfrm>
          <a:prstGeom prst="rect">
            <a:avLst/>
          </a:prstGeom>
          <a:solidFill>
            <a:schemeClr val="accent4">
              <a:lumMod val="40000"/>
              <a:lumOff val="60000"/>
              <a:alpha val="54000"/>
            </a:schemeClr>
          </a:solidFill>
        </p:spPr>
        <p:txBody>
          <a:bodyPr wrap="square" rtlCol="0">
            <a:spAutoFit/>
          </a:bodyPr>
          <a:lstStyle/>
          <a:p>
            <a:r>
              <a:rPr lang="en-GB" b="1" dirty="0">
                <a:solidFill>
                  <a:srgbClr val="7030A0"/>
                </a:solidFill>
              </a:rPr>
              <a:t>This picture is a material collage, based on a famous work of art </a:t>
            </a:r>
            <a:r>
              <a:rPr lang="en-GB" sz="1600" b="1" dirty="0">
                <a:solidFill>
                  <a:srgbClr val="7030A0"/>
                </a:solidFill>
              </a:rPr>
              <a:t>by</a:t>
            </a:r>
            <a:r>
              <a:rPr lang="en-GB" b="1" dirty="0">
                <a:solidFill>
                  <a:srgbClr val="7030A0"/>
                </a:solidFill>
              </a:rPr>
              <a:t>  Piero </a:t>
            </a:r>
            <a:r>
              <a:rPr lang="en-GB" b="1" dirty="0" err="1">
                <a:solidFill>
                  <a:srgbClr val="7030A0"/>
                </a:solidFill>
              </a:rPr>
              <a:t>della</a:t>
            </a:r>
            <a:r>
              <a:rPr lang="en-GB" b="1" dirty="0">
                <a:solidFill>
                  <a:srgbClr val="7030A0"/>
                </a:solidFill>
              </a:rPr>
              <a:t> Francesca, over 550 years old. Made by three pupils in Year 4 as an art and RE project.</a:t>
            </a:r>
          </a:p>
          <a:p>
            <a:endParaRPr lang="en-GB" b="1" dirty="0">
              <a:solidFill>
                <a:srgbClr val="7030A0"/>
              </a:solidFill>
            </a:endParaRPr>
          </a:p>
          <a:p>
            <a:r>
              <a:rPr lang="en-GB" b="1" dirty="0">
                <a:solidFill>
                  <a:srgbClr val="7030A0"/>
                </a:solidFill>
              </a:rPr>
              <a:t>It shows Saint John the Baptist baptising Jesus in the River Jordan. God’s Holy Spirit, like a dove, hovers above Jesus.</a:t>
            </a:r>
          </a:p>
          <a:p>
            <a:endParaRPr lang="en-GB" b="1" dirty="0">
              <a:solidFill>
                <a:srgbClr val="7030A0"/>
              </a:solidFill>
            </a:endParaRPr>
          </a:p>
          <a:p>
            <a:r>
              <a:rPr lang="en-GB" sz="1600" b="1" i="1" dirty="0">
                <a:solidFill>
                  <a:srgbClr val="7030A0"/>
                </a:solidFill>
              </a:rPr>
              <a:t>Christians believe that God Almighty came to earth in Jesus to save humanity from all our ills and evils. They believe the Spirit of God is still alive and active in the world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altLang="en-US"/>
          </a:p>
        </p:txBody>
      </p:sp>
      <p:sp>
        <p:nvSpPr>
          <p:cNvPr id="14339" name="Rectangle 3"/>
          <p:cNvSpPr>
            <a:spLocks noGrp="1" noChangeArrowheads="1"/>
          </p:cNvSpPr>
          <p:nvPr>
            <p:ph idx="1"/>
          </p:nvPr>
        </p:nvSpPr>
        <p:spPr/>
        <p:txBody>
          <a:bodyPr/>
          <a:lstStyle/>
          <a:p>
            <a:pPr eaLnBrk="1" hangingPunct="1"/>
            <a:endParaRPr lang="en-US" altLang="en-US"/>
          </a:p>
        </p:txBody>
      </p:sp>
      <p:pic>
        <p:nvPicPr>
          <p:cNvPr id="14340" name="Picture 4" descr="thomas at Hartp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08075"/>
            <a:ext cx="6873875" cy="943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6659563" y="0"/>
            <a:ext cx="2484437" cy="60023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Thomas Butler has charted life’s journey as he sees it. Can he consider reflectively and sensitively some questions about life as a journey? Can he use the metaphor and apply the idea himself? Expectations for 11 year olds!</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2000"/>
                                        <p:tgtEl>
                                          <p:spTgt spid="61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xEl>
                                              <p:pRg st="0" end="0"/>
                                            </p:txEl>
                                          </p:spTgt>
                                        </p:tgtEl>
                                        <p:attrNameLst>
                                          <p:attrName>style.visibility</p:attrName>
                                        </p:attrNameLst>
                                      </p:cBhvr>
                                      <p:to>
                                        <p:strVal val="visible"/>
                                      </p:to>
                                    </p:set>
                                    <p:animEffect transition="in" filter="fade">
                                      <p:cBhvr>
                                        <p:cTn id="12" dur="500"/>
                                        <p:tgtEl>
                                          <p:spTgt spid="61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a:p>
        </p:txBody>
      </p:sp>
      <p:sp>
        <p:nvSpPr>
          <p:cNvPr id="16387" name="Rectangle 3"/>
          <p:cNvSpPr>
            <a:spLocks noGrp="1" noChangeArrowheads="1"/>
          </p:cNvSpPr>
          <p:nvPr>
            <p:ph idx="1"/>
          </p:nvPr>
        </p:nvSpPr>
        <p:spPr/>
        <p:txBody>
          <a:bodyPr/>
          <a:lstStyle/>
          <a:p>
            <a:pPr eaLnBrk="1" hangingPunct="1"/>
            <a:endParaRPr lang="en-US" altLang="en-US"/>
          </a:p>
        </p:txBody>
      </p:sp>
      <p:pic>
        <p:nvPicPr>
          <p:cNvPr id="16388" name="Picture 4" descr="Jack at Hartpur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0" y="5670550"/>
            <a:ext cx="8281988" cy="11874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solidFill>
                  <a:schemeClr val="accent2"/>
                </a:solidFill>
              </a:rPr>
              <a:t>Jack, 9, from Hartpury School has recognised the different ways people have of approaching life’s challenges. He’s also made a link to his understanding of Christian faith.</a:t>
            </a:r>
            <a:endParaRPr lang="en-US" altLang="en-US" sz="2400">
              <a:solidFill>
                <a:schemeClr val="accen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idx="1"/>
          </p:nvPr>
        </p:nvSpPr>
        <p:spPr/>
        <p:txBody>
          <a:bodyPr/>
          <a:lstStyle/>
          <a:p>
            <a:pPr eaLnBrk="1" hangingPunct="1"/>
            <a:endParaRPr lang="en-US" altLang="en-US"/>
          </a:p>
        </p:txBody>
      </p:sp>
      <p:pic>
        <p:nvPicPr>
          <p:cNvPr id="17412" name="Picture 4" descr="Catherine at Meadowsid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473825"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p:cNvSpPr txBox="1">
            <a:spLocks noChangeArrowheads="1"/>
          </p:cNvSpPr>
          <p:nvPr/>
        </p:nvSpPr>
        <p:spPr bwMode="auto">
          <a:xfrm>
            <a:off x="6443663" y="2492375"/>
            <a:ext cx="2700337"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800">
                <a:solidFill>
                  <a:schemeClr val="accent2"/>
                </a:solidFill>
              </a:rPr>
              <a:t>10 year old Catherine from Meadowside PS gives her introduction to the guidebook to life.</a:t>
            </a:r>
            <a:endParaRPr lang="en-US" altLang="en-US" sz="280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a:p>
        </p:txBody>
      </p:sp>
      <p:sp>
        <p:nvSpPr>
          <p:cNvPr id="18435" name="Rectangle 3"/>
          <p:cNvSpPr>
            <a:spLocks noGrp="1" noChangeArrowheads="1"/>
          </p:cNvSpPr>
          <p:nvPr>
            <p:ph idx="1"/>
          </p:nvPr>
        </p:nvSpPr>
        <p:spPr/>
        <p:txBody>
          <a:bodyPr/>
          <a:lstStyle/>
          <a:p>
            <a:pPr eaLnBrk="1" hangingPunct="1"/>
            <a:endParaRPr lang="en-US" altLang="en-US"/>
          </a:p>
        </p:txBody>
      </p:sp>
      <p:pic>
        <p:nvPicPr>
          <p:cNvPr id="18436" name="Picture 4" descr="Emily at Quedge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3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5435600" y="1196975"/>
            <a:ext cx="33845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solidFill>
                  <a:schemeClr val="accent2"/>
                </a:solidFill>
              </a:rPr>
              <a:t>Emily, 7, has given us two great ideas about life before birth and life after death. </a:t>
            </a:r>
          </a:p>
          <a:p>
            <a:pPr eaLnBrk="1" hangingPunct="1">
              <a:spcBef>
                <a:spcPct val="50000"/>
              </a:spcBef>
              <a:buFontTx/>
              <a:buNone/>
            </a:pPr>
            <a:r>
              <a:rPr lang="en-GB" altLang="en-US" sz="2400">
                <a:solidFill>
                  <a:schemeClr val="accent2"/>
                </a:solidFill>
              </a:rPr>
              <a:t>The scaffolded structure enables her to put the ideas down in a controlled way.</a:t>
            </a:r>
          </a:p>
          <a:p>
            <a:pPr eaLnBrk="1" hangingPunct="1">
              <a:spcBef>
                <a:spcPct val="50000"/>
              </a:spcBef>
              <a:buFontTx/>
              <a:buNone/>
            </a:pPr>
            <a:r>
              <a:rPr lang="en-GB" altLang="en-US" sz="2400">
                <a:solidFill>
                  <a:schemeClr val="accent2"/>
                </a:solidFill>
              </a:rPr>
              <a:t>This shows some of the value of creative thinking in RE</a:t>
            </a:r>
            <a:endParaRPr lang="en-US" altLang="en-US" sz="2400">
              <a:solidFill>
                <a:schemeClr val="accent2"/>
              </a:solidFill>
            </a:endParaRPr>
          </a:p>
        </p:txBody>
      </p:sp>
      <p:sp>
        <p:nvSpPr>
          <p:cNvPr id="12294" name="AutoShape 6"/>
          <p:cNvSpPr>
            <a:spLocks noChangeArrowheads="1"/>
          </p:cNvSpPr>
          <p:nvPr/>
        </p:nvSpPr>
        <p:spPr bwMode="auto">
          <a:xfrm>
            <a:off x="0" y="0"/>
            <a:ext cx="5435600" cy="6858000"/>
          </a:xfrm>
          <a:prstGeom prst="rtTriangl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TextBox 1"/>
          <p:cNvSpPr txBox="1">
            <a:spLocks noChangeArrowheads="1"/>
          </p:cNvSpPr>
          <p:nvPr/>
        </p:nvSpPr>
        <p:spPr bwMode="auto">
          <a:xfrm>
            <a:off x="107950" y="2860675"/>
            <a:ext cx="27352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a:t>Links:</a:t>
            </a:r>
          </a:p>
          <a:p>
            <a:pPr>
              <a:spcBef>
                <a:spcPct val="0"/>
              </a:spcBef>
              <a:buFontTx/>
              <a:buNone/>
            </a:pPr>
            <a:endParaRPr lang="en-GB" altLang="en-US" sz="1800" b="1"/>
          </a:p>
          <a:p>
            <a:pPr>
              <a:spcBef>
                <a:spcPct val="0"/>
              </a:spcBef>
              <a:buFontTx/>
              <a:buNone/>
            </a:pPr>
            <a:r>
              <a:rPr lang="en-GB" altLang="en-US" sz="1800" b="1"/>
              <a:t>The Bible, guide to life.</a:t>
            </a:r>
          </a:p>
          <a:p>
            <a:pPr>
              <a:spcBef>
                <a:spcPct val="0"/>
              </a:spcBef>
              <a:buFontTx/>
              <a:buNone/>
            </a:pPr>
            <a:endParaRPr lang="en-GB" altLang="en-US" sz="1800" b="1"/>
          </a:p>
          <a:p>
            <a:pPr>
              <a:spcBef>
                <a:spcPct val="0"/>
              </a:spcBef>
              <a:buFontTx/>
              <a:buNone/>
            </a:pPr>
            <a:r>
              <a:rPr lang="en-GB" altLang="en-US" sz="1800" b="1"/>
              <a:t>Journeys: walking with God</a:t>
            </a:r>
          </a:p>
          <a:p>
            <a:pPr>
              <a:spcBef>
                <a:spcPct val="0"/>
              </a:spcBef>
              <a:buFontTx/>
              <a:buNone/>
            </a:pPr>
            <a:endParaRPr lang="en-GB" altLang="en-US" sz="1800" b="1"/>
          </a:p>
          <a:p>
            <a:pPr>
              <a:spcBef>
                <a:spcPct val="0"/>
              </a:spcBef>
              <a:buFontTx/>
              <a:buNone/>
            </a:pPr>
            <a:r>
              <a:rPr lang="en-GB" altLang="en-US" sz="1800" b="1"/>
              <a:t>Milestones: the sacraments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12294"/>
                                        </p:tgtEl>
                                      </p:cBhvr>
                                    </p:animEffect>
                                    <p:set>
                                      <p:cBhvr>
                                        <p:cTn id="7" dur="1" fill="hold">
                                          <p:stCondLst>
                                            <p:cond delay="1999"/>
                                          </p:stCondLst>
                                        </p:cTn>
                                        <p:tgtEl>
                                          <p:spTgt spid="1229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229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4" grpId="1"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p:txBody>
          <a:bodyPr/>
          <a:lstStyle/>
          <a:p>
            <a:pPr eaLnBrk="1" hangingPunct="1"/>
            <a:r>
              <a:rPr lang="en-GB" altLang="en-US"/>
              <a:t>The Journey of Life</a:t>
            </a:r>
          </a:p>
        </p:txBody>
      </p:sp>
      <p:sp>
        <p:nvSpPr>
          <p:cNvPr id="3" name="Subtitle 2"/>
          <p:cNvSpPr>
            <a:spLocks noGrp="1"/>
          </p:cNvSpPr>
          <p:nvPr>
            <p:ph type="subTitle" idx="1"/>
          </p:nvPr>
        </p:nvSpPr>
        <p:spPr/>
        <p:txBody>
          <a:bodyPr>
            <a:normAutofit fontScale="77500" lnSpcReduction="20000"/>
          </a:bodyPr>
          <a:lstStyle/>
          <a:p>
            <a:pPr eaLnBrk="1" hangingPunct="1">
              <a:buFont typeface="Arial" charset="0"/>
              <a:buNone/>
              <a:defRPr/>
            </a:pPr>
            <a:r>
              <a:rPr lang="en-GB" dirty="0"/>
              <a:t>How can the sacraments mark the turning points in life’s journey?</a:t>
            </a:r>
          </a:p>
          <a:p>
            <a:pPr eaLnBrk="1" hangingPunct="1">
              <a:buFont typeface="Arial" charset="0"/>
              <a:buNone/>
              <a:defRPr/>
            </a:pPr>
            <a:r>
              <a:rPr lang="en-GB" dirty="0"/>
              <a:t>Thanks to Gerri Yates and her talented pupils at Our Lady Queen of Martyrs RC Primary </a:t>
            </a:r>
            <a:r>
              <a:rPr lang="en-GB"/>
              <a:t>in Durham</a:t>
            </a: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New Picture (1).pn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New Picture (2).pn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0" y="196850"/>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1BD6462-EB82-4176-96F5-B6BD7FC34FAB}"/>
              </a:ext>
            </a:extLst>
          </p:cNvPr>
          <p:cNvSpPr txBox="1"/>
          <p:nvPr/>
        </p:nvSpPr>
        <p:spPr>
          <a:xfrm>
            <a:off x="467544" y="5229200"/>
            <a:ext cx="4032448" cy="1200329"/>
          </a:xfrm>
          <a:prstGeom prst="rect">
            <a:avLst/>
          </a:prstGeom>
          <a:solidFill>
            <a:schemeClr val="accent6">
              <a:lumMod val="20000"/>
              <a:lumOff val="80000"/>
            </a:schemeClr>
          </a:solidFill>
        </p:spPr>
        <p:txBody>
          <a:bodyPr wrap="square" rtlCol="0">
            <a:spAutoFit/>
          </a:bodyPr>
          <a:lstStyle/>
          <a:p>
            <a:pPr marL="0" algn="l" rtl="0" eaLnBrk="1" fontAlgn="t" latinLnBrk="0" hangingPunct="1">
              <a:spcBef>
                <a:spcPts val="0"/>
              </a:spcBef>
              <a:spcAft>
                <a:spcPts val="0"/>
              </a:spcAft>
            </a:pPr>
            <a:r>
              <a:rPr lang="en-GB" dirty="0">
                <a:solidFill>
                  <a:schemeClr val="accent6">
                    <a:lumMod val="75000"/>
                  </a:schemeClr>
                </a:solidFill>
                <a:latin typeface="Aharoni" panose="02010803020104030203" pitchFamily="2" charset="-79"/>
                <a:cs typeface="Aharoni" panose="02010803020104030203" pitchFamily="2" charset="-79"/>
              </a:rPr>
              <a:t>Retell, describe, make links, use sources to support viewpoints, e</a:t>
            </a:r>
            <a:r>
              <a:rPr lang="en-GB" sz="1800" b="0" i="0" u="none" strike="noStrike" kern="1200" dirty="0">
                <a:solidFill>
                  <a:schemeClr val="accent6">
                    <a:lumMod val="75000"/>
                  </a:schemeClr>
                </a:solidFill>
                <a:effectLst/>
                <a:latin typeface="Aharoni" panose="02010803020104030203" pitchFamily="2" charset="-79"/>
                <a:cs typeface="Aharoni" panose="02010803020104030203" pitchFamily="2" charset="-79"/>
              </a:rPr>
              <a:t>xpress a point of view, express a preference…</a:t>
            </a:r>
            <a:endParaRPr lang="en-GB" dirty="0">
              <a:solidFill>
                <a:schemeClr val="accent6">
                  <a:lumMod val="75000"/>
                </a:schemeClr>
              </a:solidFill>
              <a:latin typeface="Aharoni" panose="02010803020104030203" pitchFamily="2" charset="-79"/>
              <a:cs typeface="Aharoni" panose="02010803020104030203"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82F-A850-4AC2-8812-5F026E562AA5}"/>
              </a:ext>
            </a:extLst>
          </p:cNvPr>
          <p:cNvSpPr>
            <a:spLocks noGrp="1"/>
          </p:cNvSpPr>
          <p:nvPr>
            <p:ph type="title"/>
          </p:nvPr>
        </p:nvSpPr>
        <p:spPr/>
        <p:txBody>
          <a:bodyPr/>
          <a:lstStyle/>
          <a:p>
            <a:r>
              <a:rPr lang="en-GB" dirty="0"/>
              <a:t>Breakout room discussions</a:t>
            </a:r>
          </a:p>
        </p:txBody>
      </p:sp>
      <p:sp>
        <p:nvSpPr>
          <p:cNvPr id="4" name="TextBox 3">
            <a:extLst>
              <a:ext uri="{FF2B5EF4-FFF2-40B4-BE49-F238E27FC236}">
                <a16:creationId xmlns:a16="http://schemas.microsoft.com/office/drawing/2014/main" id="{9FCCDE05-AAB0-44C7-91A6-99716B838C92}"/>
              </a:ext>
            </a:extLst>
          </p:cNvPr>
          <p:cNvSpPr txBox="1"/>
          <p:nvPr/>
        </p:nvSpPr>
        <p:spPr>
          <a:xfrm>
            <a:off x="1547664" y="1916832"/>
            <a:ext cx="2746648" cy="3139321"/>
          </a:xfrm>
          <a:prstGeom prst="rect">
            <a:avLst/>
          </a:prstGeom>
          <a:noFill/>
        </p:spPr>
        <p:txBody>
          <a:bodyPr wrap="square" rtlCol="0">
            <a:spAutoFit/>
          </a:bodyPr>
          <a:lstStyle/>
          <a:p>
            <a:r>
              <a:rPr lang="en-GB" b="1" dirty="0">
                <a:solidFill>
                  <a:schemeClr val="accent6">
                    <a:lumMod val="75000"/>
                  </a:schemeClr>
                </a:solidFill>
              </a:rPr>
              <a:t>Which of these ideas do you like? Dislike? Which will you use? Which give you some fresh ideas of your own?</a:t>
            </a:r>
          </a:p>
          <a:p>
            <a:endParaRPr lang="en-GB" b="1" dirty="0">
              <a:solidFill>
                <a:schemeClr val="accent6">
                  <a:lumMod val="75000"/>
                </a:schemeClr>
              </a:solidFill>
            </a:endParaRPr>
          </a:p>
          <a:p>
            <a:r>
              <a:rPr lang="en-GB" b="1" dirty="0">
                <a:solidFill>
                  <a:schemeClr val="accent6">
                    <a:lumMod val="75000"/>
                  </a:schemeClr>
                </a:solidFill>
              </a:rPr>
              <a:t>How do the ideas connect to the driver words and the outcomes?</a:t>
            </a:r>
          </a:p>
        </p:txBody>
      </p:sp>
      <p:sp>
        <p:nvSpPr>
          <p:cNvPr id="7" name="TextBox 6">
            <a:extLst>
              <a:ext uri="{FF2B5EF4-FFF2-40B4-BE49-F238E27FC236}">
                <a16:creationId xmlns:a16="http://schemas.microsoft.com/office/drawing/2014/main" id="{358DBF2D-A12B-4F0D-8E56-86B8E28A54D9}"/>
              </a:ext>
            </a:extLst>
          </p:cNvPr>
          <p:cNvSpPr txBox="1"/>
          <p:nvPr/>
        </p:nvSpPr>
        <p:spPr>
          <a:xfrm>
            <a:off x="4849690" y="3212976"/>
            <a:ext cx="4032448" cy="1200329"/>
          </a:xfrm>
          <a:prstGeom prst="rect">
            <a:avLst/>
          </a:prstGeom>
          <a:solidFill>
            <a:schemeClr val="accent6">
              <a:lumMod val="20000"/>
              <a:lumOff val="80000"/>
            </a:schemeClr>
          </a:solidFill>
        </p:spPr>
        <p:txBody>
          <a:bodyPr wrap="square" rtlCol="0">
            <a:spAutoFit/>
          </a:bodyPr>
          <a:lstStyle/>
          <a:p>
            <a:pPr marL="0" algn="l" rtl="0" eaLnBrk="1" fontAlgn="t" latinLnBrk="0" hangingPunct="1">
              <a:spcBef>
                <a:spcPts val="0"/>
              </a:spcBef>
              <a:spcAft>
                <a:spcPts val="0"/>
              </a:spcAft>
            </a:pPr>
            <a:r>
              <a:rPr lang="en-GB" dirty="0">
                <a:solidFill>
                  <a:schemeClr val="accent6">
                    <a:lumMod val="75000"/>
                  </a:schemeClr>
                </a:solidFill>
                <a:latin typeface="Aharoni" panose="02010803020104030203" pitchFamily="2" charset="-79"/>
                <a:cs typeface="Aharoni" panose="02010803020104030203" pitchFamily="2" charset="-79"/>
              </a:rPr>
              <a:t>Retell, describe, make links, use sources to support viewpoints, e</a:t>
            </a:r>
            <a:r>
              <a:rPr lang="en-GB" sz="1800" b="0" i="0" u="none" strike="noStrike" kern="1200" dirty="0">
                <a:solidFill>
                  <a:schemeClr val="accent6">
                    <a:lumMod val="75000"/>
                  </a:schemeClr>
                </a:solidFill>
                <a:effectLst/>
                <a:latin typeface="Aharoni" panose="02010803020104030203" pitchFamily="2" charset="-79"/>
                <a:cs typeface="Aharoni" panose="02010803020104030203" pitchFamily="2" charset="-79"/>
              </a:rPr>
              <a:t>xpress a point of view, express a preference…</a:t>
            </a:r>
            <a:endParaRPr lang="en-GB" dirty="0">
              <a:solidFill>
                <a:schemeClr val="accent6">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8877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4331-C771-4B99-B229-968CDC3B16E5}"/>
              </a:ext>
            </a:extLst>
          </p:cNvPr>
          <p:cNvSpPr>
            <a:spLocks noGrp="1"/>
          </p:cNvSpPr>
          <p:nvPr>
            <p:ph type="title"/>
          </p:nvPr>
        </p:nvSpPr>
        <p:spPr/>
        <p:txBody>
          <a:bodyPr/>
          <a:lstStyle/>
          <a:p>
            <a:pPr algn="l"/>
            <a:r>
              <a:rPr lang="en-GB" dirty="0"/>
              <a:t>Prayer: how and why do people find praying helps them?</a:t>
            </a:r>
          </a:p>
        </p:txBody>
      </p:sp>
      <p:sp>
        <p:nvSpPr>
          <p:cNvPr id="3" name="Content Placeholder 2">
            <a:extLst>
              <a:ext uri="{FF2B5EF4-FFF2-40B4-BE49-F238E27FC236}">
                <a16:creationId xmlns:a16="http://schemas.microsoft.com/office/drawing/2014/main" id="{7DDC1EB7-7031-42C8-9D83-B5FDE7D73BA6}"/>
              </a:ext>
            </a:extLst>
          </p:cNvPr>
          <p:cNvSpPr>
            <a:spLocks noGrp="1"/>
          </p:cNvSpPr>
          <p:nvPr>
            <p:ph idx="1"/>
          </p:nvPr>
        </p:nvSpPr>
        <p:spPr/>
        <p:txBody>
          <a:bodyPr/>
          <a:lstStyle/>
          <a:p>
            <a:r>
              <a:rPr lang="en-GB" sz="2000" dirty="0"/>
              <a:t>Talk with the children about praying in school, and in church or mosque. </a:t>
            </a:r>
          </a:p>
          <a:p>
            <a:r>
              <a:rPr lang="en-GB" sz="2000" dirty="0"/>
              <a:t>Consider these comments (flashcards on the floor?): </a:t>
            </a:r>
          </a:p>
          <a:p>
            <a:pPr lvl="1"/>
            <a:r>
              <a:rPr lang="en-GB" sz="2000" b="1" dirty="0">
                <a:solidFill>
                  <a:srgbClr val="7030A0"/>
                </a:solidFill>
              </a:rPr>
              <a:t>‘I pray because it helps me remember God is with me always.’ </a:t>
            </a:r>
          </a:p>
          <a:p>
            <a:pPr lvl="1"/>
            <a:r>
              <a:rPr lang="en-GB" sz="2000" b="1" dirty="0">
                <a:solidFill>
                  <a:srgbClr val="7030A0"/>
                </a:solidFill>
              </a:rPr>
              <a:t>‘I don’t know much about prayer.’</a:t>
            </a:r>
          </a:p>
          <a:p>
            <a:pPr lvl="1"/>
            <a:r>
              <a:rPr lang="en-GB" sz="2000" b="1" dirty="0">
                <a:solidFill>
                  <a:srgbClr val="7030A0"/>
                </a:solidFill>
              </a:rPr>
              <a:t>‘When I pray, I feel calmer and more peaceful.’ </a:t>
            </a:r>
          </a:p>
          <a:p>
            <a:pPr lvl="1"/>
            <a:r>
              <a:rPr lang="en-GB" sz="2000" b="1" dirty="0">
                <a:solidFill>
                  <a:srgbClr val="7030A0"/>
                </a:solidFill>
              </a:rPr>
              <a:t>‘I thank God for the good things in life. It helps me.’ </a:t>
            </a:r>
          </a:p>
          <a:p>
            <a:pPr lvl="1"/>
            <a:r>
              <a:rPr lang="en-GB" sz="2000" b="1" dirty="0">
                <a:solidFill>
                  <a:srgbClr val="7030A0"/>
                </a:solidFill>
              </a:rPr>
              <a:t>‘When I pray, I feel God close to me.’ </a:t>
            </a:r>
          </a:p>
          <a:p>
            <a:pPr lvl="1"/>
            <a:r>
              <a:rPr lang="en-GB" sz="2000" b="1" dirty="0">
                <a:solidFill>
                  <a:srgbClr val="7030A0"/>
                </a:solidFill>
              </a:rPr>
              <a:t>‘I would like to know more about praying because I have lots of questions.’</a:t>
            </a:r>
          </a:p>
          <a:p>
            <a:pPr lvl="1"/>
            <a:r>
              <a:rPr lang="en-GB" sz="2000" b="1" dirty="0">
                <a:solidFill>
                  <a:srgbClr val="7030A0"/>
                </a:solidFill>
              </a:rPr>
              <a:t>‘I am not sure if my prayers are answered, or even if God hears me.’</a:t>
            </a:r>
          </a:p>
          <a:p>
            <a:pPr lvl="1"/>
            <a:r>
              <a:rPr lang="en-GB" sz="2000" b="1" dirty="0">
                <a:solidFill>
                  <a:srgbClr val="7030A0"/>
                </a:solidFill>
              </a:rPr>
              <a:t>‘I like to pray with other people in school better than on my own.’</a:t>
            </a:r>
          </a:p>
          <a:p>
            <a:r>
              <a:rPr lang="en-GB" sz="2400" b="1" dirty="0">
                <a:solidFill>
                  <a:srgbClr val="C00000"/>
                </a:solidFill>
              </a:rPr>
              <a:t>Ask the children what they would like to ask about prayer, and record all their questions. Would a Christian visitor come to school to share their thoughts?</a:t>
            </a:r>
          </a:p>
        </p:txBody>
      </p:sp>
    </p:spTree>
    <p:extLst>
      <p:ext uri="{BB962C8B-B14F-4D97-AF65-F5344CB8AC3E}">
        <p14:creationId xmlns:p14="http://schemas.microsoft.com/office/powerpoint/2010/main" val="293492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The Good Shpeherd.JPG"/>
          <p:cNvPicPr>
            <a:picLocks noGrp="1" noChangeAspect="1"/>
          </p:cNvPicPr>
          <p:nvPr isPhoto="1"/>
        </p:nvPicPr>
        <p:blipFill>
          <a:blip r:embed="rId2" cstate="email">
            <a:lum/>
          </a:blip>
          <a:stretch>
            <a:fillRect/>
          </a:stretch>
        </p:blipFill>
        <p:spPr>
          <a:xfrm>
            <a:off x="4513263" y="0"/>
            <a:ext cx="4630737" cy="6858000"/>
          </a:xfrm>
          <a:prstGeom prst="rect">
            <a:avLst/>
          </a:prstGeom>
          <a:noFill/>
          <a:ln>
            <a:noFill/>
          </a:ln>
        </p:spPr>
      </p:pic>
      <p:sp>
        <p:nvSpPr>
          <p:cNvPr id="3" name="TextBox 2"/>
          <p:cNvSpPr txBox="1"/>
          <p:nvPr/>
        </p:nvSpPr>
        <p:spPr>
          <a:xfrm>
            <a:off x="611560" y="908720"/>
            <a:ext cx="3456384" cy="4770537"/>
          </a:xfrm>
          <a:prstGeom prst="rect">
            <a:avLst/>
          </a:prstGeom>
          <a:solidFill>
            <a:schemeClr val="accent4">
              <a:lumMod val="40000"/>
              <a:lumOff val="60000"/>
              <a:alpha val="54000"/>
            </a:schemeClr>
          </a:solidFill>
        </p:spPr>
        <p:txBody>
          <a:bodyPr wrap="square" rtlCol="0">
            <a:spAutoFit/>
          </a:bodyPr>
          <a:lstStyle/>
          <a:p>
            <a:r>
              <a:rPr lang="en-GB" sz="1600" b="1" dirty="0">
                <a:solidFill>
                  <a:srgbClr val="7030A0"/>
                </a:solidFill>
              </a:rPr>
              <a:t>This picture shows Jesus the Good Shepherd. In Saint John’s gospel, Jesus describes himself like this. In Saint Luke’s gospel he tells the story of the lost sheep. Just as the shepherd is delighted to find his lost sheep, so Jesus said: “There is more joy in heaven over one sinful person who turns to God than over 99 who don’t need to repent (to turn back to God).’</a:t>
            </a:r>
          </a:p>
          <a:p>
            <a:endParaRPr lang="en-GB" sz="1600" b="1" dirty="0">
              <a:solidFill>
                <a:srgbClr val="7030A0"/>
              </a:solidFill>
            </a:endParaRPr>
          </a:p>
          <a:p>
            <a:r>
              <a:rPr lang="en-GB" sz="1600" b="1" dirty="0">
                <a:solidFill>
                  <a:srgbClr val="7030A0"/>
                </a:solidFill>
              </a:rPr>
              <a:t>Salvation is for bad people! Archbishop Justin Welby says: “The church is not a place where good people go. It's a place where bad people go to meet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36613" t="23388" r="25588" b="9381"/>
          <a:stretch/>
        </p:blipFill>
        <p:spPr>
          <a:xfrm>
            <a:off x="7956376" y="224644"/>
            <a:ext cx="936104" cy="936104"/>
          </a:xfrm>
          <a:prstGeom prst="rect">
            <a:avLst/>
          </a:prstGeom>
        </p:spPr>
      </p:pic>
      <p:pic>
        <p:nvPicPr>
          <p:cNvPr id="9"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397436" y="5992156"/>
            <a:ext cx="2369805" cy="62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775848" y="6620209"/>
            <a:ext cx="1368152" cy="246221"/>
          </a:xfrm>
          <a:prstGeom prst="rect">
            <a:avLst/>
          </a:prstGeom>
          <a:noFill/>
        </p:spPr>
        <p:txBody>
          <a:bodyPr wrap="square" rtlCol="0">
            <a:spAutoFit/>
          </a:bodyPr>
          <a:lstStyle/>
          <a:p>
            <a:r>
              <a:rPr lang="en-GB" sz="1000" dirty="0">
                <a:solidFill>
                  <a:schemeClr val="bg1">
                    <a:lumMod val="85000"/>
                  </a:schemeClr>
                </a:solidFill>
                <a:latin typeface="Arial Rounded MT Bold" panose="020F0704030504030204" pitchFamily="34" charset="0"/>
              </a:rPr>
              <a:t>© RE Today, 2017.</a:t>
            </a:r>
          </a:p>
        </p:txBody>
      </p:sp>
      <p:sp>
        <p:nvSpPr>
          <p:cNvPr id="15" name="Title 1"/>
          <p:cNvSpPr>
            <a:spLocks noGrp="1"/>
          </p:cNvSpPr>
          <p:nvPr>
            <p:ph type="title"/>
          </p:nvPr>
        </p:nvSpPr>
        <p:spPr>
          <a:xfrm>
            <a:off x="667725" y="980728"/>
            <a:ext cx="7829229" cy="4032447"/>
          </a:xfrm>
        </p:spPr>
        <p:txBody>
          <a:bodyPr>
            <a:noAutofit/>
          </a:bodyPr>
          <a:lstStyle/>
          <a:p>
            <a:pPr algn="l"/>
            <a:r>
              <a:rPr lang="en-GB" sz="5400" dirty="0">
                <a:solidFill>
                  <a:schemeClr val="accent6">
                    <a:lumMod val="75000"/>
                  </a:schemeClr>
                </a:solidFill>
                <a:latin typeface="Arial Rounded MT Bold" panose="020F0704030504030204" pitchFamily="34" charset="0"/>
              </a:rPr>
              <a:t>Our Father…</a:t>
            </a:r>
            <a:br>
              <a:rPr lang="en-GB" sz="5400" dirty="0">
                <a:solidFill>
                  <a:schemeClr val="accent6">
                    <a:lumMod val="75000"/>
                  </a:schemeClr>
                </a:solidFill>
                <a:latin typeface="Arial Rounded MT Bold" panose="020F0704030504030204" pitchFamily="34" charset="0"/>
              </a:rPr>
            </a:br>
            <a:r>
              <a:rPr lang="en-GB" sz="2800" dirty="0">
                <a:solidFill>
                  <a:schemeClr val="tx1">
                    <a:lumMod val="65000"/>
                    <a:lumOff val="35000"/>
                  </a:schemeClr>
                </a:solidFill>
                <a:latin typeface="Arial Rounded MT Bold" panose="020F0704030504030204" pitchFamily="34" charset="0"/>
              </a:rPr>
              <a:t>This PowerPoint sequence supports ideas about how to teach the Lord’s Prayer. Grateful thanks to Sophie Hardwicke for her excellent visual learning materials.</a:t>
            </a:r>
            <a:br>
              <a:rPr lang="en-GB" sz="2800" dirty="0">
                <a:solidFill>
                  <a:schemeClr val="tx1">
                    <a:lumMod val="75000"/>
                    <a:lumOff val="25000"/>
                  </a:schemeClr>
                </a:solidFill>
                <a:latin typeface="Arial Rounded MT Bold" panose="020F0704030504030204" pitchFamily="34" charset="0"/>
              </a:rPr>
            </a:br>
            <a:r>
              <a:rPr lang="en-GB" sz="1100" dirty="0">
                <a:solidFill>
                  <a:schemeClr val="tx1">
                    <a:lumMod val="75000"/>
                    <a:lumOff val="25000"/>
                  </a:schemeClr>
                </a:solidFill>
                <a:latin typeface="Arial Rounded MT Bold" panose="020F0704030504030204" pitchFamily="34" charset="0"/>
              </a:rPr>
              <a:t> </a:t>
            </a:r>
            <a:br>
              <a:rPr lang="en-GB" sz="2400" dirty="0">
                <a:solidFill>
                  <a:schemeClr val="tx1">
                    <a:lumMod val="75000"/>
                    <a:lumOff val="25000"/>
                  </a:schemeClr>
                </a:solidFill>
                <a:latin typeface="Arial Rounded MT Bold" panose="020F0704030504030204" pitchFamily="34" charset="0"/>
              </a:rPr>
            </a:br>
            <a:r>
              <a:rPr lang="en-GB" sz="2000" dirty="0">
                <a:solidFill>
                  <a:schemeClr val="accent6">
                    <a:lumMod val="75000"/>
                  </a:schemeClr>
                </a:solidFill>
                <a:latin typeface="Arial Rounded MT Bold" panose="020F0704030504030204" pitchFamily="34" charset="0"/>
              </a:rPr>
              <a:t>This downloadable resource, free to </a:t>
            </a:r>
            <a:r>
              <a:rPr lang="en-GB" sz="2000" i="1" dirty="0" err="1">
                <a:solidFill>
                  <a:schemeClr val="accent6">
                    <a:lumMod val="75000"/>
                  </a:schemeClr>
                </a:solidFill>
                <a:latin typeface="Arial Rounded MT Bold" panose="020F0704030504030204" pitchFamily="34" charset="0"/>
              </a:rPr>
              <a:t>REtoday</a:t>
            </a:r>
            <a:r>
              <a:rPr lang="en-GB" sz="2000" dirty="0">
                <a:solidFill>
                  <a:schemeClr val="accent6">
                    <a:lumMod val="75000"/>
                  </a:schemeClr>
                </a:solidFill>
                <a:latin typeface="Arial Rounded MT Bold" panose="020F0704030504030204" pitchFamily="34" charset="0"/>
              </a:rPr>
              <a:t> magazine subscribers and NATRE members, is © RE Today and may be used in your own school. Any other use is by written permission only.</a:t>
            </a:r>
            <a:endParaRPr lang="en-GB" sz="1600" dirty="0">
              <a:solidFill>
                <a:schemeClr val="accent6">
                  <a:lumMod val="75000"/>
                </a:schemeClr>
              </a:solidFill>
            </a:endParaRPr>
          </a:p>
        </p:txBody>
      </p:sp>
    </p:spTree>
    <p:extLst>
      <p:ext uri="{BB962C8B-B14F-4D97-AF65-F5344CB8AC3E}">
        <p14:creationId xmlns:p14="http://schemas.microsoft.com/office/powerpoint/2010/main" val="1533291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accent1"/>
                </a:solidFill>
              </a:rPr>
              <a:t>Essential Knowledge for the pupil</a:t>
            </a:r>
            <a:br>
              <a:rPr lang="en-GB" dirty="0">
                <a:solidFill>
                  <a:schemeClr val="accent1"/>
                </a:solidFill>
              </a:rPr>
            </a:br>
            <a:r>
              <a:rPr lang="en-GB" dirty="0">
                <a:solidFill>
                  <a:schemeClr val="accent1"/>
                </a:solidFill>
              </a:rPr>
              <a:t>Pupils will know:</a:t>
            </a:r>
            <a:endParaRPr lang="en-GB" dirty="0"/>
          </a:p>
        </p:txBody>
      </p:sp>
      <p:sp>
        <p:nvSpPr>
          <p:cNvPr id="3" name="Content Placeholder 2"/>
          <p:cNvSpPr>
            <a:spLocks noGrp="1"/>
          </p:cNvSpPr>
          <p:nvPr>
            <p:ph idx="1"/>
          </p:nvPr>
        </p:nvSpPr>
        <p:spPr/>
        <p:txBody>
          <a:bodyPr/>
          <a:lstStyle/>
          <a:p>
            <a:pPr lvl="0"/>
            <a:r>
              <a:rPr lang="en-GB" sz="2400" dirty="0">
                <a:solidFill>
                  <a:schemeClr val="accent1"/>
                </a:solidFill>
              </a:rPr>
              <a:t>The Lord’s Prayer was first taught by Jesus to his first followers, his Disciples.</a:t>
            </a:r>
          </a:p>
          <a:p>
            <a:pPr lvl="0"/>
            <a:r>
              <a:rPr lang="en-GB" sz="2400" dirty="0">
                <a:solidFill>
                  <a:schemeClr val="accent1"/>
                </a:solidFill>
              </a:rPr>
              <a:t>The Lord’s Prayer calls God ‘Our Father’ because Christians think God is like our parents, and loves and cares for us.</a:t>
            </a:r>
          </a:p>
          <a:p>
            <a:pPr lvl="0"/>
            <a:r>
              <a:rPr lang="en-GB" sz="2400" dirty="0">
                <a:solidFill>
                  <a:schemeClr val="accent1"/>
                </a:solidFill>
              </a:rPr>
              <a:t>The Lord’s Prayer is quite a difficult text for 7-9s, but thinking carefully helps us to understand the meaning of each line in the prayer. Even adults are still learning what it means.</a:t>
            </a:r>
          </a:p>
          <a:p>
            <a:pPr lvl="0"/>
            <a:r>
              <a:rPr lang="en-GB" sz="2400" dirty="0">
                <a:solidFill>
                  <a:schemeClr val="accent1"/>
                </a:solidFill>
              </a:rPr>
              <a:t>The Lord’s Prayer is about what God wants people to do as well as about what people want God to do for us. It is a prayer to help Christian people to be kind, to care, not to do wrong and to worship God.</a:t>
            </a:r>
          </a:p>
          <a:p>
            <a:endParaRPr lang="en-GB" sz="2400" dirty="0">
              <a:solidFill>
                <a:schemeClr val="accent1"/>
              </a:solidFill>
            </a:endParaRPr>
          </a:p>
        </p:txBody>
      </p:sp>
    </p:spTree>
    <p:extLst>
      <p:ext uri="{BB962C8B-B14F-4D97-AF65-F5344CB8AC3E}">
        <p14:creationId xmlns:p14="http://schemas.microsoft.com/office/powerpoint/2010/main" val="3851130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5937523"/>
          </a:xfrm>
        </p:spPr>
        <p:txBody>
          <a:bodyPr/>
          <a:lstStyle/>
          <a:p>
            <a:pPr lvl="0"/>
            <a:r>
              <a:rPr lang="en-GB" sz="2400" b="1" dirty="0">
                <a:solidFill>
                  <a:schemeClr val="accent1"/>
                </a:solidFill>
              </a:rPr>
              <a:t>How many people in the picture?</a:t>
            </a:r>
          </a:p>
          <a:p>
            <a:pPr lvl="0"/>
            <a:r>
              <a:rPr lang="en-GB" sz="2400" b="1" dirty="0">
                <a:solidFill>
                  <a:schemeClr val="accent1"/>
                </a:solidFill>
              </a:rPr>
              <a:t>Who is the youngest? </a:t>
            </a:r>
          </a:p>
          <a:p>
            <a:pPr lvl="0"/>
            <a:r>
              <a:rPr lang="en-GB" sz="2400" b="1" dirty="0">
                <a:solidFill>
                  <a:schemeClr val="accent1"/>
                </a:solidFill>
              </a:rPr>
              <a:t>Who is the oldest?</a:t>
            </a:r>
          </a:p>
          <a:p>
            <a:pPr lvl="0"/>
            <a:r>
              <a:rPr lang="en-GB" sz="2400" b="1" dirty="0">
                <a:solidFill>
                  <a:schemeClr val="accent1"/>
                </a:solidFill>
              </a:rPr>
              <a:t>Can you see some bad behaviour? A bully? A greedy person? A fight? Someone stealing? Someone cheating at football? Who is the worst?</a:t>
            </a:r>
          </a:p>
          <a:p>
            <a:pPr lvl="0"/>
            <a:r>
              <a:rPr lang="en-GB" sz="2400" b="1" dirty="0">
                <a:solidFill>
                  <a:schemeClr val="accent1"/>
                </a:solidFill>
              </a:rPr>
              <a:t>Can you see some good behaviour? Sharing? Kindness? Generosity? Peace? Respect? Forgiveness? Saying sorry?  Co-operating? Who is the best?</a:t>
            </a:r>
          </a:p>
          <a:p>
            <a:pPr lvl="0"/>
            <a:r>
              <a:rPr lang="en-GB" sz="2400" b="1" dirty="0">
                <a:solidFill>
                  <a:schemeClr val="accent1"/>
                </a:solidFill>
              </a:rPr>
              <a:t>Can you connect: here are some of the words from the Lord’s Prayer. Can you point to something in the picture that is to do with these words? Father / Holy / Heaven / Food / Forgive / Sin / Temptation / Evil / Power.</a:t>
            </a:r>
          </a:p>
        </p:txBody>
      </p:sp>
    </p:spTree>
    <p:extLst>
      <p:ext uri="{BB962C8B-B14F-4D97-AF65-F5344CB8AC3E}">
        <p14:creationId xmlns:p14="http://schemas.microsoft.com/office/powerpoint/2010/main" val="99506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742" y="116632"/>
            <a:ext cx="8653738" cy="6106597"/>
          </a:xfrm>
          <a:prstGeom prst="rect">
            <a:avLst/>
          </a:prstGeom>
        </p:spPr>
      </p:pic>
    </p:spTree>
    <p:extLst>
      <p:ext uri="{BB962C8B-B14F-4D97-AF65-F5344CB8AC3E}">
        <p14:creationId xmlns:p14="http://schemas.microsoft.com/office/powerpoint/2010/main" val="3055041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pPr lvl="0"/>
            <a:r>
              <a:rPr lang="en-GB" sz="2200" b="1" dirty="0">
                <a:solidFill>
                  <a:schemeClr val="accent1"/>
                </a:solidFill>
              </a:rPr>
              <a:t>The picture was drawn to show the meaning of the Lord’s Prayer. Can you see a picture that shows:</a:t>
            </a:r>
          </a:p>
          <a:p>
            <a:pPr lvl="1"/>
            <a:r>
              <a:rPr lang="en-GB" sz="2200" b="1" dirty="0">
                <a:solidFill>
                  <a:schemeClr val="accent1"/>
                </a:solidFill>
              </a:rPr>
              <a:t>A family and a symbol of God, Father, Son and Holy Spirit?</a:t>
            </a:r>
          </a:p>
          <a:p>
            <a:pPr lvl="1"/>
            <a:r>
              <a:rPr lang="en-GB" sz="2200" b="1" dirty="0">
                <a:solidFill>
                  <a:schemeClr val="accent1"/>
                </a:solidFill>
              </a:rPr>
              <a:t>People making peace and stopping war? A dustbin full of weapons?</a:t>
            </a:r>
          </a:p>
          <a:p>
            <a:pPr lvl="1"/>
            <a:r>
              <a:rPr lang="en-GB" sz="2200" b="1" dirty="0">
                <a:solidFill>
                  <a:schemeClr val="accent1"/>
                </a:solidFill>
              </a:rPr>
              <a:t>People enjoying their ‘daily bread’ or ‘daily food’ together?</a:t>
            </a:r>
          </a:p>
          <a:p>
            <a:pPr lvl="1"/>
            <a:r>
              <a:rPr lang="en-GB" sz="2200" b="1" dirty="0">
                <a:solidFill>
                  <a:schemeClr val="accent1"/>
                </a:solidFill>
              </a:rPr>
              <a:t>The difference between hogging things greedily for myself and planning to share money with people who are poor?</a:t>
            </a:r>
          </a:p>
          <a:p>
            <a:pPr lvl="1"/>
            <a:r>
              <a:rPr lang="en-GB" sz="2200" b="1" dirty="0">
                <a:solidFill>
                  <a:schemeClr val="accent1"/>
                </a:solidFill>
              </a:rPr>
              <a:t>An idea about heaven (Can you see the Tree of Life? Can you see the River of Life? Can you see where the lion and the lamb are friends, while people make sweet music)?</a:t>
            </a:r>
          </a:p>
          <a:p>
            <a:pPr lvl="1"/>
            <a:r>
              <a:rPr lang="en-GB" sz="2200" b="1" dirty="0">
                <a:solidFill>
                  <a:schemeClr val="accent1"/>
                </a:solidFill>
              </a:rPr>
              <a:t>A mum stopping her children from fighting?</a:t>
            </a:r>
          </a:p>
          <a:p>
            <a:pPr lvl="0"/>
            <a:r>
              <a:rPr lang="en-GB" sz="2200" b="1" dirty="0">
                <a:solidFill>
                  <a:schemeClr val="accent1"/>
                </a:solidFill>
              </a:rPr>
              <a:t>Read each line from the Lord’s Prayer – it is quite hard to understand it all. Can pupils point to the part of the picture that links to each line as the lines are read out, and talk about the links?</a:t>
            </a:r>
          </a:p>
          <a:p>
            <a:endParaRPr lang="en-GB" sz="1800" dirty="0">
              <a:solidFill>
                <a:schemeClr val="accent1"/>
              </a:solidFill>
            </a:endParaRPr>
          </a:p>
        </p:txBody>
      </p:sp>
    </p:spTree>
    <p:extLst>
      <p:ext uri="{BB962C8B-B14F-4D97-AF65-F5344CB8AC3E}">
        <p14:creationId xmlns:p14="http://schemas.microsoft.com/office/powerpoint/2010/main" val="9706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742" y="116632"/>
            <a:ext cx="8653738" cy="6106597"/>
          </a:xfrm>
          <a:prstGeom prst="rect">
            <a:avLst/>
          </a:prstGeom>
        </p:spPr>
      </p:pic>
    </p:spTree>
    <p:extLst>
      <p:ext uri="{BB962C8B-B14F-4D97-AF65-F5344CB8AC3E}">
        <p14:creationId xmlns:p14="http://schemas.microsoft.com/office/powerpoint/2010/main" val="3030038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iving Through"/>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14325" y="857250"/>
            <a:ext cx="8514160" cy="5143500"/>
          </a:xfrm>
          <a:prstGeom prst="rect">
            <a:avLst/>
          </a:prstGeom>
          <a:noFill/>
          <a:ln>
            <a:noFill/>
          </a:ln>
        </p:spPr>
      </p:pic>
      <p:sp>
        <p:nvSpPr>
          <p:cNvPr id="4" name="Rectangle 3"/>
          <p:cNvSpPr/>
          <p:nvPr/>
        </p:nvSpPr>
        <p:spPr>
          <a:xfrm>
            <a:off x="3347864" y="5589240"/>
            <a:ext cx="5796136" cy="1040285"/>
          </a:xfrm>
          <a:prstGeom prst="rect">
            <a:avLst/>
          </a:prstGeom>
        </p:spPr>
        <p:txBody>
          <a:bodyPr wrap="square">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Our Father, who lives in heaven</a:t>
            </a:r>
          </a:p>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May your name be kept holy</a:t>
            </a:r>
          </a:p>
        </p:txBody>
      </p:sp>
    </p:spTree>
    <p:extLst>
      <p:ext uri="{BB962C8B-B14F-4D97-AF65-F5344CB8AC3E}">
        <p14:creationId xmlns:p14="http://schemas.microsoft.com/office/powerpoint/2010/main" val="7395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amp;lamb"/>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67544" y="-387424"/>
            <a:ext cx="8424936" cy="6196072"/>
          </a:xfrm>
          <a:prstGeom prst="rect">
            <a:avLst/>
          </a:prstGeom>
          <a:noFill/>
          <a:ln>
            <a:noFill/>
          </a:ln>
        </p:spPr>
      </p:pic>
      <p:sp>
        <p:nvSpPr>
          <p:cNvPr id="3" name="Rectangle 2"/>
          <p:cNvSpPr/>
          <p:nvPr/>
        </p:nvSpPr>
        <p:spPr>
          <a:xfrm>
            <a:off x="2886050" y="5810930"/>
            <a:ext cx="6030416" cy="954107"/>
          </a:xfrm>
          <a:prstGeom prst="rect">
            <a:avLst/>
          </a:prstGeom>
        </p:spPr>
        <p:txBody>
          <a:bodyPr wrap="square">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Your kingdom come, your will be done on Earth as it is in Heaven</a:t>
            </a:r>
          </a:p>
        </p:txBody>
      </p:sp>
    </p:spTree>
    <p:extLst>
      <p:ext uri="{BB962C8B-B14F-4D97-AF65-F5344CB8AC3E}">
        <p14:creationId xmlns:p14="http://schemas.microsoft.com/office/powerpoint/2010/main" val="94495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7864" y="2852936"/>
            <a:ext cx="4211960" cy="4206969"/>
          </a:xfrm>
          <a:prstGeom prst="rect">
            <a:avLst/>
          </a:prstGeom>
        </p:spPr>
      </p:pic>
      <p:pic>
        <p:nvPicPr>
          <p:cNvPr id="2" name="Picture 1" descr="Bread"/>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157976" y="188640"/>
            <a:ext cx="4488733" cy="4176464"/>
          </a:xfrm>
          <a:prstGeom prst="rect">
            <a:avLst/>
          </a:prstGeom>
          <a:noFill/>
          <a:ln>
            <a:noFill/>
          </a:ln>
        </p:spPr>
      </p:pic>
      <p:pic>
        <p:nvPicPr>
          <p:cNvPr id="4" name="Picture 3"/>
          <p:cNvPicPr>
            <a:picLocks noChangeAspect="1"/>
          </p:cNvPicPr>
          <p:nvPr/>
        </p:nvPicPr>
        <p:blipFill>
          <a:blip r:embed="rId4"/>
          <a:stretch>
            <a:fillRect/>
          </a:stretch>
        </p:blipFill>
        <p:spPr>
          <a:xfrm>
            <a:off x="6232028" y="-315416"/>
            <a:ext cx="2804468" cy="4104456"/>
          </a:xfrm>
          <a:prstGeom prst="rect">
            <a:avLst/>
          </a:prstGeom>
        </p:spPr>
      </p:pic>
      <p:sp>
        <p:nvSpPr>
          <p:cNvPr id="5" name="Rectangle 4"/>
          <p:cNvSpPr/>
          <p:nvPr/>
        </p:nvSpPr>
        <p:spPr>
          <a:xfrm>
            <a:off x="395536" y="4758397"/>
            <a:ext cx="2664296" cy="1384995"/>
          </a:xfrm>
          <a:prstGeom prst="rect">
            <a:avLst/>
          </a:prstGeom>
        </p:spPr>
        <p:txBody>
          <a:bodyPr wrap="square">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Give us today the food we need</a:t>
            </a:r>
          </a:p>
        </p:txBody>
      </p:sp>
    </p:spTree>
    <p:extLst>
      <p:ext uri="{BB962C8B-B14F-4D97-AF65-F5344CB8AC3E}">
        <p14:creationId xmlns:p14="http://schemas.microsoft.com/office/powerpoint/2010/main" val="212350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de girl"/>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23528" y="260648"/>
            <a:ext cx="3140349" cy="4320480"/>
          </a:xfrm>
          <a:prstGeom prst="rect">
            <a:avLst/>
          </a:prstGeom>
          <a:noFill/>
          <a:ln>
            <a:noFill/>
          </a:ln>
        </p:spPr>
      </p:pic>
      <p:pic>
        <p:nvPicPr>
          <p:cNvPr id="3" name="Picture 2" descr="shoplifting"/>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6948264" y="260648"/>
            <a:ext cx="1801200" cy="4320480"/>
          </a:xfrm>
          <a:prstGeom prst="rect">
            <a:avLst/>
          </a:prstGeom>
          <a:noFill/>
          <a:ln>
            <a:noFill/>
          </a:ln>
        </p:spPr>
      </p:pic>
      <p:pic>
        <p:nvPicPr>
          <p:cNvPr id="4" name="Picture 3" descr="bully"/>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a:off x="3779912" y="260648"/>
            <a:ext cx="2591025" cy="4011910"/>
          </a:xfrm>
          <a:prstGeom prst="rect">
            <a:avLst/>
          </a:prstGeom>
          <a:noFill/>
          <a:ln>
            <a:noFill/>
          </a:ln>
        </p:spPr>
      </p:pic>
      <p:sp>
        <p:nvSpPr>
          <p:cNvPr id="5" name="Rectangle 4"/>
          <p:cNvSpPr/>
          <p:nvPr/>
        </p:nvSpPr>
        <p:spPr>
          <a:xfrm>
            <a:off x="683568" y="5211197"/>
            <a:ext cx="7992888" cy="954107"/>
          </a:xfrm>
          <a:prstGeom prst="rect">
            <a:avLst/>
          </a:prstGeom>
        </p:spPr>
        <p:txBody>
          <a:bodyPr wrap="square">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And forgive us our sins, just as we forgive those who sin against us</a:t>
            </a:r>
          </a:p>
        </p:txBody>
      </p:sp>
    </p:spTree>
    <p:extLst>
      <p:ext uri="{BB962C8B-B14F-4D97-AF65-F5344CB8AC3E}">
        <p14:creationId xmlns:p14="http://schemas.microsoft.com/office/powerpoint/2010/main" val="36888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 Crucified he thought of you.JPG"/>
          <p:cNvPicPr>
            <a:picLocks noGrp="1" noChangeAspect="1"/>
          </p:cNvPicPr>
          <p:nvPr isPhoto="1"/>
        </p:nvPicPr>
        <p:blipFill>
          <a:blip r:embed="rId2" cstate="email">
            <a:lum/>
          </a:blip>
          <a:stretch>
            <a:fillRect/>
          </a:stretch>
        </p:blipFill>
        <p:spPr>
          <a:xfrm>
            <a:off x="-684584" y="-455866"/>
            <a:ext cx="10399803" cy="7341250"/>
          </a:xfrm>
          <a:prstGeom prst="rect">
            <a:avLst/>
          </a:prstGeom>
          <a:noFill/>
          <a:ln>
            <a:noFill/>
          </a:ln>
        </p:spPr>
      </p:pic>
      <p:sp>
        <p:nvSpPr>
          <p:cNvPr id="3" name="TextBox 2"/>
          <p:cNvSpPr txBox="1"/>
          <p:nvPr/>
        </p:nvSpPr>
        <p:spPr>
          <a:xfrm>
            <a:off x="-252536" y="188640"/>
            <a:ext cx="3240360" cy="6740307"/>
          </a:xfrm>
          <a:prstGeom prst="rect">
            <a:avLst/>
          </a:prstGeom>
          <a:solidFill>
            <a:schemeClr val="tx2">
              <a:lumMod val="60000"/>
              <a:lumOff val="40000"/>
              <a:alpha val="54000"/>
            </a:schemeClr>
          </a:solidFill>
        </p:spPr>
        <p:txBody>
          <a:bodyPr wrap="square" rtlCol="0">
            <a:spAutoFit/>
          </a:bodyPr>
          <a:lstStyle/>
          <a:p>
            <a:r>
              <a:rPr lang="en-GB" b="1" dirty="0">
                <a:solidFill>
                  <a:schemeClr val="accent5">
                    <a:lumMod val="20000"/>
                    <a:lumOff val="80000"/>
                  </a:schemeClr>
                </a:solidFill>
              </a:rPr>
              <a:t>This picture was made by an 8 year old, who chose the title ‘Crucified, he thought of you.’ </a:t>
            </a:r>
          </a:p>
          <a:p>
            <a:endParaRPr lang="en-GB" b="1" dirty="0">
              <a:solidFill>
                <a:schemeClr val="accent5">
                  <a:lumMod val="20000"/>
                  <a:lumOff val="80000"/>
                </a:schemeClr>
              </a:solidFill>
            </a:endParaRPr>
          </a:p>
          <a:p>
            <a:r>
              <a:rPr lang="en-GB" b="1" dirty="0">
                <a:solidFill>
                  <a:schemeClr val="accent5">
                    <a:lumMod val="20000"/>
                    <a:lumOff val="80000"/>
                  </a:schemeClr>
                </a:solidFill>
              </a:rPr>
              <a:t>“One of the thieves crucified with Jesus said to him ‘Remember me, when you come into your kingdom’. Jesus replied: ‘Today, you will be with me in Paradise.’ I imagine Jesus thinking about all the people when he was killed, even us.”</a:t>
            </a:r>
          </a:p>
          <a:p>
            <a:endParaRPr lang="en-GB" b="1" dirty="0">
              <a:solidFill>
                <a:schemeClr val="accent5">
                  <a:lumMod val="20000"/>
                  <a:lumOff val="80000"/>
                </a:schemeClr>
              </a:solidFill>
            </a:endParaRPr>
          </a:p>
          <a:p>
            <a:r>
              <a:rPr lang="en-GB" sz="1600" b="1" i="1" dirty="0">
                <a:solidFill>
                  <a:schemeClr val="accent5">
                    <a:lumMod val="20000"/>
                    <a:lumOff val="80000"/>
                  </a:schemeClr>
                </a:solidFill>
              </a:rPr>
              <a:t>Christians believe that Jesus’s death was not just a sad tragedy, but something bigger. </a:t>
            </a:r>
          </a:p>
          <a:p>
            <a:endParaRPr lang="en-GB" sz="1600" b="1" i="1" dirty="0">
              <a:solidFill>
                <a:schemeClr val="accent5">
                  <a:lumMod val="20000"/>
                  <a:lumOff val="80000"/>
                </a:schemeClr>
              </a:solidFill>
            </a:endParaRPr>
          </a:p>
          <a:p>
            <a:r>
              <a:rPr lang="en-GB" sz="1600" b="1" i="1" dirty="0">
                <a:solidFill>
                  <a:schemeClr val="accent5">
                    <a:lumMod val="20000"/>
                    <a:lumOff val="80000"/>
                  </a:schemeClr>
                </a:solidFill>
              </a:rPr>
              <a:t>He forgave those who killed him. He loved to the very end. He showed that love was stronger than death. This death brings salvation to humanity.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otball foul"/>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915816" y="188640"/>
            <a:ext cx="5934025" cy="6539538"/>
          </a:xfrm>
          <a:prstGeom prst="rect">
            <a:avLst/>
          </a:prstGeom>
          <a:noFill/>
          <a:ln>
            <a:noFill/>
          </a:ln>
        </p:spPr>
      </p:pic>
      <p:sp>
        <p:nvSpPr>
          <p:cNvPr id="3" name="Rectangle 2"/>
          <p:cNvSpPr/>
          <p:nvPr/>
        </p:nvSpPr>
        <p:spPr>
          <a:xfrm>
            <a:off x="629816" y="1196752"/>
            <a:ext cx="2286000" cy="2246769"/>
          </a:xfrm>
          <a:prstGeom prst="rect">
            <a:avLst/>
          </a:prstGeom>
        </p:spPr>
        <p:txBody>
          <a:bodyPr wrap="square">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Do not lead us into temptation, but free us from evil</a:t>
            </a:r>
          </a:p>
        </p:txBody>
      </p:sp>
    </p:spTree>
    <p:extLst>
      <p:ext uri="{BB962C8B-B14F-4D97-AF65-F5344CB8AC3E}">
        <p14:creationId xmlns:p14="http://schemas.microsoft.com/office/powerpoint/2010/main" val="170743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hting"/>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
            <a:ext cx="7380312" cy="7361567"/>
          </a:xfrm>
          <a:prstGeom prst="rect">
            <a:avLst/>
          </a:prstGeom>
          <a:noFill/>
          <a:ln>
            <a:noFill/>
          </a:ln>
        </p:spPr>
      </p:pic>
    </p:spTree>
    <p:extLst>
      <p:ext uri="{BB962C8B-B14F-4D97-AF65-F5344CB8AC3E}">
        <p14:creationId xmlns:p14="http://schemas.microsoft.com/office/powerpoint/2010/main" val="3593006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ry"/>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07504" y="183192"/>
            <a:ext cx="6912768" cy="6846208"/>
          </a:xfrm>
          <a:prstGeom prst="rect">
            <a:avLst/>
          </a:prstGeom>
          <a:noFill/>
          <a:ln>
            <a:noFill/>
          </a:ln>
        </p:spPr>
      </p:pic>
      <p:sp>
        <p:nvSpPr>
          <p:cNvPr id="3" name="Rectangle 2"/>
          <p:cNvSpPr/>
          <p:nvPr/>
        </p:nvSpPr>
        <p:spPr>
          <a:xfrm>
            <a:off x="4716016" y="332656"/>
            <a:ext cx="4572000" cy="1384995"/>
          </a:xfrm>
          <a:prstGeom prst="rect">
            <a:avLst/>
          </a:prstGeom>
        </p:spPr>
        <p:txBody>
          <a:bodyPr>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Do not lead us into temptation, but free us from evil</a:t>
            </a:r>
          </a:p>
        </p:txBody>
      </p:sp>
    </p:spTree>
    <p:extLst>
      <p:ext uri="{BB962C8B-B14F-4D97-AF65-F5344CB8AC3E}">
        <p14:creationId xmlns:p14="http://schemas.microsoft.com/office/powerpoint/2010/main" val="236140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6" y="-243408"/>
            <a:ext cx="3922782" cy="7316161"/>
          </a:xfrm>
          <a:prstGeom prst="rect">
            <a:avLst/>
          </a:prstGeom>
        </p:spPr>
      </p:pic>
      <p:sp>
        <p:nvSpPr>
          <p:cNvPr id="3" name="Rectangle 2"/>
          <p:cNvSpPr/>
          <p:nvPr/>
        </p:nvSpPr>
        <p:spPr>
          <a:xfrm>
            <a:off x="5220072" y="2060848"/>
            <a:ext cx="3312368" cy="2763834"/>
          </a:xfrm>
          <a:prstGeom prst="rect">
            <a:avLst/>
          </a:prstGeom>
        </p:spPr>
        <p:txBody>
          <a:bodyPr wrap="square">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For the kingdom, the power and the glory belong to you forever and ever</a:t>
            </a:r>
          </a:p>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Amen</a:t>
            </a:r>
          </a:p>
        </p:txBody>
      </p:sp>
    </p:spTree>
    <p:extLst>
      <p:ext uri="{BB962C8B-B14F-4D97-AF65-F5344CB8AC3E}">
        <p14:creationId xmlns:p14="http://schemas.microsoft.com/office/powerpoint/2010/main" val="363360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ace Talks"/>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403648" y="76483"/>
            <a:ext cx="7416824" cy="7024925"/>
          </a:xfrm>
          <a:prstGeom prst="rect">
            <a:avLst/>
          </a:prstGeom>
          <a:noFill/>
          <a:ln>
            <a:noFill/>
          </a:ln>
        </p:spPr>
      </p:pic>
      <p:sp>
        <p:nvSpPr>
          <p:cNvPr id="3" name="Rectangle 2"/>
          <p:cNvSpPr/>
          <p:nvPr/>
        </p:nvSpPr>
        <p:spPr>
          <a:xfrm>
            <a:off x="251520" y="116632"/>
            <a:ext cx="5184576" cy="1902059"/>
          </a:xfrm>
          <a:prstGeom prst="rect">
            <a:avLst/>
          </a:prstGeom>
        </p:spPr>
        <p:txBody>
          <a:bodyPr wrap="square">
            <a:spAutoFit/>
          </a:bodyPr>
          <a:lstStyle/>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For the kingdom, the power and the glory belong to you forever and ever</a:t>
            </a:r>
          </a:p>
          <a:p>
            <a:pPr lvl="0">
              <a:spcBef>
                <a:spcPct val="20000"/>
              </a:spcBef>
            </a:pPr>
            <a:r>
              <a:rPr lang="en-GB" sz="2800" b="1" i="1" dirty="0">
                <a:solidFill>
                  <a:srgbClr val="7030A0"/>
                </a:solidFill>
                <a:latin typeface="Leelawadee" panose="020B0502040204020203" pitchFamily="34" charset="-34"/>
                <a:cs typeface="Leelawadee" panose="020B0502040204020203" pitchFamily="34" charset="-34"/>
              </a:rPr>
              <a:t>Amen</a:t>
            </a:r>
          </a:p>
        </p:txBody>
      </p:sp>
    </p:spTree>
    <p:extLst>
      <p:ext uri="{BB962C8B-B14F-4D97-AF65-F5344CB8AC3E}">
        <p14:creationId xmlns:p14="http://schemas.microsoft.com/office/powerpoint/2010/main" val="3284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2722"/>
            <a:ext cx="9144000" cy="6452555"/>
          </a:xfrm>
          <a:prstGeom prst="rect">
            <a:avLst/>
          </a:prstGeom>
        </p:spPr>
      </p:pic>
    </p:spTree>
    <p:extLst>
      <p:ext uri="{BB962C8B-B14F-4D97-AF65-F5344CB8AC3E}">
        <p14:creationId xmlns:p14="http://schemas.microsoft.com/office/powerpoint/2010/main" val="2161108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Questions for thinking</a:t>
            </a:r>
          </a:p>
        </p:txBody>
      </p:sp>
      <p:sp>
        <p:nvSpPr>
          <p:cNvPr id="3" name="Content Placeholder 2"/>
          <p:cNvSpPr>
            <a:spLocks noGrp="1"/>
          </p:cNvSpPr>
          <p:nvPr>
            <p:ph idx="1"/>
          </p:nvPr>
        </p:nvSpPr>
        <p:spPr/>
        <p:txBody>
          <a:bodyPr/>
          <a:lstStyle/>
          <a:p>
            <a:pPr lvl="0"/>
            <a:r>
              <a:rPr lang="en-GB" sz="2800" b="1" dirty="0">
                <a:solidFill>
                  <a:schemeClr val="accent1"/>
                </a:solidFill>
              </a:rPr>
              <a:t>Is God like our mums and dads? Does God care for us?</a:t>
            </a:r>
          </a:p>
          <a:p>
            <a:pPr lvl="0"/>
            <a:r>
              <a:rPr lang="en-GB" sz="2800" b="1" dirty="0">
                <a:solidFill>
                  <a:schemeClr val="accent1"/>
                </a:solidFill>
              </a:rPr>
              <a:t>Can everyone on earth have enough food? Do we all need to share more fairly?</a:t>
            </a:r>
          </a:p>
          <a:p>
            <a:pPr lvl="0"/>
            <a:r>
              <a:rPr lang="en-GB" sz="2800" b="1" dirty="0">
                <a:solidFill>
                  <a:schemeClr val="accent1"/>
                </a:solidFill>
              </a:rPr>
              <a:t>Can we bring peace to our world instead of war?</a:t>
            </a:r>
          </a:p>
          <a:p>
            <a:pPr lvl="0"/>
            <a:r>
              <a:rPr lang="en-GB" sz="2800" b="1" dirty="0">
                <a:solidFill>
                  <a:schemeClr val="accent1"/>
                </a:solidFill>
              </a:rPr>
              <a:t>Can we make Earth more like Heaven?</a:t>
            </a:r>
          </a:p>
          <a:p>
            <a:pPr lvl="0"/>
            <a:r>
              <a:rPr lang="en-GB" sz="2800" b="1" dirty="0">
                <a:solidFill>
                  <a:schemeClr val="accent1"/>
                </a:solidFill>
              </a:rPr>
              <a:t>Can we be freed from temptations? How? </a:t>
            </a:r>
          </a:p>
          <a:p>
            <a:pPr lvl="0"/>
            <a:r>
              <a:rPr lang="en-GB" sz="2800" b="1" dirty="0">
                <a:solidFill>
                  <a:schemeClr val="accent1"/>
                </a:solidFill>
              </a:rPr>
              <a:t>Why is forgiveness difficult? Who can help people to forgive?</a:t>
            </a:r>
          </a:p>
          <a:p>
            <a:endParaRPr lang="en-GB" sz="2800" b="1" dirty="0">
              <a:solidFill>
                <a:schemeClr val="accent1"/>
              </a:solidFill>
            </a:endParaRPr>
          </a:p>
        </p:txBody>
      </p:sp>
    </p:spTree>
    <p:extLst>
      <p:ext uri="{BB962C8B-B14F-4D97-AF65-F5344CB8AC3E}">
        <p14:creationId xmlns:p14="http://schemas.microsoft.com/office/powerpoint/2010/main" val="23650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pPr marL="0" indent="0">
              <a:buNone/>
            </a:pPr>
            <a:r>
              <a:rPr lang="en-GB" sz="2800" b="1" i="1" dirty="0">
                <a:solidFill>
                  <a:srgbClr val="7030A0"/>
                </a:solidFill>
                <a:latin typeface="Leelawadee" panose="020B0502040204020203" pitchFamily="34" charset="-34"/>
                <a:cs typeface="Leelawadee" panose="020B0502040204020203" pitchFamily="34" charset="-34"/>
              </a:rPr>
              <a:t>Our Father, who lives in heaven</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May your name be kept holy</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Your kingdom come, your will be done on Earth as it is in Heaven</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Give us today the food we need</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And forgive us our sins, just as we forgive those who sin against us</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Do not lead us into temptation, but free us from evil</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For the kingdom, the power and the glory belong to you forever and ever</a:t>
            </a:r>
          </a:p>
          <a:p>
            <a:pPr marL="0" indent="0">
              <a:buNone/>
            </a:pPr>
            <a:r>
              <a:rPr lang="en-GB" sz="2800" b="1" i="1" dirty="0">
                <a:solidFill>
                  <a:srgbClr val="7030A0"/>
                </a:solidFill>
                <a:latin typeface="Leelawadee" panose="020B0502040204020203" pitchFamily="34" charset="-34"/>
                <a:cs typeface="Leelawadee" panose="020B0502040204020203" pitchFamily="34" charset="-34"/>
              </a:rPr>
              <a:t>Amen</a:t>
            </a:r>
          </a:p>
          <a:p>
            <a:pPr marL="0" indent="0">
              <a:buNone/>
            </a:pPr>
            <a:endParaRPr lang="en-GB" sz="2800" b="1" i="1" dirty="0">
              <a:solidFill>
                <a:srgbClr val="7030A0"/>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4739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F151-A543-4DC2-AC86-F15B406E828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168FAAD-8861-402F-B59D-DDBE8C17E439}"/>
              </a:ext>
            </a:extLst>
          </p:cNvPr>
          <p:cNvPicPr>
            <a:picLocks noGrp="1" noChangeAspect="1"/>
          </p:cNvPicPr>
          <p:nvPr>
            <p:ph idx="1"/>
          </p:nvPr>
        </p:nvPicPr>
        <p:blipFill>
          <a:blip r:embed="rId2"/>
          <a:stretch>
            <a:fillRect/>
          </a:stretch>
        </p:blipFill>
        <p:spPr>
          <a:xfrm>
            <a:off x="468921" y="116632"/>
            <a:ext cx="8407789" cy="10565873"/>
          </a:xfrm>
        </p:spPr>
      </p:pic>
    </p:spTree>
    <p:extLst>
      <p:ext uri="{BB962C8B-B14F-4D97-AF65-F5344CB8AC3E}">
        <p14:creationId xmlns:p14="http://schemas.microsoft.com/office/powerpoint/2010/main" val="40627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1.48148E-6 L 0.00486 -0.48681 " pathEditMode="relative" rAng="0" ptsTypes="AA">
                                      <p:cBhvr>
                                        <p:cTn id="6" dur="2000" fill="hold"/>
                                        <p:tgtEl>
                                          <p:spTgt spid="5"/>
                                        </p:tgtEl>
                                        <p:attrNameLst>
                                          <p:attrName>ppt_x</p:attrName>
                                          <p:attrName>ppt_y</p:attrName>
                                        </p:attrNameLst>
                                      </p:cBhvr>
                                      <p:rCtr x="243" y="-2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accent1"/>
                </a:solidFill>
              </a:rPr>
              <a:t>Next Steps in Learning</a:t>
            </a:r>
            <a:endParaRPr lang="en-GB" dirty="0">
              <a:solidFill>
                <a:schemeClr val="accent1"/>
              </a:solidFill>
            </a:endParaRPr>
          </a:p>
        </p:txBody>
      </p:sp>
      <p:sp>
        <p:nvSpPr>
          <p:cNvPr id="3" name="Content Placeholder 2"/>
          <p:cNvSpPr>
            <a:spLocks noGrp="1"/>
          </p:cNvSpPr>
          <p:nvPr>
            <p:ph idx="1"/>
          </p:nvPr>
        </p:nvSpPr>
        <p:spPr>
          <a:xfrm>
            <a:off x="457200" y="1600200"/>
            <a:ext cx="5338936" cy="4525963"/>
          </a:xfrm>
        </p:spPr>
        <p:txBody>
          <a:bodyPr/>
          <a:lstStyle/>
          <a:p>
            <a:r>
              <a:rPr lang="en-GB" sz="2400" b="1" dirty="0">
                <a:solidFill>
                  <a:srgbClr val="7030A0"/>
                </a:solidFill>
              </a:rPr>
              <a:t>To extend pupils’ achievement from this work, or to use the visual learning with older pupils, you might ask pupils to create a picture book of the Lord’s Prayer. </a:t>
            </a:r>
          </a:p>
          <a:p>
            <a:r>
              <a:rPr lang="en-GB" sz="2400" b="1" dirty="0">
                <a:solidFill>
                  <a:srgbClr val="7030A0"/>
                </a:solidFill>
              </a:rPr>
              <a:t>Give them an 8 page booklet to complete (there is one on the RE Today Website ready to use). </a:t>
            </a:r>
          </a:p>
          <a:p>
            <a:r>
              <a:rPr lang="en-GB" sz="2400" b="1" dirty="0">
                <a:solidFill>
                  <a:srgbClr val="7030A0"/>
                </a:solidFill>
              </a:rPr>
              <a:t>This booklet asks for the pupils’ own questions and explanations of the lines of the prayer: a challenging task that some adult Christians find difficult!</a:t>
            </a:r>
          </a:p>
          <a:p>
            <a:endParaRPr lang="en-GB" sz="2400" b="1" dirty="0">
              <a:solidFill>
                <a:srgbClr val="7030A0"/>
              </a:solidFill>
            </a:endParaRPr>
          </a:p>
        </p:txBody>
      </p:sp>
      <p:pic>
        <p:nvPicPr>
          <p:cNvPr id="4" name="Picture 3"/>
          <p:cNvPicPr>
            <a:picLocks noChangeAspect="1"/>
          </p:cNvPicPr>
          <p:nvPr/>
        </p:nvPicPr>
        <p:blipFill>
          <a:blip r:embed="rId2">
            <a:duotone>
              <a:prstClr val="black"/>
              <a:schemeClr val="accent5">
                <a:tint val="45000"/>
                <a:satMod val="400000"/>
              </a:schemeClr>
            </a:duotone>
          </a:blip>
          <a:stretch>
            <a:fillRect/>
          </a:stretch>
        </p:blipFill>
        <p:spPr>
          <a:xfrm rot="641534">
            <a:off x="5789957" y="845554"/>
            <a:ext cx="2805536" cy="4077072"/>
          </a:xfrm>
          <a:prstGeom prst="rect">
            <a:avLst/>
          </a:prstGeom>
          <a:ln w="38100">
            <a:solidFill>
              <a:schemeClr val="tx1"/>
            </a:solidFill>
          </a:ln>
        </p:spPr>
      </p:pic>
    </p:spTree>
    <p:extLst>
      <p:ext uri="{BB962C8B-B14F-4D97-AF65-F5344CB8AC3E}">
        <p14:creationId xmlns:p14="http://schemas.microsoft.com/office/powerpoint/2010/main" val="394734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FFE349EB-61ED-43CB-BA82-4514969B0F7B}"/>
              </a:ext>
            </a:extLst>
          </p:cNvPr>
          <p:cNvGraphicFramePr>
            <a:graphicFrameLocks noGrp="1"/>
          </p:cNvGraphicFramePr>
          <p:nvPr>
            <p:extLst>
              <p:ext uri="{D42A27DB-BD31-4B8C-83A1-F6EECF244321}">
                <p14:modId xmlns:p14="http://schemas.microsoft.com/office/powerpoint/2010/main" val="1062315299"/>
              </p:ext>
            </p:extLst>
          </p:nvPr>
        </p:nvGraphicFramePr>
        <p:xfrm>
          <a:off x="251520" y="1286183"/>
          <a:ext cx="8440852" cy="5135880"/>
        </p:xfrm>
        <a:graphic>
          <a:graphicData uri="http://schemas.openxmlformats.org/drawingml/2006/table">
            <a:tbl>
              <a:tblPr firstRow="1" bandRow="1">
                <a:tableStyleId>{5C22544A-7EE6-4342-B048-85BDC9FD1C3A}</a:tableStyleId>
              </a:tblPr>
              <a:tblGrid>
                <a:gridCol w="1852715">
                  <a:extLst>
                    <a:ext uri="{9D8B030D-6E8A-4147-A177-3AD203B41FA5}">
                      <a16:colId xmlns:a16="http://schemas.microsoft.com/office/drawing/2014/main" val="51491890"/>
                    </a:ext>
                  </a:extLst>
                </a:gridCol>
                <a:gridCol w="6588137">
                  <a:extLst>
                    <a:ext uri="{9D8B030D-6E8A-4147-A177-3AD203B41FA5}">
                      <a16:colId xmlns:a16="http://schemas.microsoft.com/office/drawing/2014/main" val="785372900"/>
                    </a:ext>
                  </a:extLst>
                </a:gridCol>
              </a:tblGrid>
              <a:tr h="274320">
                <a:tc>
                  <a:txBody>
                    <a:bodyPr/>
                    <a:lstStyle/>
                    <a:p>
                      <a:endParaRPr lang="en-GB" sz="2000" dirty="0">
                        <a:latin typeface="Abadi" panose="020B0604020104020204" pitchFamily="34" charset="0"/>
                      </a:endParaRPr>
                    </a:p>
                  </a:txBody>
                  <a:tcPr marL="68580" marR="68580" marT="34290" marB="34290"/>
                </a:tc>
                <a:tc>
                  <a:txBody>
                    <a:bodyPr/>
                    <a:lstStyle/>
                    <a:p>
                      <a:endParaRPr lang="en-GB" sz="2000" dirty="0">
                        <a:latin typeface="Abadi" panose="020B0604020104020204" pitchFamily="34" charset="0"/>
                      </a:endParaRPr>
                    </a:p>
                  </a:txBody>
                  <a:tcPr marL="68580" marR="68580" marT="34290" marB="34290"/>
                </a:tc>
                <a:extLst>
                  <a:ext uri="{0D108BD9-81ED-4DB2-BD59-A6C34878D82A}">
                    <a16:rowId xmlns:a16="http://schemas.microsoft.com/office/drawing/2014/main" val="2446018649"/>
                  </a:ext>
                </a:extLst>
              </a:tr>
              <a:tr h="754380">
                <a:tc>
                  <a:txBody>
                    <a:bodyPr/>
                    <a:lstStyle/>
                    <a:p>
                      <a:r>
                        <a:rPr lang="en-GB" sz="1100" dirty="0">
                          <a:latin typeface="Abadi" panose="020B0604020104020204" pitchFamily="34" charset="0"/>
                        </a:rPr>
                        <a:t>Retell a narrative that is accurate in its sequence and details that corresponds to the scripture source used.</a:t>
                      </a:r>
                    </a:p>
                  </a:txBody>
                  <a:tcPr marL="68580" marR="68580" marT="34290" marB="34290"/>
                </a:tc>
                <a:tc>
                  <a:txBody>
                    <a:bodyPr/>
                    <a:lstStyle/>
                    <a:p>
                      <a:r>
                        <a:rPr lang="en-GB" sz="1100" dirty="0">
                          <a:latin typeface="Abadi" panose="020B0604020104020204" pitchFamily="34" charset="0"/>
                        </a:rPr>
                        <a:t>What happens in the parable of the Lost son in Luke’s Gospel?</a:t>
                      </a:r>
                    </a:p>
                    <a:p>
                      <a:r>
                        <a:rPr lang="en-GB" sz="1100" dirty="0">
                          <a:latin typeface="Abadi" panose="020B0604020104020204" pitchFamily="34" charset="0"/>
                        </a:rPr>
                        <a:t>Who are the characters in the Good Samaritan?  What do they do?</a:t>
                      </a:r>
                    </a:p>
                    <a:p>
                      <a:r>
                        <a:rPr lang="en-GB" sz="1100" dirty="0">
                          <a:latin typeface="Abadi" panose="020B0604020104020204" pitchFamily="34" charset="0"/>
                        </a:rPr>
                        <a:t>What does the Jesus do once Zacchaeus comes down from the tree?</a:t>
                      </a:r>
                    </a:p>
                    <a:p>
                      <a:r>
                        <a:rPr lang="en-GB" sz="1100" dirty="0">
                          <a:latin typeface="Abadi" panose="020B0604020104020204" pitchFamily="34" charset="0"/>
                        </a:rPr>
                        <a:t>Why were the Disciples with Jesus in the upper room at the Feast of Passover, explain what happened?</a:t>
                      </a:r>
                    </a:p>
                    <a:p>
                      <a:r>
                        <a:rPr lang="en-GB" sz="1100" dirty="0">
                          <a:latin typeface="Abadi" panose="020B0604020104020204" pitchFamily="34" charset="0"/>
                        </a:rPr>
                        <a:t>Which (disciple / person) (said/ helped/ accompanied……..) to?</a:t>
                      </a:r>
                    </a:p>
                  </a:txBody>
                  <a:tcPr marL="68580" marR="68580" marT="34290" marB="34290"/>
                </a:tc>
                <a:extLst>
                  <a:ext uri="{0D108BD9-81ED-4DB2-BD59-A6C34878D82A}">
                    <a16:rowId xmlns:a16="http://schemas.microsoft.com/office/drawing/2014/main" val="1330059703"/>
                  </a:ext>
                </a:extLst>
              </a:tr>
              <a:tr h="1440180">
                <a:tc>
                  <a:txBody>
                    <a:bodyPr/>
                    <a:lstStyle/>
                    <a:p>
                      <a:r>
                        <a:rPr lang="en-GB" sz="1100" dirty="0">
                          <a:latin typeface="Abadi" panose="020B0604020104020204" pitchFamily="34" charset="0"/>
                        </a:rPr>
                        <a:t>Describe with increasing details and accuracy….</a:t>
                      </a:r>
                    </a:p>
                  </a:txBody>
                  <a:tcPr marL="68580" marR="68580" marT="34290" marB="34290"/>
                </a:tc>
                <a:tc>
                  <a:txBody>
                    <a:bodyPr/>
                    <a:lstStyle/>
                    <a:p>
                      <a:pPr marL="171450" indent="-171450">
                        <a:buFont typeface="Arial" panose="020B0604020202020204" pitchFamily="34" charset="0"/>
                        <a:buChar char="•"/>
                      </a:pPr>
                      <a:r>
                        <a:rPr lang="en-GB" sz="1100" dirty="0">
                          <a:latin typeface="Abadi" panose="020B0604020104020204" pitchFamily="34" charset="0"/>
                        </a:rPr>
                        <a:t>a range of religious beliefs </a:t>
                      </a:r>
                    </a:p>
                    <a:p>
                      <a:pPr marL="171450" indent="-171450">
                        <a:buFont typeface="Arial" panose="020B0604020202020204" pitchFamily="34" charset="0"/>
                        <a:buChar char="•"/>
                      </a:pPr>
                      <a:r>
                        <a:rPr lang="en-GB" sz="1100" dirty="0">
                          <a:latin typeface="Abadi" panose="020B0604020104020204" pitchFamily="34" charset="0"/>
                        </a:rPr>
                        <a:t>the life and work of some key figures in the history of the People of God.</a:t>
                      </a:r>
                    </a:p>
                    <a:p>
                      <a:pPr marL="171450" indent="-171450">
                        <a:buFont typeface="Arial" panose="020B0604020202020204" pitchFamily="34" charset="0"/>
                        <a:buChar char="•"/>
                      </a:pPr>
                      <a:r>
                        <a:rPr lang="en-GB" sz="1100" dirty="0">
                          <a:latin typeface="Abadi" panose="020B0604020104020204" pitchFamily="34" charset="0"/>
                        </a:rPr>
                        <a:t>different roles of some people in the local, national and universal church. </a:t>
                      </a:r>
                    </a:p>
                    <a:p>
                      <a:pPr marL="171450" indent="-171450">
                        <a:buFont typeface="Arial" panose="020B0604020202020204" pitchFamily="34" charset="0"/>
                        <a:buChar char="•"/>
                      </a:pPr>
                      <a:r>
                        <a:rPr lang="en-GB" sz="1100" dirty="0">
                          <a:latin typeface="Abadi" panose="020B0604020104020204" pitchFamily="34" charset="0"/>
                        </a:rPr>
                        <a:t>religious symbols and the steps involved in religious actions and worship, including the celebration of the Sacraments. </a:t>
                      </a:r>
                    </a:p>
                    <a:p>
                      <a:pPr marL="171450" indent="-171450">
                        <a:buFont typeface="Arial" panose="020B0604020202020204" pitchFamily="34" charset="0"/>
                        <a:buChar char="•"/>
                      </a:pPr>
                      <a:r>
                        <a:rPr lang="en-GB" sz="1100" dirty="0">
                          <a:latin typeface="Abadi" panose="020B0604020104020204" pitchFamily="34" charset="0"/>
                        </a:rPr>
                        <a:t>those actions of believers which arise as a consequence of their beliefs. </a:t>
                      </a:r>
                    </a:p>
                    <a:p>
                      <a:endParaRPr lang="en-GB" sz="1100" dirty="0">
                        <a:latin typeface="Abadi" panose="020B0604020104020204" pitchFamily="34" charset="0"/>
                      </a:endParaRPr>
                    </a:p>
                    <a:p>
                      <a:r>
                        <a:rPr lang="en-GB" sz="1100" dirty="0">
                          <a:latin typeface="Abadi" panose="020B0604020104020204" pitchFamily="34" charset="0"/>
                        </a:rPr>
                        <a:t>Questions relating to these standards must focus on increasing the details and accuracy in pupil work.</a:t>
                      </a:r>
                    </a:p>
                  </a:txBody>
                  <a:tcPr marL="68580" marR="68580" marT="34290" marB="34290"/>
                </a:tc>
                <a:extLst>
                  <a:ext uri="{0D108BD9-81ED-4DB2-BD59-A6C34878D82A}">
                    <a16:rowId xmlns:a16="http://schemas.microsoft.com/office/drawing/2014/main" val="943204812"/>
                  </a:ext>
                </a:extLst>
              </a:tr>
              <a:tr h="2010404">
                <a:tc>
                  <a:txBody>
                    <a:bodyPr/>
                    <a:lstStyle/>
                    <a:p>
                      <a:r>
                        <a:rPr lang="en-GB" sz="1100" dirty="0">
                          <a:latin typeface="Abadi" panose="020B0604020104020204" pitchFamily="34" charset="0"/>
                        </a:rPr>
                        <a:t>Make links between;</a:t>
                      </a:r>
                    </a:p>
                    <a:p>
                      <a:r>
                        <a:rPr lang="en-GB" sz="1100" dirty="0">
                          <a:latin typeface="Abadi" panose="020B0604020104020204" pitchFamily="34" charset="0"/>
                        </a:rPr>
                        <a:t>beliefs and sources, giving reasons for beliefs. </a:t>
                      </a:r>
                    </a:p>
                    <a:p>
                      <a:endParaRPr lang="en-GB" sz="1100" dirty="0">
                        <a:latin typeface="Abadi" panose="020B0604020104020204" pitchFamily="34" charset="0"/>
                      </a:endParaRPr>
                    </a:p>
                    <a:p>
                      <a:r>
                        <a:rPr lang="en-GB" sz="1100" dirty="0">
                          <a:latin typeface="Abadi" panose="020B0604020104020204" pitchFamily="34" charset="0"/>
                        </a:rPr>
                        <a:t>beliefs and worship, giving reasons for actions and symbols. </a:t>
                      </a:r>
                    </a:p>
                    <a:p>
                      <a:endParaRPr lang="en-GB" sz="1100" dirty="0">
                        <a:latin typeface="Abadi" panose="020B0604020104020204" pitchFamily="34" charset="0"/>
                      </a:endParaRPr>
                    </a:p>
                    <a:p>
                      <a:endParaRPr lang="en-GB" sz="1100" dirty="0">
                        <a:latin typeface="Abadi" panose="020B0604020104020204" pitchFamily="34" charset="0"/>
                      </a:endParaRPr>
                    </a:p>
                    <a:p>
                      <a:endParaRPr lang="en-GB" sz="1100" dirty="0">
                        <a:latin typeface="Abadi" panose="020B0604020104020204" pitchFamily="34" charset="0"/>
                      </a:endParaRPr>
                    </a:p>
                    <a:p>
                      <a:endParaRPr lang="en-GB" sz="1100" dirty="0">
                        <a:latin typeface="Abadi" panose="020B0604020104020204" pitchFamily="34" charset="0"/>
                      </a:endParaRPr>
                    </a:p>
                    <a:p>
                      <a:r>
                        <a:rPr lang="en-GB" sz="1100" dirty="0">
                          <a:latin typeface="Abadi" panose="020B0604020104020204" pitchFamily="34" charset="0"/>
                        </a:rPr>
                        <a:t>beliefs and life, giving reasons for actions and choices. </a:t>
                      </a:r>
                    </a:p>
                  </a:txBody>
                  <a:tcPr marL="68580" marR="68580" marT="34290" marB="34290"/>
                </a:tc>
                <a:tc>
                  <a:txBody>
                    <a:bodyPr/>
                    <a:lstStyle/>
                    <a:p>
                      <a:r>
                        <a:rPr lang="en-GB" sz="1100" dirty="0">
                          <a:latin typeface="Abadi" panose="020B0604020104020204" pitchFamily="34" charset="0"/>
                        </a:rPr>
                        <a:t>What might we learn from the parable of the Lost Son?</a:t>
                      </a:r>
                    </a:p>
                    <a:p>
                      <a:r>
                        <a:rPr lang="en-GB" sz="1100" dirty="0">
                          <a:latin typeface="Abadi" panose="020B0604020104020204" pitchFamily="34" charset="0"/>
                        </a:rPr>
                        <a:t>What did Jesus telling the parable of the sower help us to know?</a:t>
                      </a:r>
                    </a:p>
                    <a:p>
                      <a:r>
                        <a:rPr lang="en-GB" sz="1100" dirty="0">
                          <a:latin typeface="Abadi" panose="020B0604020104020204" pitchFamily="34" charset="0"/>
                        </a:rPr>
                        <a:t>Can you see connections between the …….(bible story)…. what we believe?</a:t>
                      </a:r>
                    </a:p>
                    <a:p>
                      <a:r>
                        <a:rPr lang="en-GB" sz="1100" dirty="0">
                          <a:latin typeface="Abadi" panose="020B0604020104020204" pitchFamily="34" charset="0"/>
                        </a:rPr>
                        <a:t>Does the Jesse tree have a meaning?</a:t>
                      </a:r>
                    </a:p>
                    <a:p>
                      <a:r>
                        <a:rPr lang="en-GB" sz="1100" dirty="0">
                          <a:latin typeface="Abadi" panose="020B0604020104020204" pitchFamily="34" charset="0"/>
                        </a:rPr>
                        <a:t>What does it express?</a:t>
                      </a:r>
                    </a:p>
                    <a:p>
                      <a:r>
                        <a:rPr lang="en-GB" sz="1100" dirty="0">
                          <a:latin typeface="Abadi" panose="020B0604020104020204" pitchFamily="34" charset="0"/>
                        </a:rPr>
                        <a:t>Why do people use a Jesse Tree? Why is it important to some Christians?</a:t>
                      </a:r>
                    </a:p>
                    <a:p>
                      <a:r>
                        <a:rPr lang="en-GB" sz="1100" dirty="0">
                          <a:latin typeface="Abadi" panose="020B0604020104020204" pitchFamily="34" charset="0"/>
                        </a:rPr>
                        <a:t>The priest uses a / does….. Why does he do that?</a:t>
                      </a:r>
                    </a:p>
                    <a:p>
                      <a:r>
                        <a:rPr lang="en-GB" sz="1100" dirty="0">
                          <a:latin typeface="Abadi" panose="020B0604020104020204" pitchFamily="34" charset="0"/>
                        </a:rPr>
                        <a:t>When we do / say….we are showing that we believe…….</a:t>
                      </a:r>
                    </a:p>
                    <a:p>
                      <a:r>
                        <a:rPr lang="en-GB" sz="1100" dirty="0">
                          <a:latin typeface="Abadi" panose="020B0604020104020204" pitchFamily="34" charset="0"/>
                        </a:rPr>
                        <a:t>Why do we bless ourselves with holy water when we enter church?  What does it show?</a:t>
                      </a:r>
                    </a:p>
                    <a:p>
                      <a:r>
                        <a:rPr lang="en-GB" sz="1100" dirty="0">
                          <a:latin typeface="Abadi" panose="020B0604020104020204" pitchFamily="34" charset="0"/>
                        </a:rPr>
                        <a:t>In our school we believe that God loves everyone in the whole world and so we try to love everyone too! Can you think of ways we take care of each other in our class? School?</a:t>
                      </a:r>
                    </a:p>
                    <a:p>
                      <a:r>
                        <a:rPr lang="en-GB" sz="1100" dirty="0">
                          <a:latin typeface="Abadi" panose="020B0604020104020204" pitchFamily="34" charset="0"/>
                        </a:rPr>
                        <a:t>We believe that we are called to care for the earth.  What could we do as a class/ school / family to ensure that things are not wasted? </a:t>
                      </a:r>
                    </a:p>
                    <a:p>
                      <a:r>
                        <a:rPr lang="en-GB" sz="1100" dirty="0">
                          <a:latin typeface="Abadi" panose="020B0604020104020204" pitchFamily="34" charset="0"/>
                        </a:rPr>
                        <a:t>How does our school show its love of our ‘neighbours’?</a:t>
                      </a:r>
                    </a:p>
                  </a:txBody>
                  <a:tcPr marL="68580" marR="68580" marT="34290" marB="34290"/>
                </a:tc>
                <a:extLst>
                  <a:ext uri="{0D108BD9-81ED-4DB2-BD59-A6C34878D82A}">
                    <a16:rowId xmlns:a16="http://schemas.microsoft.com/office/drawing/2014/main" val="3446700812"/>
                  </a:ext>
                </a:extLst>
              </a:tr>
            </a:tbl>
          </a:graphicData>
        </a:graphic>
      </p:graphicFrame>
      <p:sp>
        <p:nvSpPr>
          <p:cNvPr id="4" name="TextBox 3">
            <a:extLst>
              <a:ext uri="{FF2B5EF4-FFF2-40B4-BE49-F238E27FC236}">
                <a16:creationId xmlns:a16="http://schemas.microsoft.com/office/drawing/2014/main" id="{CEA8509B-BF8F-43D7-B595-6A003EF9E63E}"/>
              </a:ext>
            </a:extLst>
          </p:cNvPr>
          <p:cNvSpPr txBox="1"/>
          <p:nvPr/>
        </p:nvSpPr>
        <p:spPr>
          <a:xfrm>
            <a:off x="167318" y="116632"/>
            <a:ext cx="8420186" cy="1169551"/>
          </a:xfrm>
          <a:prstGeom prst="rect">
            <a:avLst/>
          </a:prstGeom>
          <a:noFill/>
        </p:spPr>
        <p:txBody>
          <a:bodyPr wrap="square">
            <a:spAutoFit/>
          </a:bodyPr>
          <a:lstStyle/>
          <a:p>
            <a:r>
              <a:rPr lang="en-GB" sz="1400" b="1" dirty="0">
                <a:solidFill>
                  <a:srgbClr val="C00000"/>
                </a:solidFill>
                <a:latin typeface="Abadi" panose="020B0604020104020204" pitchFamily="34" charset="0"/>
              </a:rPr>
              <a:t>Driver Words:</a:t>
            </a:r>
            <a:r>
              <a:rPr lang="en-GB" sz="1400" dirty="0">
                <a:solidFill>
                  <a:srgbClr val="C00000"/>
                </a:solidFill>
                <a:latin typeface="Abadi" panose="020B0604020104020204" pitchFamily="34" charset="0"/>
              </a:rPr>
              <a:t>7-9</a:t>
            </a:r>
            <a:endParaRPr lang="en-GB" sz="1400" dirty="0">
              <a:solidFill>
                <a:srgbClr val="FF0000"/>
              </a:solidFill>
              <a:latin typeface="Abadi" panose="020B0604020104020204" pitchFamily="34" charset="0"/>
            </a:endParaRPr>
          </a:p>
          <a:p>
            <a:r>
              <a:rPr lang="en-GB" sz="1400" dirty="0">
                <a:solidFill>
                  <a:srgbClr val="C00000"/>
                </a:solidFill>
                <a:latin typeface="Abadi" panose="020B0604020104020204" pitchFamily="34" charset="0"/>
              </a:rPr>
              <a:t>Retell – Tell a religious story again in any form. </a:t>
            </a:r>
            <a:r>
              <a:rPr lang="en-GB" sz="1400" dirty="0">
                <a:solidFill>
                  <a:schemeClr val="accent6"/>
                </a:solidFill>
                <a:latin typeface="Abadi" panose="020B0604020104020204" pitchFamily="34" charset="0"/>
              </a:rPr>
              <a:t>Verbs: retell, recall, reproduce, recount, repeat, recite, tell, sequence, narrate.</a:t>
            </a:r>
          </a:p>
          <a:p>
            <a:r>
              <a:rPr lang="en-GB" sz="1400" dirty="0">
                <a:solidFill>
                  <a:srgbClr val="C00000"/>
                </a:solidFill>
                <a:latin typeface="Abadi" panose="020B0604020104020204" pitchFamily="34" charset="0"/>
              </a:rPr>
              <a:t>Describe – Give an accurate account in any form of the role of  person, a religious rite or symbol. </a:t>
            </a:r>
            <a:r>
              <a:rPr lang="en-GB" sz="1400" dirty="0">
                <a:solidFill>
                  <a:schemeClr val="accent6"/>
                </a:solidFill>
                <a:latin typeface="Abadi" panose="020B0604020104020204" pitchFamily="34" charset="0"/>
              </a:rPr>
              <a:t>Verbs – describe, report, make clear, write up.</a:t>
            </a:r>
          </a:p>
        </p:txBody>
      </p:sp>
    </p:spTree>
    <p:extLst>
      <p:ext uri="{BB962C8B-B14F-4D97-AF65-F5344CB8AC3E}">
        <p14:creationId xmlns:p14="http://schemas.microsoft.com/office/powerpoint/2010/main" val="3509402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7030A0"/>
                </a:solidFill>
              </a:rPr>
              <a:t>The Lord’s Prayer is also a song!</a:t>
            </a:r>
            <a:endParaRPr lang="en-GB" dirty="0">
              <a:solidFill>
                <a:srgbClr val="7030A0"/>
              </a:solidFill>
            </a:endParaRPr>
          </a:p>
        </p:txBody>
      </p:sp>
      <p:sp>
        <p:nvSpPr>
          <p:cNvPr id="3" name="Content Placeholder 2"/>
          <p:cNvSpPr>
            <a:spLocks noGrp="1"/>
          </p:cNvSpPr>
          <p:nvPr>
            <p:ph idx="1"/>
          </p:nvPr>
        </p:nvSpPr>
        <p:spPr/>
        <p:txBody>
          <a:bodyPr/>
          <a:lstStyle/>
          <a:p>
            <a:r>
              <a:rPr lang="en-GB" sz="2800" dirty="0">
                <a:solidFill>
                  <a:srgbClr val="7030A0"/>
                </a:solidFill>
              </a:rPr>
              <a:t>Watch some sung versions of the Lord’s Prayer. </a:t>
            </a:r>
          </a:p>
          <a:p>
            <a:r>
              <a:rPr lang="en-GB" sz="2800" dirty="0">
                <a:solidFill>
                  <a:srgbClr val="7030A0"/>
                </a:solidFill>
              </a:rPr>
              <a:t>Learn a lot by comparing the versions, which are all slightly different. Which one do you like best and why?</a:t>
            </a:r>
          </a:p>
          <a:p>
            <a:pPr lvl="0"/>
            <a:r>
              <a:rPr lang="en-GB" sz="2800" dirty="0">
                <a:solidFill>
                  <a:srgbClr val="7030A0"/>
                </a:solidFill>
              </a:rPr>
              <a:t>A children’s choir: </a:t>
            </a:r>
            <a:r>
              <a:rPr lang="en-GB" sz="2800" u="sng" dirty="0">
                <a:solidFill>
                  <a:srgbClr val="7030A0"/>
                </a:solidFill>
                <a:hlinkClick r:id="rId2"/>
              </a:rPr>
              <a:t>https://www.youtube.com/watch?v=e6STLRycSnE</a:t>
            </a:r>
            <a:r>
              <a:rPr lang="en-GB" sz="2800" dirty="0">
                <a:solidFill>
                  <a:srgbClr val="7030A0"/>
                </a:solidFill>
              </a:rPr>
              <a:t> </a:t>
            </a:r>
          </a:p>
          <a:p>
            <a:pPr lvl="0"/>
            <a:r>
              <a:rPr lang="en-GB" sz="2800" dirty="0">
                <a:solidFill>
                  <a:srgbClr val="7030A0"/>
                </a:solidFill>
              </a:rPr>
              <a:t>A Canadian modern version:  </a:t>
            </a:r>
            <a:r>
              <a:rPr lang="en-GB" sz="2800" u="sng" dirty="0">
                <a:solidFill>
                  <a:srgbClr val="7030A0"/>
                </a:solidFill>
                <a:hlinkClick r:id="rId3"/>
              </a:rPr>
              <a:t>https://www.youtube.com/watch?v=w2vSnQ3JASk</a:t>
            </a:r>
            <a:r>
              <a:rPr lang="en-GB" sz="2800" dirty="0">
                <a:solidFill>
                  <a:srgbClr val="7030A0"/>
                </a:solidFill>
              </a:rPr>
              <a:t> </a:t>
            </a:r>
          </a:p>
          <a:p>
            <a:pPr lvl="0"/>
            <a:r>
              <a:rPr lang="en-GB" sz="2800" dirty="0">
                <a:solidFill>
                  <a:srgbClr val="7030A0"/>
                </a:solidFill>
              </a:rPr>
              <a:t>A line-by-line call and response teaching version: </a:t>
            </a:r>
            <a:r>
              <a:rPr lang="en-GB" sz="2800" u="sng" dirty="0">
                <a:solidFill>
                  <a:srgbClr val="7030A0"/>
                </a:solidFill>
                <a:hlinkClick r:id="rId4"/>
              </a:rPr>
              <a:t>https://www.youtube.com/watch?v=kP29O6rILWc</a:t>
            </a:r>
            <a:r>
              <a:rPr lang="en-GB" sz="2800" dirty="0">
                <a:solidFill>
                  <a:srgbClr val="7030A0"/>
                </a:solidFill>
              </a:rPr>
              <a:t> </a:t>
            </a:r>
          </a:p>
          <a:p>
            <a:endParaRPr lang="en-GB" sz="2800" dirty="0">
              <a:solidFill>
                <a:srgbClr val="7030A0"/>
              </a:solidFill>
            </a:endParaRPr>
          </a:p>
        </p:txBody>
      </p:sp>
    </p:spTree>
    <p:extLst>
      <p:ext uri="{BB962C8B-B14F-4D97-AF65-F5344CB8AC3E}">
        <p14:creationId xmlns:p14="http://schemas.microsoft.com/office/powerpoint/2010/main" val="2009526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Outcomes to work on the Lord’s Prayer</a:t>
            </a:r>
            <a:endParaRPr lang="en-GB" sz="3600" dirty="0">
              <a:solidFill>
                <a:srgbClr val="7030A0"/>
              </a:solidFill>
            </a:endParaRPr>
          </a:p>
        </p:txBody>
      </p:sp>
      <p:sp>
        <p:nvSpPr>
          <p:cNvPr id="3" name="Content Placeholder 2"/>
          <p:cNvSpPr>
            <a:spLocks noGrp="1"/>
          </p:cNvSpPr>
          <p:nvPr>
            <p:ph idx="1"/>
          </p:nvPr>
        </p:nvSpPr>
        <p:spPr>
          <a:xfrm>
            <a:off x="457200" y="1196752"/>
            <a:ext cx="7355160" cy="4929411"/>
          </a:xfrm>
        </p:spPr>
        <p:txBody>
          <a:bodyPr/>
          <a:lstStyle/>
          <a:p>
            <a:pPr marL="0" indent="0">
              <a:spcAft>
                <a:spcPts val="0"/>
              </a:spcAft>
              <a:buNone/>
            </a:pPr>
            <a:r>
              <a:rPr lang="en-GB"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Emerging</a:t>
            </a:r>
            <a:endPar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Notice and talk about the Lord’s Prayer and its meaning</a:t>
            </a: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Make simple links between some lines and phrases in the prayer and things Christians believe or do, using pictures.</a:t>
            </a:r>
          </a:p>
          <a:p>
            <a:pPr marL="0" lvl="0" indent="0">
              <a:spcAft>
                <a:spcPts val="0"/>
              </a:spcAft>
              <a:buNone/>
            </a:pPr>
            <a:r>
              <a:rPr lang="en-GB"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Expected</a:t>
            </a:r>
            <a:endPar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Making sense of the text: talk about the meaning of three or more of the phrases in the Lord’s Prayer</a:t>
            </a: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Understanding the impact: Choose and talk about the lines of the prayer they think are most important, most difficult to understand or most difficult to do.</a:t>
            </a: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Understanding the impact: select and discuss pictures of aspects of the Lord’s Prayer, use quotations to make a point or express a view</a:t>
            </a: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Making connections: link up thoughts about prayer to thoughts about what people should do.</a:t>
            </a:r>
          </a:p>
          <a:p>
            <a:pPr marL="0" lvl="0" indent="0">
              <a:spcAft>
                <a:spcPts val="0"/>
              </a:spcAft>
              <a:buNone/>
            </a:pPr>
            <a:r>
              <a:rPr lang="en-GB"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Exceeding</a:t>
            </a:r>
            <a:endPar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Use lines </a:t>
            </a:r>
            <a:r>
              <a:rPr lang="en-GB" sz="1600"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fo</a:t>
            </a: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the prayer to talk about what God is like and why prayer is important for Catholics</a:t>
            </a: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Explain the meaning of the Lord’s Prayer for younger children, simply</a:t>
            </a:r>
          </a:p>
          <a:p>
            <a:pPr lvl="0">
              <a:spcAft>
                <a:spcPts val="0"/>
              </a:spcAft>
              <a:buFont typeface="Symbol" panose="05050102010706020507" pitchFamily="18" charset="2"/>
              <a:buChar char=""/>
            </a:pPr>
            <a:r>
              <a:rPr lang="en-GB"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Raise and discuss questions about prayer for themselves.</a:t>
            </a:r>
          </a:p>
          <a:p>
            <a:endParaRPr lang="en-GB" sz="1600" dirty="0">
              <a:solidFill>
                <a:schemeClr val="accent2"/>
              </a:solidFill>
            </a:endParaRPr>
          </a:p>
        </p:txBody>
      </p:sp>
      <p:sp>
        <p:nvSpPr>
          <p:cNvPr id="4" name="TextBox 3">
            <a:extLst>
              <a:ext uri="{FF2B5EF4-FFF2-40B4-BE49-F238E27FC236}">
                <a16:creationId xmlns:a16="http://schemas.microsoft.com/office/drawing/2014/main" id="{F1C922DC-31DA-499D-B707-35958F44A961}"/>
              </a:ext>
            </a:extLst>
          </p:cNvPr>
          <p:cNvSpPr txBox="1"/>
          <p:nvPr/>
        </p:nvSpPr>
        <p:spPr>
          <a:xfrm>
            <a:off x="7308304" y="2091796"/>
            <a:ext cx="1656184" cy="3139321"/>
          </a:xfrm>
          <a:prstGeom prst="rect">
            <a:avLst/>
          </a:prstGeom>
          <a:solidFill>
            <a:schemeClr val="accent6">
              <a:lumMod val="20000"/>
              <a:lumOff val="80000"/>
            </a:schemeClr>
          </a:solidFill>
        </p:spPr>
        <p:txBody>
          <a:bodyPr wrap="square" rtlCol="0">
            <a:spAutoFit/>
          </a:bodyPr>
          <a:lstStyle/>
          <a:p>
            <a:pPr marL="0" algn="l" rtl="0" eaLnBrk="1" fontAlgn="t" latinLnBrk="0" hangingPunct="1">
              <a:spcBef>
                <a:spcPts val="0"/>
              </a:spcBef>
              <a:spcAft>
                <a:spcPts val="0"/>
              </a:spcAft>
            </a:pPr>
            <a:r>
              <a:rPr lang="en-GB" dirty="0">
                <a:solidFill>
                  <a:schemeClr val="accent6">
                    <a:lumMod val="75000"/>
                  </a:schemeClr>
                </a:solidFill>
                <a:latin typeface="Aharoni" panose="02010803020104030203" pitchFamily="2" charset="-79"/>
                <a:cs typeface="Aharoni" panose="02010803020104030203" pitchFamily="2" charset="-79"/>
              </a:rPr>
              <a:t>Retell, describe, make links, use sources to support viewpoints, e</a:t>
            </a:r>
            <a:r>
              <a:rPr lang="en-GB" sz="1800" b="0" i="0" u="none" strike="noStrike" kern="1200" dirty="0">
                <a:solidFill>
                  <a:schemeClr val="accent6">
                    <a:lumMod val="75000"/>
                  </a:schemeClr>
                </a:solidFill>
                <a:effectLst/>
                <a:latin typeface="Aharoni" panose="02010803020104030203" pitchFamily="2" charset="-79"/>
                <a:cs typeface="Aharoni" panose="02010803020104030203" pitchFamily="2" charset="-79"/>
              </a:rPr>
              <a:t>xpress a point of view, express a preference…</a:t>
            </a:r>
            <a:endParaRPr lang="en-GB" dirty="0">
              <a:solidFill>
                <a:schemeClr val="accent6">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6371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A7B-8187-4CF5-8851-2D3FE953D216}"/>
              </a:ext>
            </a:extLst>
          </p:cNvPr>
          <p:cNvSpPr>
            <a:spLocks noGrp="1"/>
          </p:cNvSpPr>
          <p:nvPr>
            <p:ph type="title"/>
          </p:nvPr>
        </p:nvSpPr>
        <p:spPr/>
        <p:txBody>
          <a:bodyPr/>
          <a:lstStyle/>
          <a:p>
            <a:r>
              <a:rPr lang="en-GB" dirty="0"/>
              <a:t>Prayer-art</a:t>
            </a:r>
          </a:p>
        </p:txBody>
      </p:sp>
      <p:sp>
        <p:nvSpPr>
          <p:cNvPr id="3" name="Content Placeholder 2">
            <a:extLst>
              <a:ext uri="{FF2B5EF4-FFF2-40B4-BE49-F238E27FC236}">
                <a16:creationId xmlns:a16="http://schemas.microsoft.com/office/drawing/2014/main" id="{725C4C6E-EBB9-4E2B-B2C2-1F8E26DED0AB}"/>
              </a:ext>
            </a:extLst>
          </p:cNvPr>
          <p:cNvSpPr>
            <a:spLocks noGrp="1"/>
          </p:cNvSpPr>
          <p:nvPr>
            <p:ph idx="1"/>
          </p:nvPr>
        </p:nvSpPr>
        <p:spPr/>
        <p:txBody>
          <a:bodyPr/>
          <a:lstStyle/>
          <a:p>
            <a:r>
              <a:rPr lang="en-GB" dirty="0"/>
              <a:t>A long and deep Christian tradition of using art as prayer</a:t>
            </a:r>
          </a:p>
          <a:p>
            <a:r>
              <a:rPr lang="en-GB" dirty="0"/>
              <a:t>Every child’s creativity</a:t>
            </a:r>
          </a:p>
          <a:p>
            <a:r>
              <a:rPr lang="en-GB" dirty="0"/>
              <a:t>Looking at some prayers which are used in school, thinking about personal prayer and making up some prayer lines of their own </a:t>
            </a:r>
          </a:p>
          <a:p>
            <a:r>
              <a:rPr lang="en-GB" dirty="0"/>
              <a:t>Learning ‘Our Father’ and applying it.</a:t>
            </a:r>
          </a:p>
        </p:txBody>
      </p:sp>
    </p:spTree>
    <p:extLst>
      <p:ext uri="{BB962C8B-B14F-4D97-AF65-F5344CB8AC3E}">
        <p14:creationId xmlns:p14="http://schemas.microsoft.com/office/powerpoint/2010/main" val="2756920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3610744" cy="6250706"/>
          </a:xfrm>
        </p:spPr>
        <p:txBody>
          <a:bodyPr>
            <a:normAutofit fontScale="90000"/>
          </a:bodyPr>
          <a:lstStyle/>
          <a:p>
            <a:pPr algn="l"/>
            <a:r>
              <a:rPr lang="en-GB" sz="2800" b="1" dirty="0">
                <a:solidFill>
                  <a:schemeClr val="accent1"/>
                </a:solidFill>
              </a:rPr>
              <a:t>Children’s play is  often constructed around what is significant in their family and community.</a:t>
            </a:r>
            <a:br>
              <a:rPr lang="en-GB" sz="2800" b="1" dirty="0">
                <a:solidFill>
                  <a:schemeClr val="accent1"/>
                </a:solidFill>
              </a:rPr>
            </a:br>
            <a:br>
              <a:rPr lang="en-GB" sz="2800" b="1" dirty="0">
                <a:solidFill>
                  <a:schemeClr val="accent1"/>
                </a:solidFill>
              </a:rPr>
            </a:br>
            <a:r>
              <a:rPr lang="en-GB" sz="2800" b="1" dirty="0">
                <a:solidFill>
                  <a:schemeClr val="accent1"/>
                </a:solidFill>
              </a:rPr>
              <a:t>Is it good to encourage playful engagement with the ‘stuff’ of religion and belief?</a:t>
            </a:r>
            <a:br>
              <a:rPr lang="en-GB" sz="2800" b="1" dirty="0">
                <a:solidFill>
                  <a:schemeClr val="accent1"/>
                </a:solidFill>
              </a:rPr>
            </a:br>
            <a:br>
              <a:rPr lang="en-GB" sz="2800" b="1" dirty="0">
                <a:solidFill>
                  <a:schemeClr val="accent1"/>
                </a:solidFill>
              </a:rPr>
            </a:br>
            <a:r>
              <a:rPr lang="en-GB" sz="2800" b="1" dirty="0">
                <a:solidFill>
                  <a:schemeClr val="accent1"/>
                </a:solidFill>
              </a:rPr>
              <a:t>How would RE change if play and imagination were more fully embraced?</a:t>
            </a:r>
          </a:p>
        </p:txBody>
      </p:sp>
      <p:pic>
        <p:nvPicPr>
          <p:cNvPr id="4" name="Content Placeholder 3"/>
          <p:cNvPicPr>
            <a:picLocks noGrp="1" noChangeAspect="1"/>
          </p:cNvPicPr>
          <p:nvPr>
            <p:ph idx="1"/>
          </p:nvPr>
        </p:nvPicPr>
        <p:blipFill>
          <a:blip r:embed="rId2"/>
          <a:stretch>
            <a:fillRect/>
          </a:stretch>
        </p:blipFill>
        <p:spPr>
          <a:xfrm>
            <a:off x="4642274" y="0"/>
            <a:ext cx="4645742" cy="6858000"/>
          </a:xfrm>
          <a:prstGeom prst="rect">
            <a:avLst/>
          </a:prstGeom>
        </p:spPr>
      </p:pic>
    </p:spTree>
    <p:extLst>
      <p:ext uri="{BB962C8B-B14F-4D97-AF65-F5344CB8AC3E}">
        <p14:creationId xmlns:p14="http://schemas.microsoft.com/office/powerpoint/2010/main" val="413234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ogen Adams Bethany Pegg age 5 PRAYER Web.jpg"/>
          <p:cNvPicPr>
            <a:picLocks noGrp="1" noChangeAspect="1"/>
          </p:cNvPicPr>
          <p:nvPr isPhoto="1"/>
        </p:nvPicPr>
        <p:blipFill>
          <a:blip r:embed="rId2" cstate="email">
            <a:lum/>
          </a:blip>
          <a:stretch>
            <a:fillRect/>
          </a:stretch>
        </p:blipFill>
        <p:spPr>
          <a:xfrm>
            <a:off x="0" y="207963"/>
            <a:ext cx="9144000" cy="6440487"/>
          </a:xfrm>
          <a:prstGeom prst="rect">
            <a:avLst/>
          </a:prstGeom>
          <a:noFill/>
          <a:ln>
            <a:noFill/>
          </a:ln>
        </p:spPr>
      </p:pic>
      <p:sp>
        <p:nvSpPr>
          <p:cNvPr id="3" name="TextBox 2"/>
          <p:cNvSpPr txBox="1"/>
          <p:nvPr/>
        </p:nvSpPr>
        <p:spPr>
          <a:xfrm>
            <a:off x="11248" y="4549676"/>
            <a:ext cx="9144000" cy="2308324"/>
          </a:xfrm>
          <a:prstGeom prst="rect">
            <a:avLst/>
          </a:prstGeom>
          <a:solidFill>
            <a:schemeClr val="accent4">
              <a:lumMod val="20000"/>
              <a:lumOff val="80000"/>
              <a:alpha val="67000"/>
            </a:schemeClr>
          </a:solidFill>
        </p:spPr>
        <p:txBody>
          <a:bodyPr wrap="square" rtlCol="0">
            <a:spAutoFit/>
          </a:bodyPr>
          <a:lstStyle/>
          <a:p>
            <a:r>
              <a:rPr lang="en-GB" sz="2400" b="1" dirty="0" err="1">
                <a:solidFill>
                  <a:schemeClr val="tx2"/>
                </a:solidFill>
              </a:rPr>
              <a:t>Imogen</a:t>
            </a:r>
            <a:r>
              <a:rPr lang="en-GB" sz="2400" b="1" dirty="0">
                <a:solidFill>
                  <a:schemeClr val="tx2"/>
                </a:solidFill>
              </a:rPr>
              <a:t> and Bethany, both 5 said: “</a:t>
            </a:r>
            <a:r>
              <a:rPr lang="en-GB" sz="2400" b="1" dirty="0"/>
              <a:t>God listens to all languages”</a:t>
            </a:r>
            <a:endParaRPr lang="en-GB" sz="2400" dirty="0"/>
          </a:p>
          <a:p>
            <a:r>
              <a:rPr lang="en-GB" sz="2400" dirty="0"/>
              <a:t>“Our work shows our hands praying.  The patterns are different languages because God listens to all languages.” </a:t>
            </a:r>
          </a:p>
          <a:p>
            <a:r>
              <a:rPr lang="en-GB" sz="2400" dirty="0"/>
              <a:t>Do you think God hears all the prayers of people from all the languages in the world?</a:t>
            </a:r>
          </a:p>
          <a:p>
            <a:endParaRPr lang="en-GB" sz="2400" b="1" dirty="0">
              <a:solidFill>
                <a:schemeClr val="tx2"/>
              </a:solidFill>
            </a:endParaRPr>
          </a:p>
        </p:txBody>
      </p:sp>
    </p:spTree>
    <p:extLst>
      <p:ext uri="{BB962C8B-B14F-4D97-AF65-F5344CB8AC3E}">
        <p14:creationId xmlns:p14="http://schemas.microsoft.com/office/powerpoint/2010/main" val="289777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riano Jahja age 7 PRAYER Winner.jpg"/>
          <p:cNvPicPr>
            <a:picLocks noGrp="1" noChangeAspect="1"/>
          </p:cNvPicPr>
          <p:nvPr isPhoto="1"/>
        </p:nvPicPr>
        <p:blipFill>
          <a:blip r:embed="rId2" cstate="email">
            <a:lum/>
          </a:blip>
          <a:stretch>
            <a:fillRect/>
          </a:stretch>
        </p:blipFill>
        <p:spPr>
          <a:xfrm>
            <a:off x="0" y="0"/>
            <a:ext cx="4921250" cy="6858000"/>
          </a:xfrm>
          <a:prstGeom prst="rect">
            <a:avLst/>
          </a:prstGeom>
          <a:noFill/>
          <a:ln>
            <a:noFill/>
          </a:ln>
        </p:spPr>
      </p:pic>
      <p:sp>
        <p:nvSpPr>
          <p:cNvPr id="3" name="TextBox 2"/>
          <p:cNvSpPr txBox="1"/>
          <p:nvPr/>
        </p:nvSpPr>
        <p:spPr>
          <a:xfrm>
            <a:off x="2703518" y="836712"/>
            <a:ext cx="6444208" cy="5632311"/>
          </a:xfrm>
          <a:prstGeom prst="rect">
            <a:avLst/>
          </a:prstGeom>
          <a:solidFill>
            <a:schemeClr val="accent4">
              <a:lumMod val="20000"/>
              <a:lumOff val="80000"/>
              <a:alpha val="37000"/>
            </a:schemeClr>
          </a:solidFill>
        </p:spPr>
        <p:txBody>
          <a:bodyPr wrap="square" rtlCol="0">
            <a:spAutoFit/>
          </a:bodyPr>
          <a:lstStyle/>
          <a:p>
            <a:r>
              <a:rPr lang="en-GB" sz="2000" b="1" dirty="0">
                <a:solidFill>
                  <a:schemeClr val="tx2"/>
                </a:solidFill>
              </a:rPr>
              <a:t>Adriana </a:t>
            </a:r>
            <a:r>
              <a:rPr lang="en-GB" sz="2000" b="1" dirty="0" err="1">
                <a:solidFill>
                  <a:schemeClr val="tx2"/>
                </a:solidFill>
              </a:rPr>
              <a:t>Jahja</a:t>
            </a:r>
            <a:r>
              <a:rPr lang="en-GB" sz="2000" b="1" dirty="0">
                <a:solidFill>
                  <a:schemeClr val="tx2"/>
                </a:solidFill>
              </a:rPr>
              <a:t>, 7.</a:t>
            </a:r>
            <a:r>
              <a:rPr lang="en-GB" sz="2000" dirty="0"/>
              <a:t> </a:t>
            </a:r>
          </a:p>
          <a:p>
            <a:r>
              <a:rPr lang="en-GB" sz="2000" b="1" dirty="0"/>
              <a:t>Trees</a:t>
            </a:r>
            <a:endParaRPr lang="en-GB" sz="2000" dirty="0"/>
          </a:p>
          <a:p>
            <a:r>
              <a:rPr lang="en-GB" sz="2000" dirty="0"/>
              <a:t>“I wrote a prayer about the trees on our school playground. They give us shade and are where lots of insects and birds live. In my picture I was praying that the trees stay safe and aren’t harmed by people picking the leaves or pulling the branches off. I chose a bottle to carry my prayers up to God because it had a lid and my prayers wouldn’t come out. God can take off the lid when he is ready to hear my prayer. When the doves have delivered my prayers the bottles can be used again. Mrs </a:t>
            </a:r>
            <a:r>
              <a:rPr lang="en-GB" sz="2000" dirty="0" err="1"/>
              <a:t>Cowdery</a:t>
            </a:r>
            <a:r>
              <a:rPr lang="en-GB" sz="2000" dirty="0"/>
              <a:t> says we should recycle to help save resources so I think this is a good idea. I chose green for the colour of my prayer because it is the colour of the trees that I am praying about.”</a:t>
            </a:r>
          </a:p>
          <a:p>
            <a:r>
              <a:rPr lang="en-GB" sz="2000" b="1" dirty="0"/>
              <a:t>Do you think we should pray more about our environment?</a:t>
            </a:r>
          </a:p>
          <a:p>
            <a:endParaRPr lang="en-GB" sz="2000" b="1" dirty="0">
              <a:solidFill>
                <a:schemeClr val="tx2"/>
              </a:solidFill>
            </a:endParaRPr>
          </a:p>
        </p:txBody>
      </p:sp>
    </p:spTree>
    <p:extLst>
      <p:ext uri="{BB962C8B-B14F-4D97-AF65-F5344CB8AC3E}">
        <p14:creationId xmlns:p14="http://schemas.microsoft.com/office/powerpoint/2010/main" val="34790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bel age 6 PRAYER Web.jpg"/>
          <p:cNvPicPr>
            <a:picLocks noGrp="1" noChangeAspect="1"/>
          </p:cNvPicPr>
          <p:nvPr isPhoto="1"/>
        </p:nvPicPr>
        <p:blipFill>
          <a:blip r:embed="rId2" cstate="email">
            <a:lum/>
          </a:blip>
          <a:stretch>
            <a:fillRect/>
          </a:stretch>
        </p:blipFill>
        <p:spPr>
          <a:xfrm>
            <a:off x="0" y="-80070"/>
            <a:ext cx="9144000" cy="6965454"/>
          </a:xfrm>
          <a:prstGeom prst="rect">
            <a:avLst/>
          </a:prstGeom>
          <a:noFill/>
          <a:ln>
            <a:noFill/>
          </a:ln>
        </p:spPr>
      </p:pic>
      <p:sp>
        <p:nvSpPr>
          <p:cNvPr id="3" name="TextBox 2"/>
          <p:cNvSpPr txBox="1"/>
          <p:nvPr/>
        </p:nvSpPr>
        <p:spPr>
          <a:xfrm>
            <a:off x="0" y="4581128"/>
            <a:ext cx="9144000" cy="2246769"/>
          </a:xfrm>
          <a:prstGeom prst="rect">
            <a:avLst/>
          </a:prstGeom>
          <a:solidFill>
            <a:schemeClr val="accent4">
              <a:lumMod val="20000"/>
              <a:lumOff val="80000"/>
              <a:alpha val="67000"/>
            </a:schemeClr>
          </a:solidFill>
        </p:spPr>
        <p:txBody>
          <a:bodyPr wrap="square" rtlCol="0">
            <a:spAutoFit/>
          </a:bodyPr>
          <a:lstStyle/>
          <a:p>
            <a:r>
              <a:rPr lang="en-GB" sz="2000" b="1" dirty="0">
                <a:solidFill>
                  <a:schemeClr val="tx2"/>
                </a:solidFill>
              </a:rPr>
              <a:t>Isobel age 6  His favourite place</a:t>
            </a:r>
            <a:endParaRPr lang="en-GB" sz="2000" dirty="0">
              <a:solidFill>
                <a:schemeClr val="tx2"/>
              </a:solidFill>
            </a:endParaRPr>
          </a:p>
          <a:p>
            <a:r>
              <a:rPr lang="en-GB" sz="2000" dirty="0">
                <a:solidFill>
                  <a:schemeClr val="tx2"/>
                </a:solidFill>
              </a:rPr>
              <a:t>“I painted the jetty.  We throw flowers in the water there because my granddad died.  It was his favourite place.  We think about him - daddy, granny, Stella, Hope and me.  We pray for him, and say ‘I miss you…’ ”</a:t>
            </a:r>
          </a:p>
          <a:p>
            <a:r>
              <a:rPr lang="en-GB" sz="2000" dirty="0">
                <a:solidFill>
                  <a:schemeClr val="tx2"/>
                </a:solidFill>
              </a:rPr>
              <a:t>Isobel is sad about her grandad. But do you think praying at the jetty helps her? Does God comfort people when we pray?</a:t>
            </a:r>
          </a:p>
          <a:p>
            <a:r>
              <a:rPr lang="en-GB" sz="2000" b="1" dirty="0">
                <a:solidFill>
                  <a:schemeClr val="tx2"/>
                </a:solidFill>
              </a:rPr>
              <a:t>.</a:t>
            </a:r>
          </a:p>
        </p:txBody>
      </p:sp>
    </p:spTree>
    <p:extLst>
      <p:ext uri="{BB962C8B-B14F-4D97-AF65-F5344CB8AC3E}">
        <p14:creationId xmlns:p14="http://schemas.microsoft.com/office/powerpoint/2010/main" val="129538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 y="662169"/>
            <a:ext cx="7716774"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 y="662169"/>
            <a:ext cx="7716774"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1647B1D-DEA7-455E-A24C-2C87445F67CA}"/>
              </a:ext>
            </a:extLst>
          </p:cNvPr>
          <p:cNvPicPr>
            <a:picLocks noGrp="1" noChangeAspect="1"/>
          </p:cNvPicPr>
          <p:nvPr>
            <p:ph idx="1"/>
          </p:nvPr>
        </p:nvPicPr>
        <p:blipFill rotWithShape="1">
          <a:blip r:embed="rId2"/>
          <a:srcRect r="5666" b="-1"/>
          <a:stretch/>
        </p:blipFill>
        <p:spPr>
          <a:xfrm>
            <a:off x="628650" y="233807"/>
            <a:ext cx="7851649" cy="5888737"/>
          </a:xfrm>
          <a:prstGeom prst="rect">
            <a:avLst/>
          </a:prstGeom>
          <a:ln w="28575">
            <a:solidFill>
              <a:schemeClr val="bg1"/>
            </a:solidFill>
          </a:ln>
        </p:spPr>
      </p:pic>
      <p:sp>
        <p:nvSpPr>
          <p:cNvPr id="10" name="TextBox 9">
            <a:extLst>
              <a:ext uri="{FF2B5EF4-FFF2-40B4-BE49-F238E27FC236}">
                <a16:creationId xmlns:a16="http://schemas.microsoft.com/office/drawing/2014/main" id="{BAF01645-EDAE-4DB1-82ED-E68C9E7950E2}"/>
              </a:ext>
            </a:extLst>
          </p:cNvPr>
          <p:cNvSpPr txBox="1"/>
          <p:nvPr/>
        </p:nvSpPr>
        <p:spPr>
          <a:xfrm>
            <a:off x="4355773" y="4315869"/>
            <a:ext cx="4572000" cy="2308324"/>
          </a:xfrm>
          <a:prstGeom prst="rect">
            <a:avLst/>
          </a:prstGeom>
          <a:solidFill>
            <a:schemeClr val="accent1">
              <a:lumMod val="20000"/>
              <a:lumOff val="80000"/>
            </a:schemeClr>
          </a:solidFill>
        </p:spPr>
        <p:txBody>
          <a:bodyPr wrap="square">
            <a:spAutoFit/>
          </a:bodyPr>
          <a:lstStyle/>
          <a:p>
            <a:r>
              <a:rPr lang="en-GB" dirty="0"/>
              <a:t>Zayd (7) Footprints</a:t>
            </a:r>
          </a:p>
          <a:p>
            <a:r>
              <a:rPr lang="en-GB" dirty="0"/>
              <a:t>“These footprints mean God is walking with me wherever I go. This picture shows that God is always walking with me even when I am running, he will still be beside me. Even when I am bad God is walking with me and when I am good, he is still next to me, he never leaves me.”</a:t>
            </a:r>
          </a:p>
        </p:txBody>
      </p:sp>
    </p:spTree>
    <p:extLst>
      <p:ext uri="{BB962C8B-B14F-4D97-AF65-F5344CB8AC3E}">
        <p14:creationId xmlns:p14="http://schemas.microsoft.com/office/powerpoint/2010/main" val="10027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http://hfcathedral.nextmeta.com/images/library/rafael_ii.jpg">
            <a:extLst>
              <a:ext uri="{FF2B5EF4-FFF2-40B4-BE49-F238E27FC236}">
                <a16:creationId xmlns:a16="http://schemas.microsoft.com/office/drawing/2014/main" id="{08D7F88E-F959-400E-9FC7-80C4D2163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106426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4">
            <a:extLst>
              <a:ext uri="{FF2B5EF4-FFF2-40B4-BE49-F238E27FC236}">
                <a16:creationId xmlns:a16="http://schemas.microsoft.com/office/drawing/2014/main" id="{A9F51AE4-7011-430E-8AA9-696BA62ACADA}"/>
              </a:ext>
            </a:extLst>
          </p:cNvPr>
          <p:cNvSpPr txBox="1">
            <a:spLocks noChangeArrowheads="1"/>
          </p:cNvSpPr>
          <p:nvPr/>
        </p:nvSpPr>
        <p:spPr bwMode="auto">
          <a:xfrm>
            <a:off x="1331913" y="333375"/>
            <a:ext cx="1655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a:solidFill>
                  <a:srgbClr val="FFFF00"/>
                </a:solidFill>
                <a:latin typeface="Calibri" panose="020F0502020204030204" pitchFamily="34" charset="0"/>
              </a:rPr>
              <a:t>Father David: What’s in the</a:t>
            </a:r>
          </a:p>
          <a:p>
            <a:pPr eaLnBrk="1" hangingPunct="1"/>
            <a:r>
              <a:rPr lang="en-GB" altLang="en-US" sz="2400" b="1">
                <a:solidFill>
                  <a:srgbClr val="FFFF00"/>
                </a:solidFill>
                <a:latin typeface="Calibri" panose="020F0502020204030204" pitchFamily="34" charset="0"/>
              </a:rPr>
              <a:t> diary?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C7D447A0-81B7-4C2C-B05A-F15DAA35E709}"/>
              </a:ext>
            </a:extLst>
          </p:cNvPr>
          <p:cNvSpPr>
            <a:spLocks noGrp="1"/>
          </p:cNvSpPr>
          <p:nvPr>
            <p:ph type="title"/>
          </p:nvPr>
        </p:nvSpPr>
        <p:spPr/>
        <p:txBody>
          <a:bodyPr/>
          <a:lstStyle/>
          <a:p>
            <a:pPr algn="l" eaLnBrk="1" hangingPunct="1"/>
            <a:r>
              <a:rPr lang="en-GB" altLang="en-US"/>
              <a:t>Father David’s Diary</a:t>
            </a:r>
          </a:p>
        </p:txBody>
      </p:sp>
      <p:sp>
        <p:nvSpPr>
          <p:cNvPr id="3075" name="Content Placeholder 2">
            <a:extLst>
              <a:ext uri="{FF2B5EF4-FFF2-40B4-BE49-F238E27FC236}">
                <a16:creationId xmlns:a16="http://schemas.microsoft.com/office/drawing/2014/main" id="{9C80056B-2688-4F09-A381-011C88CFFC1E}"/>
              </a:ext>
            </a:extLst>
          </p:cNvPr>
          <p:cNvSpPr>
            <a:spLocks noGrp="1"/>
          </p:cNvSpPr>
          <p:nvPr>
            <p:ph idx="1"/>
          </p:nvPr>
        </p:nvSpPr>
        <p:spPr/>
        <p:txBody>
          <a:bodyPr/>
          <a:lstStyle/>
          <a:p>
            <a:pPr eaLnBrk="1" hangingPunct="1"/>
            <a:r>
              <a:rPr lang="en-GB" altLang="en-US"/>
              <a:t>Monday: Assembly at the Infants</a:t>
            </a:r>
          </a:p>
          <a:p>
            <a:pPr eaLnBrk="1" hangingPunct="1"/>
            <a:r>
              <a:rPr lang="en-GB" altLang="en-US"/>
              <a:t>Tuesday: Baptising Baby Joe</a:t>
            </a:r>
          </a:p>
          <a:p>
            <a:pPr eaLnBrk="1" hangingPunct="1"/>
            <a:r>
              <a:rPr lang="en-GB" altLang="en-US"/>
              <a:t>Wednesday: Wedding for Kerry and John</a:t>
            </a:r>
          </a:p>
          <a:p>
            <a:pPr eaLnBrk="1" hangingPunct="1"/>
            <a:r>
              <a:rPr lang="en-GB" altLang="en-US"/>
              <a:t>Thursday: Funeral for Mr Jones</a:t>
            </a:r>
          </a:p>
          <a:p>
            <a:pPr eaLnBrk="1" hangingPunct="1"/>
            <a:r>
              <a:rPr lang="en-GB" altLang="en-US"/>
              <a:t>Friday: Messy Church with the 5-11s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FFE349EB-61ED-43CB-BA82-4514969B0F7B}"/>
              </a:ext>
            </a:extLst>
          </p:cNvPr>
          <p:cNvGraphicFramePr>
            <a:graphicFrameLocks noGrp="1"/>
          </p:cNvGraphicFramePr>
          <p:nvPr>
            <p:extLst>
              <p:ext uri="{D42A27DB-BD31-4B8C-83A1-F6EECF244321}">
                <p14:modId xmlns:p14="http://schemas.microsoft.com/office/powerpoint/2010/main" val="2948204942"/>
              </p:ext>
            </p:extLst>
          </p:nvPr>
        </p:nvGraphicFramePr>
        <p:xfrm>
          <a:off x="216005" y="1485045"/>
          <a:ext cx="8450035" cy="3514419"/>
        </p:xfrm>
        <a:graphic>
          <a:graphicData uri="http://schemas.openxmlformats.org/drawingml/2006/table">
            <a:tbl>
              <a:tblPr firstRow="1" bandRow="1">
                <a:tableStyleId>{5C22544A-7EE6-4342-B048-85BDC9FD1C3A}</a:tableStyleId>
              </a:tblPr>
              <a:tblGrid>
                <a:gridCol w="3334757">
                  <a:extLst>
                    <a:ext uri="{9D8B030D-6E8A-4147-A177-3AD203B41FA5}">
                      <a16:colId xmlns:a16="http://schemas.microsoft.com/office/drawing/2014/main" val="51491890"/>
                    </a:ext>
                  </a:extLst>
                </a:gridCol>
                <a:gridCol w="5115278">
                  <a:extLst>
                    <a:ext uri="{9D8B030D-6E8A-4147-A177-3AD203B41FA5}">
                      <a16:colId xmlns:a16="http://schemas.microsoft.com/office/drawing/2014/main" val="785372900"/>
                    </a:ext>
                  </a:extLst>
                </a:gridCol>
              </a:tblGrid>
              <a:tr h="274320">
                <a:tc>
                  <a:txBody>
                    <a:bodyPr/>
                    <a:lstStyle/>
                    <a:p>
                      <a:r>
                        <a:rPr lang="en-GB" sz="1600" dirty="0">
                          <a:solidFill>
                            <a:schemeClr val="tx1"/>
                          </a:solidFill>
                          <a:latin typeface="Aharoni" panose="02010803020104030203" pitchFamily="2" charset="-79"/>
                          <a:cs typeface="Aharoni" panose="02010803020104030203" pitchFamily="2" charset="-79"/>
                        </a:rPr>
                        <a:t>Ask and respond to questions about their own and others’ experiences</a:t>
                      </a:r>
                    </a:p>
                  </a:txBody>
                  <a:tcPr marL="68580" marR="68580" marT="34290" marB="34290">
                    <a:solidFill>
                      <a:schemeClr val="accent2">
                        <a:lumMod val="60000"/>
                        <a:lumOff val="40000"/>
                      </a:schemeClr>
                    </a:solidFill>
                  </a:tcPr>
                </a:tc>
                <a:tc>
                  <a:txBody>
                    <a:bodyPr/>
                    <a:lstStyle/>
                    <a:p>
                      <a:r>
                        <a:rPr lang="en-GB" sz="1600" dirty="0">
                          <a:solidFill>
                            <a:schemeClr val="tx1"/>
                          </a:solidFill>
                          <a:latin typeface="Aharoni" panose="02010803020104030203" pitchFamily="2" charset="-79"/>
                          <a:cs typeface="Aharoni" panose="02010803020104030203" pitchFamily="2" charset="-79"/>
                        </a:rPr>
                        <a:t>What happened to you… how did you feel when… have you had something like this happen to you… who do you know who has…</a:t>
                      </a:r>
                    </a:p>
                  </a:txBody>
                  <a:tcPr marL="68580" marR="68580" marT="34290" marB="34290">
                    <a:solidFill>
                      <a:schemeClr val="accent2">
                        <a:lumMod val="60000"/>
                        <a:lumOff val="40000"/>
                      </a:schemeClr>
                    </a:solidFill>
                  </a:tcPr>
                </a:tc>
                <a:extLst>
                  <a:ext uri="{0D108BD9-81ED-4DB2-BD59-A6C34878D82A}">
                    <a16:rowId xmlns:a16="http://schemas.microsoft.com/office/drawing/2014/main" val="2446018649"/>
                  </a:ext>
                </a:extLst>
              </a:tr>
              <a:tr h="205740">
                <a:tc>
                  <a:txBody>
                    <a:bodyPr/>
                    <a:lstStyle/>
                    <a:p>
                      <a:r>
                        <a:rPr lang="en-GB" sz="1600" dirty="0">
                          <a:solidFill>
                            <a:schemeClr val="tx1"/>
                          </a:solidFill>
                          <a:latin typeface="Aharoni" panose="02010803020104030203" pitchFamily="2" charset="-79"/>
                          <a:cs typeface="Aharoni" panose="02010803020104030203" pitchFamily="2" charset="-79"/>
                        </a:rPr>
                        <a:t>Use a given source to support a view point.</a:t>
                      </a:r>
                    </a:p>
                  </a:txBody>
                  <a:tcPr marL="68580" marR="68580" marT="34290" marB="34290">
                    <a:solidFill>
                      <a:schemeClr val="accent2">
                        <a:lumMod val="60000"/>
                        <a:lumOff val="40000"/>
                      </a:schemeClr>
                    </a:solidFill>
                  </a:tcPr>
                </a:tc>
                <a:tc>
                  <a:txBody>
                    <a:bodyPr/>
                    <a:lstStyle/>
                    <a:p>
                      <a:r>
                        <a:rPr lang="en-GB" sz="1600" dirty="0">
                          <a:solidFill>
                            <a:schemeClr val="tx1"/>
                          </a:solidFill>
                          <a:latin typeface="Aharoni" panose="02010803020104030203" pitchFamily="2" charset="-79"/>
                          <a:cs typeface="Aharoni" panose="02010803020104030203" pitchFamily="2" charset="-79"/>
                        </a:rPr>
                        <a:t>Can you use….. To support…. Point of view?</a:t>
                      </a:r>
                    </a:p>
                  </a:txBody>
                  <a:tcPr marL="68580" marR="68580" marT="34290" marB="34290">
                    <a:solidFill>
                      <a:schemeClr val="accent2">
                        <a:lumMod val="60000"/>
                        <a:lumOff val="40000"/>
                      </a:schemeClr>
                    </a:solidFill>
                  </a:tcPr>
                </a:tc>
                <a:extLst>
                  <a:ext uri="{0D108BD9-81ED-4DB2-BD59-A6C34878D82A}">
                    <a16:rowId xmlns:a16="http://schemas.microsoft.com/office/drawing/2014/main" val="1330059703"/>
                  </a:ext>
                </a:extLst>
              </a:tr>
              <a:tr h="342900">
                <a:tc>
                  <a:txBody>
                    <a:bodyPr/>
                    <a:lstStyle/>
                    <a:p>
                      <a:r>
                        <a:rPr lang="en-GB" sz="1600" dirty="0">
                          <a:solidFill>
                            <a:schemeClr val="tx1"/>
                          </a:solidFill>
                          <a:latin typeface="Aharoni" panose="02010803020104030203" pitchFamily="2" charset="-79"/>
                          <a:cs typeface="Aharoni" panose="02010803020104030203" pitchFamily="2" charset="-79"/>
                        </a:rPr>
                        <a:t>Express a point of view</a:t>
                      </a:r>
                    </a:p>
                  </a:txBody>
                  <a:tcPr marL="68580" marR="68580" marT="34290" marB="34290">
                    <a:solidFill>
                      <a:schemeClr val="accent2">
                        <a:lumMod val="60000"/>
                        <a:lumOff val="40000"/>
                      </a:schemeClr>
                    </a:solidFill>
                  </a:tcPr>
                </a:tc>
                <a:tc>
                  <a:txBody>
                    <a:bodyPr/>
                    <a:lstStyle/>
                    <a:p>
                      <a:r>
                        <a:rPr lang="en-GB" sz="1600" dirty="0">
                          <a:solidFill>
                            <a:schemeClr val="tx1"/>
                          </a:solidFill>
                          <a:latin typeface="Aharoni" panose="02010803020104030203" pitchFamily="2" charset="-79"/>
                          <a:cs typeface="Aharoni" panose="02010803020104030203" pitchFamily="2" charset="-79"/>
                        </a:rPr>
                        <a:t>Who do you agree with?</a:t>
                      </a:r>
                    </a:p>
                    <a:p>
                      <a:r>
                        <a:rPr lang="en-GB" sz="1600" dirty="0">
                          <a:solidFill>
                            <a:schemeClr val="tx1"/>
                          </a:solidFill>
                          <a:latin typeface="Aharoni" panose="02010803020104030203" pitchFamily="2" charset="-79"/>
                          <a:cs typeface="Aharoni" panose="02010803020104030203" pitchFamily="2" charset="-79"/>
                        </a:rPr>
                        <a:t>Which do you think is correct? Better ? Fairer?</a:t>
                      </a:r>
                    </a:p>
                  </a:txBody>
                  <a:tcPr marL="68580" marR="68580" marT="34290" marB="34290">
                    <a:solidFill>
                      <a:schemeClr val="accent2">
                        <a:lumMod val="60000"/>
                        <a:lumOff val="40000"/>
                      </a:schemeClr>
                    </a:solidFill>
                  </a:tcPr>
                </a:tc>
                <a:extLst>
                  <a:ext uri="{0D108BD9-81ED-4DB2-BD59-A6C34878D82A}">
                    <a16:rowId xmlns:a16="http://schemas.microsoft.com/office/drawing/2014/main" val="943204812"/>
                  </a:ext>
                </a:extLst>
              </a:tr>
              <a:tr h="1601799">
                <a:tc>
                  <a:txBody>
                    <a:bodyPr/>
                    <a:lstStyle/>
                    <a:p>
                      <a:r>
                        <a:rPr lang="en-GB" sz="1600" dirty="0">
                          <a:solidFill>
                            <a:schemeClr val="tx1"/>
                          </a:solidFill>
                          <a:latin typeface="Aharoni" panose="02010803020104030203" pitchFamily="2" charset="-79"/>
                          <a:cs typeface="Aharoni" panose="02010803020104030203" pitchFamily="2" charset="-79"/>
                        </a:rPr>
                        <a:t>Express a preference</a:t>
                      </a:r>
                    </a:p>
                  </a:txBody>
                  <a:tcPr marL="68580" marR="68580" marT="34290" marB="34290">
                    <a:solidFill>
                      <a:schemeClr val="accent2">
                        <a:lumMod val="60000"/>
                        <a:lumOff val="40000"/>
                      </a:schemeClr>
                    </a:solidFill>
                  </a:tcPr>
                </a:tc>
                <a:tc>
                  <a:txBody>
                    <a:bodyPr/>
                    <a:lstStyle/>
                    <a:p>
                      <a:r>
                        <a:rPr lang="en-GB" sz="1600" dirty="0">
                          <a:solidFill>
                            <a:schemeClr val="tx1"/>
                          </a:solidFill>
                          <a:latin typeface="Aharoni" panose="02010803020104030203" pitchFamily="2" charset="-79"/>
                          <a:cs typeface="Aharoni" panose="02010803020104030203" pitchFamily="2" charset="-79"/>
                        </a:rPr>
                        <a:t>Which do you prefer?</a:t>
                      </a:r>
                    </a:p>
                    <a:p>
                      <a:r>
                        <a:rPr lang="en-GB" sz="1600" dirty="0">
                          <a:solidFill>
                            <a:schemeClr val="tx1"/>
                          </a:solidFill>
                          <a:latin typeface="Aharoni" panose="02010803020104030203" pitchFamily="2" charset="-79"/>
                          <a:cs typeface="Aharoni" panose="02010803020104030203" pitchFamily="2" charset="-79"/>
                        </a:rPr>
                        <a:t>Which is better?</a:t>
                      </a:r>
                    </a:p>
                    <a:p>
                      <a:r>
                        <a:rPr lang="en-GB" sz="1600" dirty="0">
                          <a:solidFill>
                            <a:schemeClr val="tx1"/>
                          </a:solidFill>
                          <a:latin typeface="Aharoni" panose="02010803020104030203" pitchFamily="2" charset="-79"/>
                          <a:cs typeface="Aharoni" panose="02010803020104030203" pitchFamily="2" charset="-79"/>
                        </a:rPr>
                        <a:t>Which is the best way to?</a:t>
                      </a:r>
                    </a:p>
                    <a:p>
                      <a:r>
                        <a:rPr lang="en-GB" sz="1600" dirty="0">
                          <a:solidFill>
                            <a:schemeClr val="tx1"/>
                          </a:solidFill>
                          <a:latin typeface="Aharoni" panose="02010803020104030203" pitchFamily="2" charset="-79"/>
                          <a:cs typeface="Aharoni" panose="02010803020104030203" pitchFamily="2" charset="-79"/>
                        </a:rPr>
                        <a:t>Which would you choose? </a:t>
                      </a:r>
                    </a:p>
                  </a:txBody>
                  <a:tcPr marL="68580" marR="68580" marT="34290" marB="34290">
                    <a:solidFill>
                      <a:schemeClr val="accent2">
                        <a:lumMod val="60000"/>
                        <a:lumOff val="40000"/>
                      </a:schemeClr>
                    </a:solidFill>
                  </a:tcPr>
                </a:tc>
                <a:extLst>
                  <a:ext uri="{0D108BD9-81ED-4DB2-BD59-A6C34878D82A}">
                    <a16:rowId xmlns:a16="http://schemas.microsoft.com/office/drawing/2014/main" val="3446700812"/>
                  </a:ext>
                </a:extLst>
              </a:tr>
            </a:tbl>
          </a:graphicData>
        </a:graphic>
      </p:graphicFrame>
      <p:sp>
        <p:nvSpPr>
          <p:cNvPr id="4" name="TextBox 3">
            <a:extLst>
              <a:ext uri="{FF2B5EF4-FFF2-40B4-BE49-F238E27FC236}">
                <a16:creationId xmlns:a16="http://schemas.microsoft.com/office/drawing/2014/main" id="{CEA8509B-BF8F-43D7-B595-6A003EF9E63E}"/>
              </a:ext>
            </a:extLst>
          </p:cNvPr>
          <p:cNvSpPr txBox="1"/>
          <p:nvPr/>
        </p:nvSpPr>
        <p:spPr>
          <a:xfrm>
            <a:off x="166252" y="21169"/>
            <a:ext cx="8420186" cy="1477328"/>
          </a:xfrm>
          <a:prstGeom prst="rect">
            <a:avLst/>
          </a:prstGeom>
          <a:noFill/>
        </p:spPr>
        <p:txBody>
          <a:bodyPr wrap="square">
            <a:spAutoFit/>
          </a:bodyPr>
          <a:lstStyle/>
          <a:p>
            <a:r>
              <a:rPr lang="en-GB" b="1" dirty="0">
                <a:solidFill>
                  <a:srgbClr val="C00000"/>
                </a:solidFill>
                <a:latin typeface="Garamond" panose="02020404030301010803" pitchFamily="18" charset="0"/>
              </a:rPr>
              <a:t>Driver Words:</a:t>
            </a:r>
            <a:r>
              <a:rPr lang="en-GB" dirty="0">
                <a:solidFill>
                  <a:srgbClr val="C00000"/>
                </a:solidFill>
                <a:latin typeface="Garamond" panose="02020404030301010803" pitchFamily="18" charset="0"/>
              </a:rPr>
              <a:t>7-9</a:t>
            </a:r>
            <a:endParaRPr lang="en-GB" dirty="0">
              <a:solidFill>
                <a:srgbClr val="FF0000"/>
              </a:solidFill>
              <a:latin typeface="Garamond" panose="02020404030301010803" pitchFamily="18" charset="0"/>
            </a:endParaRPr>
          </a:p>
          <a:p>
            <a:r>
              <a:rPr lang="en-GB" dirty="0">
                <a:solidFill>
                  <a:srgbClr val="C00000"/>
                </a:solidFill>
                <a:latin typeface="Garamond" panose="02020404030301010803" pitchFamily="18" charset="0"/>
              </a:rPr>
              <a:t>Retell – Tell a religious story again in any form. </a:t>
            </a:r>
            <a:r>
              <a:rPr lang="en-GB" dirty="0">
                <a:solidFill>
                  <a:schemeClr val="accent6"/>
                </a:solidFill>
                <a:latin typeface="Garamond" panose="02020404030301010803" pitchFamily="18" charset="0"/>
              </a:rPr>
              <a:t>Verbs: retell, recall, reproduce, recount, repeat, recite, tell, sequence, narrate.</a:t>
            </a:r>
          </a:p>
          <a:p>
            <a:r>
              <a:rPr lang="en-GB" dirty="0">
                <a:solidFill>
                  <a:srgbClr val="C00000"/>
                </a:solidFill>
                <a:latin typeface="Garamond" panose="02020404030301010803" pitchFamily="18" charset="0"/>
              </a:rPr>
              <a:t>Describe – Give an accurate account in any form of the role of  person, a religious rite or symbol. </a:t>
            </a:r>
            <a:r>
              <a:rPr lang="en-GB" dirty="0">
                <a:solidFill>
                  <a:schemeClr val="accent6"/>
                </a:solidFill>
                <a:latin typeface="Garamond" panose="02020404030301010803" pitchFamily="18" charset="0"/>
              </a:rPr>
              <a:t>Verbs – describe, report, make clear, write up.</a:t>
            </a:r>
          </a:p>
        </p:txBody>
      </p:sp>
      <p:pic>
        <p:nvPicPr>
          <p:cNvPr id="3" name="Picture 2">
            <a:extLst>
              <a:ext uri="{FF2B5EF4-FFF2-40B4-BE49-F238E27FC236}">
                <a16:creationId xmlns:a16="http://schemas.microsoft.com/office/drawing/2014/main" id="{4E3DB7F9-8FC0-45AA-ACF7-8EE514AF591D}"/>
              </a:ext>
            </a:extLst>
          </p:cNvPr>
          <p:cNvPicPr>
            <a:picLocks noChangeAspect="1"/>
          </p:cNvPicPr>
          <p:nvPr/>
        </p:nvPicPr>
        <p:blipFill>
          <a:blip r:embed="rId3"/>
          <a:stretch>
            <a:fillRect/>
          </a:stretch>
        </p:blipFill>
        <p:spPr>
          <a:xfrm>
            <a:off x="6707183" y="6024413"/>
            <a:ext cx="1879255" cy="329213"/>
          </a:xfrm>
          <a:prstGeom prst="rect">
            <a:avLst/>
          </a:prstGeom>
        </p:spPr>
      </p:pic>
      <p:sp>
        <p:nvSpPr>
          <p:cNvPr id="5" name="TextBox 4">
            <a:extLst>
              <a:ext uri="{FF2B5EF4-FFF2-40B4-BE49-F238E27FC236}">
                <a16:creationId xmlns:a16="http://schemas.microsoft.com/office/drawing/2014/main" id="{9B079C66-ECA6-4994-9D0B-A4BDC8B966D1}"/>
              </a:ext>
            </a:extLst>
          </p:cNvPr>
          <p:cNvSpPr txBox="1"/>
          <p:nvPr/>
        </p:nvSpPr>
        <p:spPr>
          <a:xfrm>
            <a:off x="467544" y="5229200"/>
            <a:ext cx="4032448" cy="1200329"/>
          </a:xfrm>
          <a:prstGeom prst="rect">
            <a:avLst/>
          </a:prstGeom>
          <a:solidFill>
            <a:schemeClr val="accent6">
              <a:lumMod val="20000"/>
              <a:lumOff val="80000"/>
            </a:schemeClr>
          </a:solidFill>
        </p:spPr>
        <p:txBody>
          <a:bodyPr wrap="square" rtlCol="0">
            <a:spAutoFit/>
          </a:bodyPr>
          <a:lstStyle/>
          <a:p>
            <a:pPr marL="0" algn="l" rtl="0" eaLnBrk="1" fontAlgn="t" latinLnBrk="0" hangingPunct="1">
              <a:spcBef>
                <a:spcPts val="0"/>
              </a:spcBef>
              <a:spcAft>
                <a:spcPts val="0"/>
              </a:spcAft>
            </a:pPr>
            <a:r>
              <a:rPr lang="en-GB" dirty="0">
                <a:solidFill>
                  <a:schemeClr val="accent6">
                    <a:lumMod val="75000"/>
                  </a:schemeClr>
                </a:solidFill>
                <a:latin typeface="Aharoni" panose="02010803020104030203" pitchFamily="2" charset="-79"/>
                <a:cs typeface="Aharoni" panose="02010803020104030203" pitchFamily="2" charset="-79"/>
              </a:rPr>
              <a:t>Retell, describe, make links, use sources to support viewpoints, e</a:t>
            </a:r>
            <a:r>
              <a:rPr lang="en-GB" sz="1800" b="0" i="0" u="none" strike="noStrike" kern="1200" dirty="0">
                <a:solidFill>
                  <a:schemeClr val="accent6">
                    <a:lumMod val="75000"/>
                  </a:schemeClr>
                </a:solidFill>
                <a:effectLst/>
                <a:latin typeface="Aharoni" panose="02010803020104030203" pitchFamily="2" charset="-79"/>
                <a:cs typeface="Aharoni" panose="02010803020104030203" pitchFamily="2" charset="-79"/>
              </a:rPr>
              <a:t>xpress a point of view, express a preference…</a:t>
            </a:r>
            <a:endParaRPr lang="en-GB" dirty="0">
              <a:solidFill>
                <a:schemeClr val="accent6">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64433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P1020366.JPG">
            <a:extLst>
              <a:ext uri="{FF2B5EF4-FFF2-40B4-BE49-F238E27FC236}">
                <a16:creationId xmlns:a16="http://schemas.microsoft.com/office/drawing/2014/main" id="{1C48C9E8-2114-4B50-940A-D7B8C9A1706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P1020370.JPG">
            <a:extLst>
              <a:ext uri="{FF2B5EF4-FFF2-40B4-BE49-F238E27FC236}">
                <a16:creationId xmlns:a16="http://schemas.microsoft.com/office/drawing/2014/main" id="{01539C96-1A94-4E95-A0E6-785AA7E1AFA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1020371.JPG">
            <a:extLst>
              <a:ext uri="{FF2B5EF4-FFF2-40B4-BE49-F238E27FC236}">
                <a16:creationId xmlns:a16="http://schemas.microsoft.com/office/drawing/2014/main" id="{982412C9-775E-4A6F-B61F-2F36AD477D9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P1020373.JPG">
            <a:extLst>
              <a:ext uri="{FF2B5EF4-FFF2-40B4-BE49-F238E27FC236}">
                <a16:creationId xmlns:a16="http://schemas.microsoft.com/office/drawing/2014/main" id="{432437EA-EF58-46AE-B163-3445F7EA140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P1020376.JPG">
            <a:extLst>
              <a:ext uri="{FF2B5EF4-FFF2-40B4-BE49-F238E27FC236}">
                <a16:creationId xmlns:a16="http://schemas.microsoft.com/office/drawing/2014/main" id="{0C884E1D-1424-4905-9A23-F108BBE52B00}"/>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P1020377.JPG">
            <a:extLst>
              <a:ext uri="{FF2B5EF4-FFF2-40B4-BE49-F238E27FC236}">
                <a16:creationId xmlns:a16="http://schemas.microsoft.com/office/drawing/2014/main" id="{DB21C1E1-EFF6-4C90-BA92-33B7880B640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619250" y="-555625"/>
            <a:ext cx="5689600" cy="758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P1020378.JPG">
            <a:extLst>
              <a:ext uri="{FF2B5EF4-FFF2-40B4-BE49-F238E27FC236}">
                <a16:creationId xmlns:a16="http://schemas.microsoft.com/office/drawing/2014/main" id="{2630E689-BF58-4084-8CEB-8687004F68C5}"/>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P1020379.JPG">
            <a:extLst>
              <a:ext uri="{FF2B5EF4-FFF2-40B4-BE49-F238E27FC236}">
                <a16:creationId xmlns:a16="http://schemas.microsoft.com/office/drawing/2014/main" id="{C85238FB-0A0D-4D5F-8D89-CB0F15C18BC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P1020381.JPG">
            <a:extLst>
              <a:ext uri="{FF2B5EF4-FFF2-40B4-BE49-F238E27FC236}">
                <a16:creationId xmlns:a16="http://schemas.microsoft.com/office/drawing/2014/main" id="{AF66AF95-71B0-4D00-A6F4-80BBC005744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P1020377.JPG">
            <a:extLst>
              <a:ext uri="{FF2B5EF4-FFF2-40B4-BE49-F238E27FC236}">
                <a16:creationId xmlns:a16="http://schemas.microsoft.com/office/drawing/2014/main" id="{C14E2DD2-C6AD-4291-9945-C27F5CF88AB3}"/>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908175" y="3284538"/>
            <a:ext cx="2463800"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 descr="P1020373.JPG">
            <a:extLst>
              <a:ext uri="{FF2B5EF4-FFF2-40B4-BE49-F238E27FC236}">
                <a16:creationId xmlns:a16="http://schemas.microsoft.com/office/drawing/2014/main" id="{C290FC80-1E25-43DE-A9CF-5EC8001F5147}"/>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322513" y="-3175"/>
            <a:ext cx="2465387"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 descr="P1020381.JPG">
            <a:extLst>
              <a:ext uri="{FF2B5EF4-FFF2-40B4-BE49-F238E27FC236}">
                <a16:creationId xmlns:a16="http://schemas.microsoft.com/office/drawing/2014/main" id="{26B86D7C-1F9B-4C46-8053-78C21EC04C79}"/>
              </a:ext>
            </a:extLst>
          </p:cNvPr>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4356100" y="4221163"/>
            <a:ext cx="23764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 descr="P1020379.JPG">
            <a:extLst>
              <a:ext uri="{FF2B5EF4-FFF2-40B4-BE49-F238E27FC236}">
                <a16:creationId xmlns:a16="http://schemas.microsoft.com/office/drawing/2014/main" id="{8EA8A6FB-110F-446B-8373-FEA8E6A3F32D}"/>
              </a:ext>
            </a:extLst>
          </p:cNvPr>
          <p:cNvPicPr>
            <a:picLocks noGrp="1"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107950" y="0"/>
            <a:ext cx="251777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 descr="P1020378.JPG">
            <a:extLst>
              <a:ext uri="{FF2B5EF4-FFF2-40B4-BE49-F238E27FC236}">
                <a16:creationId xmlns:a16="http://schemas.microsoft.com/office/drawing/2014/main" id="{4E7E26E0-C049-4D03-8D76-DD74AFEC1922}"/>
              </a:ext>
            </a:extLst>
          </p:cNvPr>
          <p:cNvPicPr>
            <a:picLocks noGrp="1" noChangeAspect="1"/>
          </p:cNvPicPr>
          <p:nvPr isPhoto="1"/>
        </p:nvPicPr>
        <p:blipFill>
          <a:blip r:embed="rId6">
            <a:extLst>
              <a:ext uri="{28A0092B-C50C-407E-A947-70E740481C1C}">
                <a14:useLocalDpi xmlns:a14="http://schemas.microsoft.com/office/drawing/2010/main" val="0"/>
              </a:ext>
            </a:extLst>
          </a:blip>
          <a:srcRect/>
          <a:stretch>
            <a:fillRect/>
          </a:stretch>
        </p:blipFill>
        <p:spPr bwMode="auto">
          <a:xfrm>
            <a:off x="7092950" y="-26988"/>
            <a:ext cx="259238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 descr="P1020376.JPG">
            <a:extLst>
              <a:ext uri="{FF2B5EF4-FFF2-40B4-BE49-F238E27FC236}">
                <a16:creationId xmlns:a16="http://schemas.microsoft.com/office/drawing/2014/main" id="{530040F3-EE7D-4840-A7F5-77E41080BAAC}"/>
              </a:ext>
            </a:extLst>
          </p:cNvPr>
          <p:cNvPicPr>
            <a:picLocks noGrp="1" noChangeAspect="1"/>
          </p:cNvPicPr>
          <p:nvPr isPhoto="1"/>
        </p:nvPicPr>
        <p:blipFill>
          <a:blip r:embed="rId7">
            <a:extLst>
              <a:ext uri="{28A0092B-C50C-407E-A947-70E740481C1C}">
                <a14:useLocalDpi xmlns:a14="http://schemas.microsoft.com/office/drawing/2010/main" val="0"/>
              </a:ext>
            </a:extLst>
          </a:blip>
          <a:srcRect/>
          <a:stretch>
            <a:fillRect/>
          </a:stretch>
        </p:blipFill>
        <p:spPr bwMode="auto">
          <a:xfrm>
            <a:off x="4791075" y="0"/>
            <a:ext cx="25177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 descr="P1020371.JPG">
            <a:extLst>
              <a:ext uri="{FF2B5EF4-FFF2-40B4-BE49-F238E27FC236}">
                <a16:creationId xmlns:a16="http://schemas.microsoft.com/office/drawing/2014/main" id="{D979C0FC-F853-4EA3-9E0B-A5CB83399429}"/>
              </a:ext>
            </a:extLst>
          </p:cNvPr>
          <p:cNvPicPr>
            <a:picLocks noGrp="1" noChangeAspect="1"/>
          </p:cNvPicPr>
          <p:nvPr isPhoto="1"/>
        </p:nvPicPr>
        <p:blipFill>
          <a:blip r:embed="rId8">
            <a:extLst>
              <a:ext uri="{28A0092B-C50C-407E-A947-70E740481C1C}">
                <a14:useLocalDpi xmlns:a14="http://schemas.microsoft.com/office/drawing/2010/main" val="0"/>
              </a:ext>
            </a:extLst>
          </a:blip>
          <a:srcRect/>
          <a:stretch>
            <a:fillRect/>
          </a:stretch>
        </p:blipFill>
        <p:spPr bwMode="auto">
          <a:xfrm>
            <a:off x="6659563" y="342900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 descr="P1020366.JPG">
            <a:extLst>
              <a:ext uri="{FF2B5EF4-FFF2-40B4-BE49-F238E27FC236}">
                <a16:creationId xmlns:a16="http://schemas.microsoft.com/office/drawing/2014/main" id="{D42D22CC-D957-4EAC-B1B7-07D73164E5E1}"/>
              </a:ext>
            </a:extLst>
          </p:cNvPr>
          <p:cNvPicPr>
            <a:picLocks noGrp="1" noChangeAspect="1"/>
          </p:cNvPicPr>
          <p:nvPr isPhoto="1"/>
        </p:nvPicPr>
        <p:blipFill>
          <a:blip r:embed="rId9">
            <a:extLst>
              <a:ext uri="{28A0092B-C50C-407E-A947-70E740481C1C}">
                <a14:useLocalDpi xmlns:a14="http://schemas.microsoft.com/office/drawing/2010/main" val="0"/>
              </a:ext>
            </a:extLst>
          </a:blip>
          <a:srcRect/>
          <a:stretch>
            <a:fillRect/>
          </a:stretch>
        </p:blipFill>
        <p:spPr bwMode="auto">
          <a:xfrm>
            <a:off x="-468313" y="3284538"/>
            <a:ext cx="2625726"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 descr="P1020370.JPG">
            <a:extLst>
              <a:ext uri="{FF2B5EF4-FFF2-40B4-BE49-F238E27FC236}">
                <a16:creationId xmlns:a16="http://schemas.microsoft.com/office/drawing/2014/main" id="{52CDC2F5-A329-4FD9-80A7-C7AF5A7C1967}"/>
              </a:ext>
            </a:extLst>
          </p:cNvPr>
          <p:cNvPicPr>
            <a:picLocks noGrp="1" noChangeAspect="1"/>
          </p:cNvPicPr>
          <p:nvPr isPhoto="1"/>
        </p:nvPicPr>
        <p:blipFill>
          <a:blip r:embed="rId10">
            <a:extLst>
              <a:ext uri="{28A0092B-C50C-407E-A947-70E740481C1C}">
                <a14:useLocalDpi xmlns:a14="http://schemas.microsoft.com/office/drawing/2010/main" val="0"/>
              </a:ext>
            </a:extLst>
          </a:blip>
          <a:srcRect/>
          <a:stretch>
            <a:fillRect/>
          </a:stretch>
        </p:blipFill>
        <p:spPr bwMode="auto">
          <a:xfrm>
            <a:off x="3870325" y="1916113"/>
            <a:ext cx="17811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C7557-79A1-4990-BE3F-BA6BFC70955F}"/>
              </a:ext>
            </a:extLst>
          </p:cNvPr>
          <p:cNvPicPr>
            <a:picLocks noChangeAspect="1"/>
          </p:cNvPicPr>
          <p:nvPr/>
        </p:nvPicPr>
        <p:blipFill>
          <a:blip r:embed="rId2"/>
          <a:stretch>
            <a:fillRect/>
          </a:stretch>
        </p:blipFill>
        <p:spPr>
          <a:xfrm>
            <a:off x="0" y="0"/>
            <a:ext cx="5364088" cy="5963195"/>
          </a:xfrm>
          <a:prstGeom prst="rect">
            <a:avLst/>
          </a:prstGeom>
        </p:spPr>
      </p:pic>
      <p:sp>
        <p:nvSpPr>
          <p:cNvPr id="4" name="TextBox 3">
            <a:extLst>
              <a:ext uri="{FF2B5EF4-FFF2-40B4-BE49-F238E27FC236}">
                <a16:creationId xmlns:a16="http://schemas.microsoft.com/office/drawing/2014/main" id="{48C9C057-B4D5-47C3-89FE-C054E58970E5}"/>
              </a:ext>
            </a:extLst>
          </p:cNvPr>
          <p:cNvSpPr txBox="1"/>
          <p:nvPr/>
        </p:nvSpPr>
        <p:spPr>
          <a:xfrm>
            <a:off x="5580112" y="1628800"/>
            <a:ext cx="3036164" cy="2862322"/>
          </a:xfrm>
          <a:prstGeom prst="rect">
            <a:avLst/>
          </a:prstGeom>
          <a:noFill/>
        </p:spPr>
        <p:txBody>
          <a:bodyPr wrap="square" rtlCol="0">
            <a:spAutoFit/>
          </a:bodyPr>
          <a:lstStyle/>
          <a:p>
            <a:r>
              <a:rPr lang="en-GB" dirty="0"/>
              <a:t>Email me on </a:t>
            </a:r>
            <a:r>
              <a:rPr lang="en-GB" dirty="0">
                <a:hlinkClick r:id="rId3"/>
              </a:rPr>
              <a:t>lat@retoday.org.uk</a:t>
            </a:r>
            <a:r>
              <a:rPr lang="en-GB" dirty="0"/>
              <a:t> to buy the bundle for £111. We will send you a fat parcel (with a slim invoice).</a:t>
            </a:r>
          </a:p>
          <a:p>
            <a:endParaRPr lang="en-GB" dirty="0"/>
          </a:p>
          <a:p>
            <a:r>
              <a:rPr lang="en-GB" dirty="0"/>
              <a:t>You are already having this webinar – but if your school would like some bespoke RE training that is possible.</a:t>
            </a:r>
          </a:p>
        </p:txBody>
      </p:sp>
    </p:spTree>
    <p:extLst>
      <p:ext uri="{BB962C8B-B14F-4D97-AF65-F5344CB8AC3E}">
        <p14:creationId xmlns:p14="http://schemas.microsoft.com/office/powerpoint/2010/main" val="3147855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E19182B-8C99-46AE-BE69-6E0601AD9AF9}"/>
              </a:ext>
            </a:extLst>
          </p:cNvPr>
          <p:cNvSpPr>
            <a:spLocks noGrp="1"/>
          </p:cNvSpPr>
          <p:nvPr>
            <p:ph type="title"/>
          </p:nvPr>
        </p:nvSpPr>
        <p:spPr/>
        <p:txBody>
          <a:bodyPr/>
          <a:lstStyle/>
          <a:p>
            <a:r>
              <a:rPr lang="en-GB" altLang="en-US"/>
              <a:t>Which of the crosses would be good for each of the people?</a:t>
            </a:r>
          </a:p>
        </p:txBody>
      </p:sp>
      <p:sp>
        <p:nvSpPr>
          <p:cNvPr id="14339" name="Content Placeholder 2">
            <a:extLst>
              <a:ext uri="{FF2B5EF4-FFF2-40B4-BE49-F238E27FC236}">
                <a16:creationId xmlns:a16="http://schemas.microsoft.com/office/drawing/2014/main" id="{2A613A89-811A-4B63-9E3D-84F30EC54D53}"/>
              </a:ext>
            </a:extLst>
          </p:cNvPr>
          <p:cNvSpPr>
            <a:spLocks noGrp="1"/>
          </p:cNvSpPr>
          <p:nvPr>
            <p:ph idx="1"/>
          </p:nvPr>
        </p:nvSpPr>
        <p:spPr/>
        <p:txBody>
          <a:bodyPr/>
          <a:lstStyle/>
          <a:p>
            <a:r>
              <a:rPr lang="en-GB" altLang="en-US">
                <a:solidFill>
                  <a:srgbClr val="0070C0"/>
                </a:solidFill>
              </a:rPr>
              <a:t>Choose a cross for the Infant School, the Baptism, the Wedding and the Funeral</a:t>
            </a:r>
          </a:p>
          <a:p>
            <a:r>
              <a:rPr lang="en-GB" altLang="en-US">
                <a:solidFill>
                  <a:srgbClr val="0070C0"/>
                </a:solidFill>
              </a:rPr>
              <a:t>If you went to the Messy Church and Father David told you about his week, then asked you to design and make a cross, which occasion would you choose? What would your Cross design be like?</a:t>
            </a:r>
          </a:p>
          <a:p>
            <a:endParaRPr lang="en-GB" altLang="en-US" sz="2000"/>
          </a:p>
          <a:p>
            <a:pPr algn="r">
              <a:buFont typeface="Arial" panose="020B0604020202020204" pitchFamily="34" charset="0"/>
              <a:buNone/>
            </a:pPr>
            <a:r>
              <a:rPr lang="en-GB" altLang="en-US" sz="2000" b="1"/>
              <a:t>Lat Blaylock, RE Today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http://hfcathedral.nextmeta.com/images/library/rafael_ii.jpg">
            <a:extLst>
              <a:ext uri="{FF2B5EF4-FFF2-40B4-BE49-F238E27FC236}">
                <a16:creationId xmlns:a16="http://schemas.microsoft.com/office/drawing/2014/main" id="{F5386416-5FB3-4093-A059-47B74D6E6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106426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a:extLst>
              <a:ext uri="{FF2B5EF4-FFF2-40B4-BE49-F238E27FC236}">
                <a16:creationId xmlns:a16="http://schemas.microsoft.com/office/drawing/2014/main" id="{8F50FF9B-B3FB-4B80-AEDB-0643BCD694F4}"/>
              </a:ext>
            </a:extLst>
          </p:cNvPr>
          <p:cNvSpPr txBox="1">
            <a:spLocks noChangeArrowheads="1"/>
          </p:cNvSpPr>
          <p:nvPr/>
        </p:nvSpPr>
        <p:spPr bwMode="auto">
          <a:xfrm>
            <a:off x="1331913" y="333375"/>
            <a:ext cx="1655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a:solidFill>
                  <a:srgbClr val="FFFF00"/>
                </a:solidFill>
                <a:latin typeface="Calibri" panose="020F0502020204030204" pitchFamily="34" charset="0"/>
              </a:rPr>
              <a:t>Father David: What’s in the</a:t>
            </a:r>
          </a:p>
          <a:p>
            <a:pPr eaLnBrk="1" hangingPunct="1"/>
            <a:r>
              <a:rPr lang="en-GB" altLang="en-US" sz="2400" b="1">
                <a:solidFill>
                  <a:srgbClr val="FFFF00"/>
                </a:solidFill>
                <a:latin typeface="Calibri" panose="020F0502020204030204" pitchFamily="34" charset="0"/>
              </a:rPr>
              <a:t> diary?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E82EB29-FE01-4889-8C76-F6BEDA29D9AB}"/>
              </a:ext>
            </a:extLst>
          </p:cNvPr>
          <p:cNvSpPr>
            <a:spLocks noGrp="1"/>
          </p:cNvSpPr>
          <p:nvPr>
            <p:ph type="title"/>
          </p:nvPr>
        </p:nvSpPr>
        <p:spPr/>
        <p:txBody>
          <a:bodyPr/>
          <a:lstStyle/>
          <a:p>
            <a:pPr algn="l" eaLnBrk="1" hangingPunct="1"/>
            <a:r>
              <a:rPr lang="en-GB" altLang="en-US"/>
              <a:t>Father David’s Diary</a:t>
            </a:r>
          </a:p>
        </p:txBody>
      </p:sp>
      <p:sp>
        <p:nvSpPr>
          <p:cNvPr id="16387" name="Content Placeholder 2">
            <a:extLst>
              <a:ext uri="{FF2B5EF4-FFF2-40B4-BE49-F238E27FC236}">
                <a16:creationId xmlns:a16="http://schemas.microsoft.com/office/drawing/2014/main" id="{E02BF72E-1029-4BC9-AA9B-5A6CC5D94B89}"/>
              </a:ext>
            </a:extLst>
          </p:cNvPr>
          <p:cNvSpPr>
            <a:spLocks noGrp="1"/>
          </p:cNvSpPr>
          <p:nvPr>
            <p:ph idx="1"/>
          </p:nvPr>
        </p:nvSpPr>
        <p:spPr/>
        <p:txBody>
          <a:bodyPr/>
          <a:lstStyle/>
          <a:p>
            <a:pPr eaLnBrk="1" hangingPunct="1"/>
            <a:r>
              <a:rPr lang="en-GB" altLang="en-US"/>
              <a:t>Monday: Assembly at the Infants</a:t>
            </a:r>
          </a:p>
          <a:p>
            <a:pPr eaLnBrk="1" hangingPunct="1"/>
            <a:r>
              <a:rPr lang="en-GB" altLang="en-US"/>
              <a:t>Tuesday: Baptising Baby Joe</a:t>
            </a:r>
          </a:p>
          <a:p>
            <a:pPr eaLnBrk="1" hangingPunct="1"/>
            <a:r>
              <a:rPr lang="en-GB" altLang="en-US"/>
              <a:t>Wednesday: Wedding for Kerry and John</a:t>
            </a:r>
          </a:p>
          <a:p>
            <a:pPr eaLnBrk="1" hangingPunct="1"/>
            <a:r>
              <a:rPr lang="en-GB" altLang="en-US"/>
              <a:t>Thursday: Funeral for Mr Jones</a:t>
            </a:r>
          </a:p>
          <a:p>
            <a:pPr eaLnBrk="1" hangingPunct="1"/>
            <a:r>
              <a:rPr lang="en-GB" altLang="en-US"/>
              <a:t>Friday: Messy Church with the 7-11s</a:t>
            </a:r>
          </a:p>
        </p:txBody>
      </p:sp>
      <p:pic>
        <p:nvPicPr>
          <p:cNvPr id="2" name="Picture 1">
            <a:extLst>
              <a:ext uri="{FF2B5EF4-FFF2-40B4-BE49-F238E27FC236}">
                <a16:creationId xmlns:a16="http://schemas.microsoft.com/office/drawing/2014/main" id="{DB02FF73-7DE2-4C42-BD69-A9549E8E1B04}"/>
              </a:ext>
            </a:extLst>
          </p:cNvPr>
          <p:cNvPicPr>
            <a:picLocks noChangeAspect="1"/>
          </p:cNvPicPr>
          <p:nvPr/>
        </p:nvPicPr>
        <p:blipFill>
          <a:blip r:embed="rId2"/>
          <a:stretch>
            <a:fillRect/>
          </a:stretch>
        </p:blipFill>
        <p:spPr>
          <a:xfrm>
            <a:off x="4553939" y="4785725"/>
            <a:ext cx="4084674" cy="131685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0099C9B-117F-4BFB-8228-484A521D2DD6}"/>
              </a:ext>
            </a:extLst>
          </p:cNvPr>
          <p:cNvSpPr>
            <a:spLocks noGrp="1" noChangeArrowheads="1"/>
          </p:cNvSpPr>
          <p:nvPr>
            <p:ph type="ctrTitle"/>
          </p:nvPr>
        </p:nvSpPr>
        <p:spPr>
          <a:xfrm>
            <a:off x="684213" y="620713"/>
            <a:ext cx="7772400" cy="1470025"/>
          </a:xfrm>
        </p:spPr>
        <p:txBody>
          <a:bodyPr/>
          <a:lstStyle/>
          <a:p>
            <a:pPr eaLnBrk="1" hangingPunct="1">
              <a:defRPr/>
            </a:pPr>
            <a:r>
              <a:rPr lang="en-GB" sz="6000">
                <a:solidFill>
                  <a:schemeClr val="accent2"/>
                </a:solidFill>
                <a:effectLst>
                  <a:outerShdw blurRad="38100" dist="38100" dir="2700000" algn="tl">
                    <a:srgbClr val="C0C0C0"/>
                  </a:outerShdw>
                </a:effectLst>
              </a:rPr>
              <a:t>Exploring the Cross</a:t>
            </a:r>
          </a:p>
        </p:txBody>
      </p:sp>
      <p:sp>
        <p:nvSpPr>
          <p:cNvPr id="2051" name="Rectangle 3">
            <a:extLst>
              <a:ext uri="{FF2B5EF4-FFF2-40B4-BE49-F238E27FC236}">
                <a16:creationId xmlns:a16="http://schemas.microsoft.com/office/drawing/2014/main" id="{7766868B-210D-4596-B085-B4717CEF04A4}"/>
              </a:ext>
            </a:extLst>
          </p:cNvPr>
          <p:cNvSpPr>
            <a:spLocks noGrp="1" noChangeArrowheads="1"/>
          </p:cNvSpPr>
          <p:nvPr>
            <p:ph type="subTitle" idx="1"/>
          </p:nvPr>
        </p:nvSpPr>
        <p:spPr>
          <a:xfrm>
            <a:off x="1371600" y="2492375"/>
            <a:ext cx="6400800" cy="3960813"/>
          </a:xfrm>
        </p:spPr>
        <p:txBody>
          <a:bodyPr/>
          <a:lstStyle/>
          <a:p>
            <a:pPr eaLnBrk="1" hangingPunct="1">
              <a:lnSpc>
                <a:spcPct val="80000"/>
              </a:lnSpc>
              <a:buFont typeface="Arial" charset="0"/>
              <a:buNone/>
              <a:defRPr/>
            </a:pPr>
            <a:r>
              <a:rPr lang="en-GB" sz="2800" b="1" dirty="0">
                <a:solidFill>
                  <a:srgbClr val="800080"/>
                </a:solidFill>
                <a:effectLst>
                  <a:outerShdw blurRad="38100" dist="38100" dir="2700000" algn="tl">
                    <a:srgbClr val="C0C0C0"/>
                  </a:outerShdw>
                </a:effectLst>
              </a:rPr>
              <a:t>Think about the cross of Jesus and its meanings. </a:t>
            </a:r>
          </a:p>
          <a:p>
            <a:pPr eaLnBrk="1" hangingPunct="1">
              <a:lnSpc>
                <a:spcPct val="80000"/>
              </a:lnSpc>
              <a:buFont typeface="Arial" charset="0"/>
              <a:buNone/>
              <a:defRPr/>
            </a:pPr>
            <a:r>
              <a:rPr lang="en-GB" sz="2800" b="1" dirty="0">
                <a:solidFill>
                  <a:schemeClr val="accent2"/>
                </a:solidFill>
                <a:effectLst>
                  <a:outerShdw blurRad="38100" dist="38100" dir="2700000" algn="tl">
                    <a:srgbClr val="C0C0C0"/>
                  </a:outerShdw>
                </a:effectLst>
              </a:rPr>
              <a:t>This presentation provides an idea for you to use as a project in art and RE for pupils 7-11. </a:t>
            </a:r>
          </a:p>
          <a:p>
            <a:pPr eaLnBrk="1" hangingPunct="1">
              <a:lnSpc>
                <a:spcPct val="80000"/>
              </a:lnSpc>
              <a:buFont typeface="Arial" charset="0"/>
              <a:buNone/>
              <a:defRPr/>
            </a:pPr>
            <a:r>
              <a:rPr lang="en-GB" sz="2800" b="1" dirty="0">
                <a:solidFill>
                  <a:schemeClr val="accent2"/>
                </a:solidFill>
                <a:effectLst>
                  <a:outerShdw blurRad="38100" dist="38100" dir="2700000" algn="tl">
                    <a:srgbClr val="C0C0C0"/>
                  </a:outerShdw>
                </a:effectLst>
              </a:rPr>
              <a:t>These collage crosses were devised and created by 7-11s making some collaged crosses, to help understand the cross of Jesus and the festival of Easter.</a:t>
            </a:r>
          </a:p>
        </p:txBody>
      </p:sp>
    </p:spTree>
  </p:cSld>
  <p:clrMapOvr>
    <a:masterClrMapping/>
  </p:clrMapOvr>
  <p:transition advClick="0" advTm="22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a:extLst>
              <a:ext uri="{FF2B5EF4-FFF2-40B4-BE49-F238E27FC236}">
                <a16:creationId xmlns:a16="http://schemas.microsoft.com/office/drawing/2014/main" id="{D466D10A-30BD-41B6-9596-1552FACE12D1}"/>
              </a:ext>
            </a:extLst>
          </p:cNvPr>
          <p:cNvSpPr>
            <a:spLocks noGrp="1" noChangeArrowheads="1"/>
          </p:cNvSpPr>
          <p:nvPr>
            <p:ph type="title"/>
          </p:nvPr>
        </p:nvSpPr>
        <p:spPr/>
        <p:txBody>
          <a:bodyPr/>
          <a:lstStyle/>
          <a:p>
            <a:pPr eaLnBrk="1" hangingPunct="1"/>
            <a:endParaRPr lang="en-US" altLang="en-US"/>
          </a:p>
        </p:txBody>
      </p:sp>
      <p:pic>
        <p:nvPicPr>
          <p:cNvPr id="18435" name="Picture 4" descr="Red Cross">
            <a:extLst>
              <a:ext uri="{FF2B5EF4-FFF2-40B4-BE49-F238E27FC236}">
                <a16:creationId xmlns:a16="http://schemas.microsoft.com/office/drawing/2014/main" id="{A9BE8268-1541-4B39-B1A1-B88E91AB0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956175" cy="6858000"/>
          </a:xfrm>
          <a:noFill/>
        </p:spPr>
      </p:pic>
      <p:sp>
        <p:nvSpPr>
          <p:cNvPr id="3079" name="Text Box 7">
            <a:extLst>
              <a:ext uri="{FF2B5EF4-FFF2-40B4-BE49-F238E27FC236}">
                <a16:creationId xmlns:a16="http://schemas.microsoft.com/office/drawing/2014/main" id="{EE19E7A4-B13C-4668-B23F-CE8A85754B36}"/>
              </a:ext>
            </a:extLst>
          </p:cNvPr>
          <p:cNvSpPr txBox="1">
            <a:spLocks noChangeArrowheads="1"/>
          </p:cNvSpPr>
          <p:nvPr/>
        </p:nvSpPr>
        <p:spPr bwMode="auto">
          <a:xfrm>
            <a:off x="5148263" y="1628775"/>
            <a:ext cx="3600450"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accent2"/>
                </a:solidFill>
                <a:effectLst>
                  <a:outerShdw blurRad="38100" dist="38100" dir="2700000" algn="tl">
                    <a:srgbClr val="C0C0C0"/>
                  </a:outerShdw>
                </a:effectLst>
                <a:latin typeface="Arial" charset="0"/>
                <a:cs typeface="Arial" charset="0"/>
              </a:rPr>
              <a:t>“Our red cross is about the love of God. Christians believe Jesus died to show God’s love on the cross. Our red cross means that we are all loved.”</a:t>
            </a:r>
          </a:p>
        </p:txBody>
      </p:sp>
    </p:spTree>
  </p:cSld>
  <p:clrMapOvr>
    <a:masterClrMapping/>
  </p:clrMapOvr>
  <p:transition advTm="22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59197084-0C8F-4CF1-B0CE-01E5993FA07D}"/>
              </a:ext>
            </a:extLst>
          </p:cNvPr>
          <p:cNvSpPr>
            <a:spLocks noGrp="1" noChangeArrowheads="1"/>
          </p:cNvSpPr>
          <p:nvPr>
            <p:ph type="title"/>
          </p:nvPr>
        </p:nvSpPr>
        <p:spPr/>
        <p:txBody>
          <a:bodyPr/>
          <a:lstStyle/>
          <a:p>
            <a:pPr eaLnBrk="1" hangingPunct="1"/>
            <a:endParaRPr lang="en-US" altLang="en-US"/>
          </a:p>
        </p:txBody>
      </p:sp>
      <p:pic>
        <p:nvPicPr>
          <p:cNvPr id="19459" name="Picture 4" descr="Green Cross">
            <a:extLst>
              <a:ext uri="{FF2B5EF4-FFF2-40B4-BE49-F238E27FC236}">
                <a16:creationId xmlns:a16="http://schemas.microsoft.com/office/drawing/2014/main" id="{9661E35D-B3E6-4C00-8455-342EB52ABC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10100" y="0"/>
            <a:ext cx="4533900" cy="6858000"/>
          </a:xfrm>
          <a:noFill/>
        </p:spPr>
      </p:pic>
      <p:sp>
        <p:nvSpPr>
          <p:cNvPr id="5127" name="Text Box 7">
            <a:extLst>
              <a:ext uri="{FF2B5EF4-FFF2-40B4-BE49-F238E27FC236}">
                <a16:creationId xmlns:a16="http://schemas.microsoft.com/office/drawing/2014/main" id="{995BC65B-0950-42E9-8783-323E442AD841}"/>
              </a:ext>
            </a:extLst>
          </p:cNvPr>
          <p:cNvSpPr txBox="1">
            <a:spLocks noChangeArrowheads="1"/>
          </p:cNvSpPr>
          <p:nvPr/>
        </p:nvSpPr>
        <p:spPr bwMode="auto">
          <a:xfrm>
            <a:off x="755650" y="908050"/>
            <a:ext cx="3816350" cy="3455988"/>
          </a:xfrm>
          <a:prstGeom prst="rect">
            <a:avLst/>
          </a:prstGeom>
          <a:noFill/>
          <a:ln w="9525">
            <a:noFill/>
            <a:miter lim="800000"/>
            <a:headEnd/>
            <a:tailEnd/>
          </a:ln>
          <a:effectLst/>
        </p:spPr>
        <p:txBody>
          <a:bodyPr>
            <a:spAutoFit/>
          </a:bodyPr>
          <a:lstStyle/>
          <a:p>
            <a:pPr algn="r">
              <a:spcBef>
                <a:spcPct val="50000"/>
              </a:spcBef>
              <a:defRPr/>
            </a:pPr>
            <a:r>
              <a:rPr lang="en-GB" sz="3400" b="1">
                <a:solidFill>
                  <a:srgbClr val="008000"/>
                </a:solidFill>
                <a:effectLst>
                  <a:outerShdw blurRad="38100" dist="38100" dir="2700000" algn="tl">
                    <a:srgbClr val="C0C0C0"/>
                  </a:outerShdw>
                </a:effectLst>
                <a:latin typeface="Arial" charset="0"/>
                <a:cs typeface="Arial" charset="0"/>
              </a:rPr>
              <a:t>“The green cross is covered in all of our favourite animals and wild creatures. </a:t>
            </a:r>
          </a:p>
          <a:p>
            <a:pPr algn="r">
              <a:spcBef>
                <a:spcPct val="50000"/>
              </a:spcBef>
              <a:defRPr/>
            </a:pPr>
            <a:r>
              <a:rPr lang="en-GB" sz="3400" b="1">
                <a:solidFill>
                  <a:srgbClr val="008000"/>
                </a:solidFill>
                <a:effectLst>
                  <a:outerShdw blurRad="38100" dist="38100" dir="2700000" algn="tl">
                    <a:srgbClr val="C0C0C0"/>
                  </a:outerShdw>
                </a:effectLst>
                <a:latin typeface="Arial" charset="0"/>
                <a:cs typeface="Arial" charset="0"/>
              </a:rPr>
              <a:t>Save the world!” </a:t>
            </a:r>
          </a:p>
        </p:txBody>
      </p:sp>
    </p:spTree>
  </p:cSld>
  <p:clrMapOvr>
    <a:masterClrMapping/>
  </p:clrMapOvr>
  <p:transition advTm="22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Light blue cross">
            <a:extLst>
              <a:ext uri="{FF2B5EF4-FFF2-40B4-BE49-F238E27FC236}">
                <a16:creationId xmlns:a16="http://schemas.microsoft.com/office/drawing/2014/main" id="{F56B42A1-1B63-479E-A2DB-6BB19B1EAA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932363" cy="7245350"/>
          </a:xfrm>
          <a:noFill/>
        </p:spPr>
      </p:pic>
      <p:sp>
        <p:nvSpPr>
          <p:cNvPr id="7175" name="Text Box 7">
            <a:extLst>
              <a:ext uri="{FF2B5EF4-FFF2-40B4-BE49-F238E27FC236}">
                <a16:creationId xmlns:a16="http://schemas.microsoft.com/office/drawing/2014/main" id="{42458BD9-5094-4C95-B525-DF3262C222F6}"/>
              </a:ext>
            </a:extLst>
          </p:cNvPr>
          <p:cNvSpPr txBox="1">
            <a:spLocks noChangeArrowheads="1"/>
          </p:cNvSpPr>
          <p:nvPr/>
        </p:nvSpPr>
        <p:spPr bwMode="auto">
          <a:xfrm>
            <a:off x="5435600" y="981075"/>
            <a:ext cx="3708400" cy="4791075"/>
          </a:xfrm>
          <a:prstGeom prst="rect">
            <a:avLst/>
          </a:prstGeom>
          <a:noFill/>
          <a:ln w="9525">
            <a:noFill/>
            <a:miter lim="800000"/>
            <a:headEnd/>
            <a:tailEnd/>
          </a:ln>
          <a:effectLst/>
        </p:spPr>
        <p:txBody>
          <a:bodyPr>
            <a:spAutoFit/>
          </a:bodyPr>
          <a:lstStyle/>
          <a:p>
            <a:pPr>
              <a:spcBef>
                <a:spcPct val="50000"/>
              </a:spcBef>
              <a:defRPr/>
            </a:pPr>
            <a:r>
              <a:rPr lang="en-GB" sz="2800" b="1">
                <a:solidFill>
                  <a:schemeClr val="accent2"/>
                </a:solidFill>
                <a:effectLst>
                  <a:outerShdw blurRad="38100" dist="38100" dir="2700000" algn="tl">
                    <a:srgbClr val="C0C0C0"/>
                  </a:outerShdw>
                </a:effectLst>
                <a:latin typeface="Arial" charset="0"/>
                <a:cs typeface="Arial" charset="0"/>
              </a:rPr>
              <a:t>“This sky blue cross is for heaven. Blue sky – heaven is beyond it</a:t>
            </a:r>
          </a:p>
          <a:p>
            <a:pPr>
              <a:spcBef>
                <a:spcPct val="50000"/>
              </a:spcBef>
              <a:defRPr/>
            </a:pPr>
            <a:r>
              <a:rPr lang="en-GB" sz="2800" b="1">
                <a:solidFill>
                  <a:schemeClr val="accent2"/>
                </a:solidFill>
                <a:effectLst>
                  <a:outerShdw blurRad="38100" dist="38100" dir="2700000" algn="tl">
                    <a:srgbClr val="C0C0C0"/>
                  </a:outerShdw>
                </a:effectLst>
                <a:latin typeface="Arial" charset="0"/>
                <a:cs typeface="Arial" charset="0"/>
              </a:rPr>
              <a:t>Some of us have a friend or a person in our families who has died. </a:t>
            </a:r>
          </a:p>
          <a:p>
            <a:pPr>
              <a:spcBef>
                <a:spcPct val="50000"/>
              </a:spcBef>
              <a:defRPr/>
            </a:pPr>
            <a:r>
              <a:rPr lang="en-GB" sz="2800" b="1">
                <a:solidFill>
                  <a:schemeClr val="accent2"/>
                </a:solidFill>
                <a:effectLst>
                  <a:outerShdw blurRad="38100" dist="38100" dir="2700000" algn="tl">
                    <a:srgbClr val="C0C0C0"/>
                  </a:outerShdw>
                </a:effectLst>
                <a:latin typeface="Arial" charset="0"/>
                <a:cs typeface="Arial" charset="0"/>
              </a:rPr>
              <a:t>Some of us believe in heaven.”</a:t>
            </a:r>
          </a:p>
        </p:txBody>
      </p:sp>
    </p:spTree>
  </p:cSld>
  <p:clrMapOvr>
    <a:masterClrMapping/>
  </p:clrMapOvr>
  <p:transition advTm="22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ark Blue Cross">
            <a:extLst>
              <a:ext uri="{FF2B5EF4-FFF2-40B4-BE49-F238E27FC236}">
                <a16:creationId xmlns:a16="http://schemas.microsoft.com/office/drawing/2014/main" id="{BC4F52BB-7CBE-48EF-B08A-9907C5A004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05300" y="0"/>
            <a:ext cx="4838700" cy="6858000"/>
          </a:xfrm>
          <a:noFill/>
        </p:spPr>
      </p:pic>
      <p:sp>
        <p:nvSpPr>
          <p:cNvPr id="9223" name="Text Box 7">
            <a:extLst>
              <a:ext uri="{FF2B5EF4-FFF2-40B4-BE49-F238E27FC236}">
                <a16:creationId xmlns:a16="http://schemas.microsoft.com/office/drawing/2014/main" id="{CC4CC93F-73D5-434A-9472-B8CA6A0AC8CB}"/>
              </a:ext>
            </a:extLst>
          </p:cNvPr>
          <p:cNvSpPr txBox="1">
            <a:spLocks noChangeArrowheads="1"/>
          </p:cNvSpPr>
          <p:nvPr/>
        </p:nvSpPr>
        <p:spPr bwMode="auto">
          <a:xfrm>
            <a:off x="611188" y="1052513"/>
            <a:ext cx="3529012" cy="6124575"/>
          </a:xfrm>
          <a:prstGeom prst="rect">
            <a:avLst/>
          </a:prstGeom>
          <a:noFill/>
          <a:ln w="9525">
            <a:noFill/>
            <a:miter lim="800000"/>
            <a:headEnd/>
            <a:tailEnd/>
          </a:ln>
          <a:effectLst/>
        </p:spPr>
        <p:txBody>
          <a:bodyPr>
            <a:spAutoFit/>
          </a:bodyPr>
          <a:lstStyle/>
          <a:p>
            <a:pPr algn="r">
              <a:defRPr/>
            </a:pPr>
            <a:r>
              <a:rPr lang="en-GB" sz="2800" b="1" dirty="0">
                <a:solidFill>
                  <a:srgbClr val="800080"/>
                </a:solidFill>
                <a:effectLst>
                  <a:outerShdw blurRad="38100" dist="38100" dir="2700000" algn="tl">
                    <a:srgbClr val="C0C0C0"/>
                  </a:outerShdw>
                </a:effectLst>
                <a:latin typeface="Arial" charset="0"/>
                <a:cs typeface="Arial" charset="0"/>
              </a:rPr>
              <a:t>“This dark blue cross is a reminder that Christians believe God is with us in the darkness. </a:t>
            </a:r>
          </a:p>
          <a:p>
            <a:pPr algn="r">
              <a:defRPr/>
            </a:pPr>
            <a:endParaRPr lang="en-GB" sz="2800" b="1" dirty="0">
              <a:solidFill>
                <a:srgbClr val="800080"/>
              </a:solidFill>
              <a:effectLst>
                <a:outerShdw blurRad="38100" dist="38100" dir="2700000" algn="tl">
                  <a:srgbClr val="C0C0C0"/>
                </a:outerShdw>
              </a:effectLst>
              <a:latin typeface="Arial" charset="0"/>
              <a:cs typeface="Arial" charset="0"/>
            </a:endParaRPr>
          </a:p>
          <a:p>
            <a:pPr algn="r">
              <a:defRPr/>
            </a:pPr>
            <a:r>
              <a:rPr lang="en-GB" sz="2800" b="1" dirty="0">
                <a:solidFill>
                  <a:srgbClr val="800080"/>
                </a:solidFill>
                <a:effectLst>
                  <a:outerShdw blurRad="38100" dist="38100" dir="2700000" algn="tl">
                    <a:srgbClr val="C0C0C0"/>
                  </a:outerShdw>
                </a:effectLst>
                <a:latin typeface="Arial" charset="0"/>
                <a:cs typeface="Arial" charset="0"/>
              </a:rPr>
              <a:t>They say: “When we are afraid, or when enemies attack us, we don’t have to be scared. </a:t>
            </a:r>
          </a:p>
          <a:p>
            <a:pPr algn="r">
              <a:defRPr/>
            </a:pPr>
            <a:endParaRPr lang="en-GB" sz="2800" b="1" dirty="0">
              <a:solidFill>
                <a:srgbClr val="800080"/>
              </a:solidFill>
              <a:effectLst>
                <a:outerShdw blurRad="38100" dist="38100" dir="2700000" algn="tl">
                  <a:srgbClr val="C0C0C0"/>
                </a:outerShdw>
              </a:effectLst>
              <a:latin typeface="Arial" charset="0"/>
              <a:cs typeface="Arial" charset="0"/>
            </a:endParaRPr>
          </a:p>
          <a:p>
            <a:pPr algn="r">
              <a:defRPr/>
            </a:pPr>
            <a:r>
              <a:rPr lang="en-GB" sz="2800" b="1" dirty="0">
                <a:solidFill>
                  <a:srgbClr val="800080"/>
                </a:solidFill>
                <a:effectLst>
                  <a:outerShdw blurRad="38100" dist="38100" dir="2700000" algn="tl">
                    <a:srgbClr val="C0C0C0"/>
                  </a:outerShdw>
                </a:effectLst>
                <a:latin typeface="Arial" charset="0"/>
                <a:cs typeface="Arial" charset="0"/>
              </a:rPr>
              <a:t>God’s there.” </a:t>
            </a:r>
          </a:p>
          <a:p>
            <a:pPr algn="r">
              <a:defRPr/>
            </a:pPr>
            <a:endParaRPr lang="en-GB" sz="2800" b="1" dirty="0">
              <a:solidFill>
                <a:srgbClr val="800080"/>
              </a:solidFill>
              <a:effectLst>
                <a:outerShdw blurRad="38100" dist="38100" dir="2700000" algn="tl">
                  <a:srgbClr val="C0C0C0"/>
                </a:outerShdw>
              </a:effectLst>
              <a:latin typeface="Arial" charset="0"/>
              <a:cs typeface="Arial" charset="0"/>
            </a:endParaRPr>
          </a:p>
        </p:txBody>
      </p:sp>
    </p:spTree>
  </p:cSld>
  <p:clrMapOvr>
    <a:masterClrMapping/>
  </p:clrMapOvr>
  <p:transition advTm="22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561B22F9-6A25-40D5-BA54-D0957CF4BD5B}"/>
              </a:ext>
            </a:extLst>
          </p:cNvPr>
          <p:cNvSpPr>
            <a:spLocks noGrp="1" noChangeArrowheads="1"/>
          </p:cNvSpPr>
          <p:nvPr>
            <p:ph type="title"/>
          </p:nvPr>
        </p:nvSpPr>
        <p:spPr/>
        <p:txBody>
          <a:bodyPr/>
          <a:lstStyle/>
          <a:p>
            <a:pPr eaLnBrk="1" hangingPunct="1"/>
            <a:endParaRPr lang="en-US" altLang="en-US"/>
          </a:p>
        </p:txBody>
      </p:sp>
      <p:pic>
        <p:nvPicPr>
          <p:cNvPr id="22531" name="Picture 4" descr="Purple Cross">
            <a:extLst>
              <a:ext uri="{FF2B5EF4-FFF2-40B4-BE49-F238E27FC236}">
                <a16:creationId xmlns:a16="http://schemas.microsoft.com/office/drawing/2014/main" id="{7B4125A8-3A44-4F3E-AA41-C9F5A9A72A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5432425" cy="6858000"/>
          </a:xfrm>
          <a:noFill/>
        </p:spPr>
      </p:pic>
      <p:sp>
        <p:nvSpPr>
          <p:cNvPr id="10247" name="Text Box 7">
            <a:extLst>
              <a:ext uri="{FF2B5EF4-FFF2-40B4-BE49-F238E27FC236}">
                <a16:creationId xmlns:a16="http://schemas.microsoft.com/office/drawing/2014/main" id="{110176E9-D3DF-4F62-B096-EB8F3ED1081B}"/>
              </a:ext>
            </a:extLst>
          </p:cNvPr>
          <p:cNvSpPr txBox="1">
            <a:spLocks noChangeArrowheads="1"/>
          </p:cNvSpPr>
          <p:nvPr/>
        </p:nvSpPr>
        <p:spPr bwMode="auto">
          <a:xfrm>
            <a:off x="5580063" y="1052513"/>
            <a:ext cx="3240087" cy="4149725"/>
          </a:xfrm>
          <a:prstGeom prst="rect">
            <a:avLst/>
          </a:prstGeom>
          <a:noFill/>
          <a:ln w="9525">
            <a:noFill/>
            <a:miter lim="800000"/>
            <a:headEnd/>
            <a:tailEnd/>
          </a:ln>
          <a:effectLst/>
        </p:spPr>
        <p:txBody>
          <a:bodyPr>
            <a:spAutoFit/>
          </a:bodyPr>
          <a:lstStyle/>
          <a:p>
            <a:pPr>
              <a:spcBef>
                <a:spcPct val="50000"/>
              </a:spcBef>
              <a:defRPr/>
            </a:pPr>
            <a:r>
              <a:rPr lang="en-GB" sz="2800" b="1">
                <a:solidFill>
                  <a:srgbClr val="800080"/>
                </a:solidFill>
                <a:effectLst>
                  <a:outerShdw blurRad="38100" dist="38100" dir="2700000" algn="tl">
                    <a:srgbClr val="C0C0C0"/>
                  </a:outerShdw>
                </a:effectLst>
                <a:latin typeface="Arial" charset="0"/>
                <a:cs typeface="Arial" charset="0"/>
              </a:rPr>
              <a:t>“Our purple cross is to remind us that Christians believe God loves everyone. </a:t>
            </a:r>
          </a:p>
          <a:p>
            <a:pPr>
              <a:spcBef>
                <a:spcPct val="50000"/>
              </a:spcBef>
              <a:defRPr/>
            </a:pPr>
            <a:r>
              <a:rPr lang="en-GB" sz="2800" b="1">
                <a:solidFill>
                  <a:srgbClr val="800080"/>
                </a:solidFill>
                <a:effectLst>
                  <a:outerShdw blurRad="38100" dist="38100" dir="2700000" algn="tl">
                    <a:srgbClr val="C0C0C0"/>
                  </a:outerShdw>
                </a:effectLst>
                <a:latin typeface="Arial" charset="0"/>
                <a:cs typeface="Arial" charset="0"/>
              </a:rPr>
              <a:t>No matter what you look like, and no matter what you’ve done.”</a:t>
            </a:r>
          </a:p>
        </p:txBody>
      </p:sp>
    </p:spTree>
  </p:cSld>
  <p:clrMapOvr>
    <a:masterClrMapping/>
  </p:clrMapOvr>
  <p:transition advTm="22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33F83BD1-8C62-4E2B-A60B-EFDE56039E3D}"/>
              </a:ext>
            </a:extLst>
          </p:cNvPr>
          <p:cNvSpPr>
            <a:spLocks noGrp="1" noChangeArrowheads="1"/>
          </p:cNvSpPr>
          <p:nvPr>
            <p:ph type="title"/>
          </p:nvPr>
        </p:nvSpPr>
        <p:spPr/>
        <p:txBody>
          <a:bodyPr/>
          <a:lstStyle/>
          <a:p>
            <a:pPr eaLnBrk="1" hangingPunct="1"/>
            <a:endParaRPr lang="en-US" altLang="en-US"/>
          </a:p>
        </p:txBody>
      </p:sp>
      <p:pic>
        <p:nvPicPr>
          <p:cNvPr id="23555" name="Picture 4" descr="Yellow Cross">
            <a:extLst>
              <a:ext uri="{FF2B5EF4-FFF2-40B4-BE49-F238E27FC236}">
                <a16:creationId xmlns:a16="http://schemas.microsoft.com/office/drawing/2014/main" id="{B0F33F0B-2710-4EC8-BF47-0B3CBC3B06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24300" y="0"/>
            <a:ext cx="5219700" cy="6858000"/>
          </a:xfrm>
          <a:noFill/>
        </p:spPr>
      </p:pic>
      <p:sp>
        <p:nvSpPr>
          <p:cNvPr id="12295" name="Text Box 7">
            <a:extLst>
              <a:ext uri="{FF2B5EF4-FFF2-40B4-BE49-F238E27FC236}">
                <a16:creationId xmlns:a16="http://schemas.microsoft.com/office/drawing/2014/main" id="{91DFA57F-04C6-48B0-8BBA-78127C517726}"/>
              </a:ext>
            </a:extLst>
          </p:cNvPr>
          <p:cNvSpPr txBox="1">
            <a:spLocks noChangeArrowheads="1"/>
          </p:cNvSpPr>
          <p:nvPr/>
        </p:nvSpPr>
        <p:spPr bwMode="auto">
          <a:xfrm>
            <a:off x="-36513" y="-26988"/>
            <a:ext cx="3960813" cy="7202488"/>
          </a:xfrm>
          <a:prstGeom prst="rect">
            <a:avLst/>
          </a:prstGeom>
          <a:solidFill>
            <a:schemeClr val="bg2"/>
          </a:solidFill>
          <a:ln w="9525">
            <a:noFill/>
            <a:miter lim="800000"/>
            <a:headEnd/>
            <a:tailEnd/>
          </a:ln>
          <a:effectLst/>
        </p:spPr>
        <p:txBody>
          <a:bodyPr>
            <a:spAutoFit/>
          </a:bodyPr>
          <a:lstStyle/>
          <a:p>
            <a:pPr algn="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“Jesus said ‘I am the light of the world’. We made a yellow cross of lights to show all kinds of lights. </a:t>
            </a:r>
          </a:p>
          <a:p>
            <a:pPr algn="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There are candles, torches and table lamps and a disco ball. Jesus also said Christians are to shine like lights in the dark world. Be like torches for Jesus.”</a:t>
            </a:r>
          </a:p>
          <a:p>
            <a:pPr algn="r">
              <a:spcBef>
                <a:spcPct val="50000"/>
              </a:spcBef>
              <a:defRPr/>
            </a:pPr>
            <a:endParaRPr lang="en-GB" sz="2800" b="1" dirty="0">
              <a:solidFill>
                <a:srgbClr val="FFFF00"/>
              </a:solidFill>
              <a:effectLst>
                <a:outerShdw blurRad="38100" dist="38100" dir="2700000" algn="tl">
                  <a:srgbClr val="000000"/>
                </a:outerShdw>
              </a:effectLst>
              <a:latin typeface="Arial" charset="0"/>
              <a:cs typeface="Arial" charset="0"/>
            </a:endParaRPr>
          </a:p>
          <a:p>
            <a:pPr algn="r">
              <a:spcBef>
                <a:spcPct val="50000"/>
              </a:spcBef>
              <a:defRPr/>
            </a:pPr>
            <a:endParaRPr lang="en-GB" sz="2800" b="1" dirty="0">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transition advTm="2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9EE5-8AD4-4686-A6CD-3E1EACBB035A}"/>
              </a:ext>
            </a:extLst>
          </p:cNvPr>
          <p:cNvSpPr>
            <a:spLocks noGrp="1"/>
          </p:cNvSpPr>
          <p:nvPr>
            <p:ph type="title"/>
          </p:nvPr>
        </p:nvSpPr>
        <p:spPr>
          <a:xfrm>
            <a:off x="457200" y="274638"/>
            <a:ext cx="5915000" cy="1143000"/>
          </a:xfrm>
        </p:spPr>
        <p:txBody>
          <a:bodyPr/>
          <a:lstStyle/>
          <a:p>
            <a:pPr algn="l"/>
            <a:r>
              <a:rPr lang="en-GB" sz="2400" b="1" dirty="0">
                <a:solidFill>
                  <a:schemeClr val="accent5">
                    <a:lumMod val="75000"/>
                  </a:schemeClr>
                </a:solidFill>
              </a:rPr>
              <a:t>Adverts: email me on </a:t>
            </a:r>
            <a:r>
              <a:rPr lang="en-GB" sz="2400" b="1" dirty="0">
                <a:solidFill>
                  <a:schemeClr val="accent5">
                    <a:lumMod val="75000"/>
                  </a:schemeClr>
                </a:solidFill>
                <a:hlinkClick r:id="rId2"/>
              </a:rPr>
              <a:t>lat@retoday.org.uk</a:t>
            </a:r>
            <a:r>
              <a:rPr lang="en-GB" sz="2400" b="1" dirty="0">
                <a:solidFill>
                  <a:schemeClr val="accent5">
                    <a:lumMod val="75000"/>
                  </a:schemeClr>
                </a:solidFill>
              </a:rPr>
              <a:t> with ‘Salford’ in the title to take advantage…</a:t>
            </a:r>
          </a:p>
        </p:txBody>
      </p:sp>
      <p:sp>
        <p:nvSpPr>
          <p:cNvPr id="3" name="Text Placeholder 2">
            <a:extLst>
              <a:ext uri="{FF2B5EF4-FFF2-40B4-BE49-F238E27FC236}">
                <a16:creationId xmlns:a16="http://schemas.microsoft.com/office/drawing/2014/main" id="{0068C767-993B-4551-86AB-F3226A8C0073}"/>
              </a:ext>
            </a:extLst>
          </p:cNvPr>
          <p:cNvSpPr>
            <a:spLocks noGrp="1"/>
          </p:cNvSpPr>
          <p:nvPr>
            <p:ph type="body" idx="1"/>
          </p:nvPr>
        </p:nvSpPr>
        <p:spPr>
          <a:xfrm>
            <a:off x="629842" y="1681163"/>
            <a:ext cx="3868340" cy="379685"/>
          </a:xfrm>
        </p:spPr>
        <p:txBody>
          <a:bodyPr/>
          <a:lstStyle/>
          <a:p>
            <a:r>
              <a:rPr lang="en-GB" dirty="0"/>
              <a:t>Subscribe</a:t>
            </a:r>
          </a:p>
        </p:txBody>
      </p:sp>
      <p:sp>
        <p:nvSpPr>
          <p:cNvPr id="4" name="Content Placeholder 3">
            <a:extLst>
              <a:ext uri="{FF2B5EF4-FFF2-40B4-BE49-F238E27FC236}">
                <a16:creationId xmlns:a16="http://schemas.microsoft.com/office/drawing/2014/main" id="{0B29DEBD-42EB-439F-9096-04108BC22A7D}"/>
              </a:ext>
            </a:extLst>
          </p:cNvPr>
          <p:cNvSpPr>
            <a:spLocks noGrp="1"/>
          </p:cNvSpPr>
          <p:nvPr>
            <p:ph sz="half" idx="2"/>
          </p:nvPr>
        </p:nvSpPr>
        <p:spPr>
          <a:xfrm>
            <a:off x="629842" y="2060848"/>
            <a:ext cx="3868340" cy="4128815"/>
          </a:xfrm>
        </p:spPr>
        <p:txBody>
          <a:bodyPr>
            <a:normAutofit lnSpcReduction="10000"/>
          </a:bodyPr>
          <a:lstStyle/>
          <a:p>
            <a:r>
              <a:rPr lang="en-GB" sz="2000" b="1" dirty="0">
                <a:solidFill>
                  <a:srgbClr val="00B050"/>
                </a:solidFill>
              </a:rPr>
              <a:t>NATRE membership</a:t>
            </a:r>
          </a:p>
          <a:p>
            <a:r>
              <a:rPr lang="en-GB" sz="2000" b="1" dirty="0">
                <a:solidFill>
                  <a:srgbClr val="00B050"/>
                </a:solidFill>
              </a:rPr>
              <a:t>£80 the year</a:t>
            </a:r>
          </a:p>
          <a:p>
            <a:r>
              <a:rPr lang="en-GB" sz="2000" b="1" dirty="0">
                <a:solidFill>
                  <a:srgbClr val="00B050"/>
                </a:solidFill>
              </a:rPr>
              <a:t>3 x RE Today, 3 books, 1400 downloads, discounts on webinars, training and publications, monthly email to update…</a:t>
            </a:r>
          </a:p>
          <a:p>
            <a:r>
              <a:rPr lang="en-GB" sz="2000" b="1" dirty="0">
                <a:solidFill>
                  <a:srgbClr val="00B050"/>
                </a:solidFill>
              </a:rPr>
              <a:t>Schools in need can check eligibility to join our subsidised scheme, ‘Primary £1000’. £55 for two years. </a:t>
            </a:r>
          </a:p>
          <a:p>
            <a:endParaRPr lang="en-GB" sz="2000" b="1" dirty="0">
              <a:solidFill>
                <a:srgbClr val="00B050"/>
              </a:solidFill>
            </a:endParaRPr>
          </a:p>
        </p:txBody>
      </p:sp>
      <p:sp>
        <p:nvSpPr>
          <p:cNvPr id="5" name="Text Placeholder 4">
            <a:extLst>
              <a:ext uri="{FF2B5EF4-FFF2-40B4-BE49-F238E27FC236}">
                <a16:creationId xmlns:a16="http://schemas.microsoft.com/office/drawing/2014/main" id="{53217E73-B70C-483A-8C08-3DB79EC723DB}"/>
              </a:ext>
            </a:extLst>
          </p:cNvPr>
          <p:cNvSpPr>
            <a:spLocks noGrp="1"/>
          </p:cNvSpPr>
          <p:nvPr>
            <p:ph type="body" sz="quarter" idx="3"/>
          </p:nvPr>
        </p:nvSpPr>
        <p:spPr>
          <a:xfrm>
            <a:off x="4645025" y="1925142"/>
            <a:ext cx="4041775" cy="639762"/>
          </a:xfrm>
        </p:spPr>
        <p:txBody>
          <a:bodyPr/>
          <a:lstStyle/>
          <a:p>
            <a:r>
              <a:rPr lang="en-GB" dirty="0"/>
              <a:t>Buy</a:t>
            </a:r>
          </a:p>
        </p:txBody>
      </p:sp>
      <p:sp>
        <p:nvSpPr>
          <p:cNvPr id="6" name="Content Placeholder 5">
            <a:extLst>
              <a:ext uri="{FF2B5EF4-FFF2-40B4-BE49-F238E27FC236}">
                <a16:creationId xmlns:a16="http://schemas.microsoft.com/office/drawing/2014/main" id="{2A6BE78F-A2A4-479B-B8C7-6FADD35C1F33}"/>
              </a:ext>
            </a:extLst>
          </p:cNvPr>
          <p:cNvSpPr>
            <a:spLocks noGrp="1"/>
          </p:cNvSpPr>
          <p:nvPr>
            <p:ph sz="quarter" idx="4"/>
          </p:nvPr>
        </p:nvSpPr>
        <p:spPr>
          <a:xfrm>
            <a:off x="4645025" y="2492896"/>
            <a:ext cx="4041775" cy="4276204"/>
          </a:xfrm>
        </p:spPr>
        <p:txBody>
          <a:bodyPr>
            <a:normAutofit lnSpcReduction="10000"/>
          </a:bodyPr>
          <a:lstStyle/>
          <a:p>
            <a:pPr marL="0" indent="0">
              <a:buNone/>
            </a:pPr>
            <a:r>
              <a:rPr lang="en-GB" sz="2000" b="1" dirty="0">
                <a:solidFill>
                  <a:srgbClr val="7030A0"/>
                </a:solidFill>
              </a:rPr>
              <a:t>Relevant to todays’ work:</a:t>
            </a:r>
          </a:p>
          <a:p>
            <a:r>
              <a:rPr lang="en-GB" sz="2000" b="1" dirty="0">
                <a:solidFill>
                  <a:srgbClr val="7030A0"/>
                </a:solidFill>
              </a:rPr>
              <a:t>101 Great Ideas for Spiritual and Moral RE - £26.50</a:t>
            </a:r>
          </a:p>
          <a:p>
            <a:r>
              <a:rPr lang="en-GB" sz="2000" b="1" dirty="0">
                <a:solidFill>
                  <a:srgbClr val="7030A0"/>
                </a:solidFill>
              </a:rPr>
              <a:t>Picturing Jesus Fresh Ideas  - £31</a:t>
            </a:r>
          </a:p>
          <a:p>
            <a:r>
              <a:rPr lang="en-GB" sz="2000" b="1" dirty="0">
                <a:solidFill>
                  <a:srgbClr val="7030A0"/>
                </a:solidFill>
              </a:rPr>
              <a:t>RE in Action – 40+ examples of great RE. £25</a:t>
            </a:r>
          </a:p>
          <a:p>
            <a:r>
              <a:rPr lang="en-GB" sz="2000" b="1" dirty="0">
                <a:solidFill>
                  <a:srgbClr val="7030A0"/>
                </a:solidFill>
              </a:rPr>
              <a:t>Series of 9 books: Inspiring RE £80 (usually £10 each)</a:t>
            </a:r>
          </a:p>
          <a:p>
            <a:r>
              <a:rPr lang="en-GB" sz="2000" b="1" dirty="0">
                <a:solidFill>
                  <a:srgbClr val="7030A0"/>
                </a:solidFill>
              </a:rPr>
              <a:t>You can have </a:t>
            </a:r>
            <a:r>
              <a:rPr lang="en-GB" sz="2000" b="1" dirty="0">
                <a:solidFill>
                  <a:srgbClr val="7030A0"/>
                </a:solidFill>
                <a:highlight>
                  <a:srgbClr val="FFFF00"/>
                </a:highlight>
              </a:rPr>
              <a:t>20% off </a:t>
            </a:r>
            <a:r>
              <a:rPr lang="en-GB" sz="2000" b="1" dirty="0">
                <a:solidFill>
                  <a:srgbClr val="7030A0"/>
                </a:solidFill>
              </a:rPr>
              <a:t>because you are here today</a:t>
            </a:r>
          </a:p>
          <a:p>
            <a:r>
              <a:rPr lang="en-GB" sz="2000" b="1" dirty="0">
                <a:solidFill>
                  <a:srgbClr val="7030A0"/>
                </a:solidFill>
                <a:highlight>
                  <a:srgbClr val="FFFF00"/>
                </a:highlight>
              </a:rPr>
              <a:t>Would you like me to give your staff a webinar? Ask me for prices….</a:t>
            </a:r>
          </a:p>
          <a:p>
            <a:endParaRPr lang="en-GB" sz="2000" b="1" dirty="0">
              <a:solidFill>
                <a:srgbClr val="7030A0"/>
              </a:solidFill>
            </a:endParaRPr>
          </a:p>
        </p:txBody>
      </p:sp>
      <p:sp>
        <p:nvSpPr>
          <p:cNvPr id="7" name="TextBox 6">
            <a:extLst>
              <a:ext uri="{FF2B5EF4-FFF2-40B4-BE49-F238E27FC236}">
                <a16:creationId xmlns:a16="http://schemas.microsoft.com/office/drawing/2014/main" id="{F98D39F5-0EF2-4A1A-9DDE-780D9CDA2A4B}"/>
              </a:ext>
            </a:extLst>
          </p:cNvPr>
          <p:cNvSpPr txBox="1"/>
          <p:nvPr/>
        </p:nvSpPr>
        <p:spPr>
          <a:xfrm>
            <a:off x="457200" y="5802997"/>
            <a:ext cx="4355976" cy="646331"/>
          </a:xfrm>
          <a:prstGeom prst="rect">
            <a:avLst/>
          </a:prstGeom>
          <a:noFill/>
        </p:spPr>
        <p:txBody>
          <a:bodyPr wrap="square" rtlCol="0">
            <a:spAutoFit/>
          </a:bodyPr>
          <a:lstStyle/>
          <a:p>
            <a:r>
              <a:rPr lang="en-GB" b="1" dirty="0">
                <a:hlinkClick r:id="rId3"/>
              </a:rPr>
              <a:t>www.natre.org.uk/shop</a:t>
            </a:r>
            <a:r>
              <a:rPr lang="en-GB" b="1" dirty="0"/>
              <a:t> </a:t>
            </a:r>
          </a:p>
          <a:p>
            <a:r>
              <a:rPr lang="en-GB" b="1" dirty="0"/>
              <a:t>All our great RE stuff available here.</a:t>
            </a:r>
          </a:p>
        </p:txBody>
      </p:sp>
      <p:pic>
        <p:nvPicPr>
          <p:cNvPr id="8" name="Picture 7">
            <a:extLst>
              <a:ext uri="{FF2B5EF4-FFF2-40B4-BE49-F238E27FC236}">
                <a16:creationId xmlns:a16="http://schemas.microsoft.com/office/drawing/2014/main" id="{56ED2F05-B437-45E1-8783-0A61A90344D3}"/>
              </a:ext>
            </a:extLst>
          </p:cNvPr>
          <p:cNvPicPr>
            <a:picLocks noChangeAspect="1"/>
          </p:cNvPicPr>
          <p:nvPr/>
        </p:nvPicPr>
        <p:blipFill>
          <a:blip r:embed="rId4"/>
          <a:stretch>
            <a:fillRect/>
          </a:stretch>
        </p:blipFill>
        <p:spPr>
          <a:xfrm>
            <a:off x="7216477" y="274638"/>
            <a:ext cx="1495425" cy="208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75902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151EFB24-EC87-46D7-A02B-8D4F44A168E6}"/>
              </a:ext>
            </a:extLst>
          </p:cNvPr>
          <p:cNvSpPr>
            <a:spLocks noGrp="1" noChangeArrowheads="1"/>
          </p:cNvSpPr>
          <p:nvPr>
            <p:ph type="body" idx="1"/>
          </p:nvPr>
        </p:nvSpPr>
        <p:spPr>
          <a:xfrm>
            <a:off x="457200" y="404813"/>
            <a:ext cx="8229600" cy="5721350"/>
          </a:xfrm>
        </p:spPr>
        <p:txBody>
          <a:bodyPr/>
          <a:lstStyle/>
          <a:p>
            <a:pPr eaLnBrk="1" hangingPunct="1">
              <a:buFontTx/>
              <a:buNone/>
            </a:pPr>
            <a:r>
              <a:rPr lang="en-GB" altLang="en-US" sz="2800" b="1" dirty="0">
                <a:solidFill>
                  <a:srgbClr val="800080"/>
                </a:solidFill>
              </a:rPr>
              <a:t>In the classroom:</a:t>
            </a:r>
          </a:p>
          <a:p>
            <a:pPr eaLnBrk="1" hangingPunct="1"/>
            <a:r>
              <a:rPr lang="en-GB" altLang="en-US" sz="2800" dirty="0">
                <a:solidFill>
                  <a:srgbClr val="800080"/>
                </a:solidFill>
              </a:rPr>
              <a:t>Ask pupils to review the six crosses and choose their two favourites. Ask them to say why.</a:t>
            </a:r>
          </a:p>
          <a:p>
            <a:pPr eaLnBrk="1" hangingPunct="1"/>
            <a:r>
              <a:rPr lang="en-GB" altLang="en-US" sz="2800" dirty="0">
                <a:solidFill>
                  <a:srgbClr val="800080"/>
                </a:solidFill>
              </a:rPr>
              <a:t>Ask pupils to design and make a big cross (these 6 are about 1.2 metres tall)</a:t>
            </a:r>
          </a:p>
          <a:p>
            <a:pPr eaLnBrk="1" hangingPunct="1"/>
            <a:r>
              <a:rPr lang="en-GB" altLang="en-US" sz="2800" dirty="0">
                <a:solidFill>
                  <a:srgbClr val="800080"/>
                </a:solidFill>
              </a:rPr>
              <a:t>Select symbols, imagery and a few words to express some ‘what really, really matters’ ideas</a:t>
            </a:r>
          </a:p>
          <a:p>
            <a:pPr eaLnBrk="1" hangingPunct="1"/>
            <a:r>
              <a:rPr lang="en-GB" altLang="en-US" sz="2800" dirty="0">
                <a:solidFill>
                  <a:srgbClr val="800080"/>
                </a:solidFill>
              </a:rPr>
              <a:t>Look at scripture: read about the Cross from Mark 15 and ask children to connect it up to the images</a:t>
            </a:r>
          </a:p>
          <a:p>
            <a:pPr eaLnBrk="1" hangingPunct="1"/>
            <a:r>
              <a:rPr lang="en-GB" altLang="en-US" sz="2800" dirty="0">
                <a:solidFill>
                  <a:srgbClr val="800080"/>
                </a:solidFill>
              </a:rPr>
              <a:t>Write some prayers or reflections to go with the images.</a:t>
            </a:r>
          </a:p>
          <a:p>
            <a:pPr eaLnBrk="1" hangingPunct="1"/>
            <a:endParaRPr lang="en-GB" altLang="en-US" sz="2800" dirty="0">
              <a:solidFill>
                <a:srgbClr val="800080"/>
              </a:solidFill>
            </a:endParaRPr>
          </a:p>
          <a:p>
            <a:pPr algn="r" eaLnBrk="1" hangingPunct="1">
              <a:buFontTx/>
              <a:buNone/>
            </a:pPr>
            <a:r>
              <a:rPr lang="en-GB" altLang="en-US" sz="1800" dirty="0">
                <a:solidFill>
                  <a:srgbClr val="800080"/>
                </a:solidFill>
              </a:rPr>
              <a:t>Lat Blaylock</a:t>
            </a:r>
            <a:endParaRPr lang="en-US" altLang="en-US" sz="1800" dirty="0">
              <a:solidFill>
                <a:srgbClr val="800080"/>
              </a:solidFill>
            </a:endParaRPr>
          </a:p>
        </p:txBody>
      </p:sp>
    </p:spTree>
  </p:cSld>
  <p:clrMapOvr>
    <a:masterClrMapping/>
  </p:clrMapOvr>
  <p:transition advTm="22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32A58DA-5823-4EE1-94CC-59FB1898379B}"/>
              </a:ext>
            </a:extLst>
          </p:cNvPr>
          <p:cNvSpPr>
            <a:spLocks noGrp="1" noChangeArrowheads="1"/>
          </p:cNvSpPr>
          <p:nvPr>
            <p:ph type="title"/>
          </p:nvPr>
        </p:nvSpPr>
        <p:spPr/>
        <p:txBody>
          <a:bodyPr/>
          <a:lstStyle/>
          <a:p>
            <a:pPr eaLnBrk="1" hangingPunct="1"/>
            <a:endParaRPr lang="en-US" altLang="en-US"/>
          </a:p>
        </p:txBody>
      </p:sp>
      <p:pic>
        <p:nvPicPr>
          <p:cNvPr id="25603" name="Picture 3" descr="world peace prayers A">
            <a:extLst>
              <a:ext uri="{FF2B5EF4-FFF2-40B4-BE49-F238E27FC236}">
                <a16:creationId xmlns:a16="http://schemas.microsoft.com/office/drawing/2014/main" id="{F37098D2-BAC8-4B6E-B66B-8BB2CFC90F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550863"/>
            <a:ext cx="8604250" cy="6230937"/>
          </a:xfrm>
          <a:noFill/>
        </p:spPr>
      </p:pic>
    </p:spTree>
  </p:cSld>
  <p:clrMapOvr>
    <a:masterClrMapping/>
  </p:clrMapOvr>
  <p:transition advTm="22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A20C257-54E4-4E02-81E6-28CD1317EEBA}"/>
              </a:ext>
            </a:extLst>
          </p:cNvPr>
          <p:cNvSpPr>
            <a:spLocks noGrp="1" noChangeArrowheads="1"/>
          </p:cNvSpPr>
          <p:nvPr>
            <p:ph type="title"/>
          </p:nvPr>
        </p:nvSpPr>
        <p:spPr/>
        <p:txBody>
          <a:bodyPr/>
          <a:lstStyle/>
          <a:p>
            <a:pPr eaLnBrk="1" hangingPunct="1"/>
            <a:endParaRPr lang="en-US" altLang="en-US"/>
          </a:p>
        </p:txBody>
      </p:sp>
      <p:pic>
        <p:nvPicPr>
          <p:cNvPr id="26627" name="Picture 3" descr="world peace prayers B">
            <a:extLst>
              <a:ext uri="{FF2B5EF4-FFF2-40B4-BE49-F238E27FC236}">
                <a16:creationId xmlns:a16="http://schemas.microsoft.com/office/drawing/2014/main" id="{11556798-B245-4BEB-BBB5-F969379EB6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447675"/>
            <a:ext cx="7848600" cy="6530975"/>
          </a:xfrm>
          <a:noFill/>
        </p:spPr>
      </p:pic>
    </p:spTree>
  </p:cSld>
  <p:clrMapOvr>
    <a:masterClrMapping/>
  </p:clrMapOvr>
  <p:transition advTm="22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5649AEE-EA85-4669-9879-BDE1CB4F7B21}"/>
              </a:ext>
            </a:extLst>
          </p:cNvPr>
          <p:cNvSpPr>
            <a:spLocks noGrp="1" noChangeArrowheads="1"/>
          </p:cNvSpPr>
          <p:nvPr>
            <p:ph type="title"/>
          </p:nvPr>
        </p:nvSpPr>
        <p:spPr/>
        <p:txBody>
          <a:bodyPr/>
          <a:lstStyle/>
          <a:p>
            <a:pPr eaLnBrk="1" hangingPunct="1"/>
            <a:endParaRPr lang="en-US" altLang="en-US"/>
          </a:p>
        </p:txBody>
      </p:sp>
      <p:pic>
        <p:nvPicPr>
          <p:cNvPr id="27651" name="Picture 3" descr="World pece my prayer">
            <a:extLst>
              <a:ext uri="{FF2B5EF4-FFF2-40B4-BE49-F238E27FC236}">
                <a16:creationId xmlns:a16="http://schemas.microsoft.com/office/drawing/2014/main" id="{9AE92433-9C52-405D-80BC-8029D744C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2413" y="-287338"/>
            <a:ext cx="9396413" cy="7131051"/>
          </a:xfrm>
          <a:noFill/>
        </p:spPr>
      </p:pic>
    </p:spTree>
  </p:cSld>
  <p:clrMapOvr>
    <a:masterClrMapping/>
  </p:clrMapOvr>
  <p:transition advTm="22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1754981" y="1395413"/>
            <a:ext cx="3924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b="1" dirty="0"/>
              <a:t>Words used to describe Father, Son and Holy Spirit in the Bible.  </a:t>
            </a:r>
          </a:p>
          <a:p>
            <a:pPr eaLnBrk="1" hangingPunct="1"/>
            <a:r>
              <a:rPr lang="en-GB" altLang="en-US" b="1" dirty="0"/>
              <a:t>Can you sort them?</a:t>
            </a:r>
          </a:p>
        </p:txBody>
      </p:sp>
      <p:sp>
        <p:nvSpPr>
          <p:cNvPr id="88067" name="TextBox 2"/>
          <p:cNvSpPr txBox="1">
            <a:spLocks noChangeArrowheads="1"/>
          </p:cNvSpPr>
          <p:nvPr/>
        </p:nvSpPr>
        <p:spPr bwMode="auto">
          <a:xfrm>
            <a:off x="1290639" y="326837"/>
            <a:ext cx="3313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2000" b="1" dirty="0">
                <a:solidFill>
                  <a:srgbClr val="002060"/>
                </a:solidFill>
              </a:rPr>
              <a:t>Incarnation / God / Trinity</a:t>
            </a:r>
          </a:p>
          <a:p>
            <a:pPr eaLnBrk="1" hangingPunct="1"/>
            <a:r>
              <a:rPr lang="en-GB" altLang="en-US" sz="2000" b="1" dirty="0">
                <a:solidFill>
                  <a:srgbClr val="002060"/>
                </a:solidFill>
              </a:rPr>
              <a:t>Resource Sheet</a:t>
            </a:r>
            <a:endParaRPr lang="en-GB" altLang="en-US" sz="1588" dirty="0"/>
          </a:p>
        </p:txBody>
      </p:sp>
      <p:graphicFrame>
        <p:nvGraphicFramePr>
          <p:cNvPr id="5" name="Diagram 4"/>
          <p:cNvGraphicFramePr/>
          <p:nvPr/>
        </p:nvGraphicFramePr>
        <p:xfrm>
          <a:off x="1508167" y="2398416"/>
          <a:ext cx="4836363" cy="3610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p:cNvGraphicFramePr>
            <a:graphicFrameLocks noGrp="1"/>
          </p:cNvGraphicFramePr>
          <p:nvPr/>
        </p:nvGraphicFramePr>
        <p:xfrm>
          <a:off x="6344841" y="249378"/>
          <a:ext cx="1537096" cy="5973290"/>
        </p:xfrm>
        <a:graphic>
          <a:graphicData uri="http://schemas.openxmlformats.org/drawingml/2006/table">
            <a:tbl>
              <a:tblPr firstRow="1" firstCol="1" bandRow="1">
                <a:tableStyleId>{5C22544A-7EE6-4342-B048-85BDC9FD1C3A}</a:tableStyleId>
              </a:tblPr>
              <a:tblGrid>
                <a:gridCol w="1537096">
                  <a:extLst>
                    <a:ext uri="{9D8B030D-6E8A-4147-A177-3AD203B41FA5}">
                      <a16:colId xmlns:a16="http://schemas.microsoft.com/office/drawing/2014/main" val="20000"/>
                    </a:ext>
                  </a:extLst>
                </a:gridCol>
              </a:tblGrid>
              <a:tr h="351370">
                <a:tc>
                  <a:txBody>
                    <a:bodyPr/>
                    <a:lstStyle/>
                    <a:p>
                      <a:pPr algn="ctr">
                        <a:spcAft>
                          <a:spcPts val="0"/>
                        </a:spcAft>
                      </a:pPr>
                      <a:r>
                        <a:rPr lang="en-GB" sz="1500" dirty="0">
                          <a:solidFill>
                            <a:schemeClr val="tx2"/>
                          </a:solidFill>
                          <a:effectLst/>
                        </a:rPr>
                        <a:t>Almighty</a:t>
                      </a: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370">
                <a:tc>
                  <a:txBody>
                    <a:bodyPr/>
                    <a:lstStyle/>
                    <a:p>
                      <a:pPr algn="ctr">
                        <a:spcAft>
                          <a:spcPts val="0"/>
                        </a:spcAft>
                      </a:pPr>
                      <a:r>
                        <a:rPr lang="en-GB" sz="1500" dirty="0">
                          <a:solidFill>
                            <a:schemeClr val="tx2"/>
                          </a:solidFill>
                          <a:effectLst/>
                        </a:rPr>
                        <a:t>Breath</a:t>
                      </a: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370">
                <a:tc>
                  <a:txBody>
                    <a:bodyPr/>
                    <a:lstStyle/>
                    <a:p>
                      <a:pPr algn="ctr">
                        <a:spcAft>
                          <a:spcPts val="0"/>
                        </a:spcAft>
                      </a:pPr>
                      <a:r>
                        <a:rPr lang="en-GB" sz="1500">
                          <a:solidFill>
                            <a:schemeClr val="tx2"/>
                          </a:solidFill>
                          <a:effectLst/>
                        </a:rPr>
                        <a:t>Comforter</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370">
                <a:tc>
                  <a:txBody>
                    <a:bodyPr/>
                    <a:lstStyle/>
                    <a:p>
                      <a:pPr algn="ctr">
                        <a:spcAft>
                          <a:spcPts val="0"/>
                        </a:spcAft>
                      </a:pPr>
                      <a:r>
                        <a:rPr lang="en-GB" sz="1500">
                          <a:solidFill>
                            <a:schemeClr val="tx2"/>
                          </a:solidFill>
                          <a:effectLst/>
                        </a:rPr>
                        <a:t>Creator</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1370">
                <a:tc>
                  <a:txBody>
                    <a:bodyPr/>
                    <a:lstStyle/>
                    <a:p>
                      <a:pPr algn="ctr">
                        <a:spcAft>
                          <a:spcPts val="0"/>
                        </a:spcAft>
                      </a:pPr>
                      <a:r>
                        <a:rPr lang="en-GB" sz="1500">
                          <a:solidFill>
                            <a:schemeClr val="tx2"/>
                          </a:solidFill>
                          <a:effectLst/>
                        </a:rPr>
                        <a:t>Dove</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1370">
                <a:tc>
                  <a:txBody>
                    <a:bodyPr/>
                    <a:lstStyle/>
                    <a:p>
                      <a:pPr algn="ctr">
                        <a:spcAft>
                          <a:spcPts val="0"/>
                        </a:spcAft>
                      </a:pPr>
                      <a:r>
                        <a:rPr lang="en-GB" sz="1500">
                          <a:solidFill>
                            <a:schemeClr val="tx2"/>
                          </a:solidFill>
                          <a:effectLst/>
                        </a:rPr>
                        <a:t>Fire</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1370">
                <a:tc>
                  <a:txBody>
                    <a:bodyPr/>
                    <a:lstStyle/>
                    <a:p>
                      <a:pPr algn="ctr">
                        <a:spcAft>
                          <a:spcPts val="0"/>
                        </a:spcAft>
                      </a:pPr>
                      <a:r>
                        <a:rPr lang="en-GB" sz="1500">
                          <a:solidFill>
                            <a:schemeClr val="tx2"/>
                          </a:solidFill>
                          <a:effectLst/>
                        </a:rPr>
                        <a:t>Fortress</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1370">
                <a:tc>
                  <a:txBody>
                    <a:bodyPr/>
                    <a:lstStyle/>
                    <a:p>
                      <a:pPr algn="ctr">
                        <a:spcAft>
                          <a:spcPts val="0"/>
                        </a:spcAft>
                      </a:pPr>
                      <a:r>
                        <a:rPr lang="en-GB" sz="1500">
                          <a:solidFill>
                            <a:schemeClr val="tx2"/>
                          </a:solidFill>
                          <a:effectLst/>
                        </a:rPr>
                        <a:t>Holy</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1370">
                <a:tc>
                  <a:txBody>
                    <a:bodyPr/>
                    <a:lstStyle/>
                    <a:p>
                      <a:pPr algn="ctr">
                        <a:spcAft>
                          <a:spcPts val="0"/>
                        </a:spcAft>
                      </a:pPr>
                      <a:r>
                        <a:rPr lang="en-GB" sz="1500" dirty="0">
                          <a:solidFill>
                            <a:schemeClr val="tx2"/>
                          </a:solidFill>
                          <a:effectLst/>
                        </a:rPr>
                        <a:t>King</a:t>
                      </a: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1370">
                <a:tc>
                  <a:txBody>
                    <a:bodyPr/>
                    <a:lstStyle/>
                    <a:p>
                      <a:pPr algn="ctr">
                        <a:spcAft>
                          <a:spcPts val="0"/>
                        </a:spcAft>
                      </a:pPr>
                      <a:r>
                        <a:rPr lang="en-GB" sz="1500" dirty="0">
                          <a:solidFill>
                            <a:schemeClr val="tx2"/>
                          </a:solidFill>
                          <a:effectLst/>
                        </a:rPr>
                        <a:t>Prince of Peace</a:t>
                      </a: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1370">
                <a:tc>
                  <a:txBody>
                    <a:bodyPr/>
                    <a:lstStyle/>
                    <a:p>
                      <a:pPr algn="ctr">
                        <a:spcAft>
                          <a:spcPts val="0"/>
                        </a:spcAft>
                      </a:pPr>
                      <a:r>
                        <a:rPr lang="en-GB" sz="1500">
                          <a:solidFill>
                            <a:schemeClr val="tx2"/>
                          </a:solidFill>
                          <a:effectLst/>
                        </a:rPr>
                        <a:t>Prophet</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51370">
                <a:tc>
                  <a:txBody>
                    <a:bodyPr/>
                    <a:lstStyle/>
                    <a:p>
                      <a:pPr algn="ctr">
                        <a:spcAft>
                          <a:spcPts val="0"/>
                        </a:spcAft>
                      </a:pPr>
                      <a:r>
                        <a:rPr lang="en-GB" sz="1500">
                          <a:solidFill>
                            <a:schemeClr val="tx2"/>
                          </a:solidFill>
                          <a:effectLst/>
                        </a:rPr>
                        <a:t>Rabbi (Teacher)</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51370">
                <a:tc>
                  <a:txBody>
                    <a:bodyPr/>
                    <a:lstStyle/>
                    <a:p>
                      <a:pPr algn="ctr">
                        <a:spcAft>
                          <a:spcPts val="0"/>
                        </a:spcAft>
                      </a:pPr>
                      <a:r>
                        <a:rPr lang="en-GB" sz="1500">
                          <a:solidFill>
                            <a:schemeClr val="tx2"/>
                          </a:solidFill>
                          <a:effectLst/>
                        </a:rPr>
                        <a:t>Rock</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51370">
                <a:tc>
                  <a:txBody>
                    <a:bodyPr/>
                    <a:lstStyle/>
                    <a:p>
                      <a:pPr algn="ctr">
                        <a:spcAft>
                          <a:spcPts val="0"/>
                        </a:spcAft>
                      </a:pPr>
                      <a:r>
                        <a:rPr lang="en-GB" sz="1500">
                          <a:solidFill>
                            <a:schemeClr val="tx2"/>
                          </a:solidFill>
                          <a:effectLst/>
                        </a:rPr>
                        <a:t>Saviour</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51370">
                <a:tc>
                  <a:txBody>
                    <a:bodyPr/>
                    <a:lstStyle/>
                    <a:p>
                      <a:pPr algn="ctr">
                        <a:spcAft>
                          <a:spcPts val="0"/>
                        </a:spcAft>
                      </a:pPr>
                      <a:r>
                        <a:rPr lang="en-GB" sz="1500">
                          <a:solidFill>
                            <a:schemeClr val="tx2"/>
                          </a:solidFill>
                          <a:effectLst/>
                        </a:rPr>
                        <a:t>Shepherd</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51370">
                <a:tc>
                  <a:txBody>
                    <a:bodyPr/>
                    <a:lstStyle/>
                    <a:p>
                      <a:pPr algn="ctr">
                        <a:spcAft>
                          <a:spcPts val="0"/>
                        </a:spcAft>
                      </a:pPr>
                      <a:r>
                        <a:rPr lang="en-GB" sz="1500">
                          <a:solidFill>
                            <a:schemeClr val="tx2"/>
                          </a:solidFill>
                          <a:effectLst/>
                        </a:rPr>
                        <a:t>Water</a:t>
                      </a: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51370">
                <a:tc>
                  <a:txBody>
                    <a:bodyPr/>
                    <a:lstStyle/>
                    <a:p>
                      <a:pPr algn="ctr">
                        <a:spcAft>
                          <a:spcPts val="0"/>
                        </a:spcAft>
                      </a:pPr>
                      <a:r>
                        <a:rPr lang="en-GB" sz="1500" dirty="0">
                          <a:solidFill>
                            <a:schemeClr val="tx2"/>
                          </a:solidFill>
                          <a:effectLst/>
                        </a:rPr>
                        <a:t>Wind</a:t>
                      </a: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5327354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0756076"/>
              </p:ext>
            </p:extLst>
          </p:nvPr>
        </p:nvGraphicFramePr>
        <p:xfrm>
          <a:off x="126998" y="-712519"/>
          <a:ext cx="7754939" cy="7321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p:cNvGraphicFramePr>
            <a:graphicFrameLocks noGrp="1"/>
          </p:cNvGraphicFramePr>
          <p:nvPr/>
        </p:nvGraphicFramePr>
        <p:xfrm>
          <a:off x="6344841" y="249378"/>
          <a:ext cx="1537096" cy="5973290"/>
        </p:xfrm>
        <a:graphic>
          <a:graphicData uri="http://schemas.openxmlformats.org/drawingml/2006/table">
            <a:tbl>
              <a:tblPr firstRow="1" firstCol="1" bandRow="1">
                <a:tableStyleId>{5C22544A-7EE6-4342-B048-85BDC9FD1C3A}</a:tableStyleId>
              </a:tblPr>
              <a:tblGrid>
                <a:gridCol w="1537096">
                  <a:extLst>
                    <a:ext uri="{9D8B030D-6E8A-4147-A177-3AD203B41FA5}">
                      <a16:colId xmlns:a16="http://schemas.microsoft.com/office/drawing/2014/main" val="20000"/>
                    </a:ext>
                  </a:extLst>
                </a:gridCol>
              </a:tblGrid>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1370">
                <a:tc>
                  <a:txBody>
                    <a:bodyPr/>
                    <a:lstStyle/>
                    <a:p>
                      <a:pPr algn="ctr">
                        <a:spcAft>
                          <a:spcPts val="0"/>
                        </a:spcAft>
                      </a:pPr>
                      <a:endParaRPr lang="en-GB" sz="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51370">
                <a:tc>
                  <a:txBody>
                    <a:bodyPr/>
                    <a:lstStyle/>
                    <a:p>
                      <a:pPr algn="ctr">
                        <a:spcAft>
                          <a:spcPts val="0"/>
                        </a:spcAft>
                      </a:pPr>
                      <a:endParaRPr lang="en-GB" sz="8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186" marR="4318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
        <p:nvSpPr>
          <p:cNvPr id="2" name="TextBox 1"/>
          <p:cNvSpPr txBox="1"/>
          <p:nvPr/>
        </p:nvSpPr>
        <p:spPr>
          <a:xfrm>
            <a:off x="6948264" y="352302"/>
            <a:ext cx="1686020" cy="1323439"/>
          </a:xfrm>
          <a:prstGeom prst="rect">
            <a:avLst/>
          </a:prstGeom>
          <a:noFill/>
        </p:spPr>
        <p:txBody>
          <a:bodyPr wrap="square" rtlCol="0">
            <a:spAutoFit/>
          </a:bodyPr>
          <a:lstStyle/>
          <a:p>
            <a:pPr lvl="0" algn="ctr">
              <a:defRPr/>
            </a:pPr>
            <a:r>
              <a:rPr lang="en-GB" sz="2000" b="1" dirty="0">
                <a:solidFill>
                  <a:schemeClr val="tx2"/>
                </a:solidFill>
                <a:latin typeface="Aharoni" panose="02010803020104030203" pitchFamily="2" charset="-79"/>
                <a:cs typeface="Aharoni" panose="02010803020104030203" pitchFamily="2" charset="-79"/>
              </a:rPr>
              <a:t>Almighty</a:t>
            </a:r>
            <a:endParaRPr lang="en-GB" sz="2000" b="1" dirty="0">
              <a:solidFill>
                <a:schemeClr val="tx2"/>
              </a:solidFill>
              <a:latin typeface="Aharoni" panose="02010803020104030203" pitchFamily="2" charset="-79"/>
              <a:ea typeface="Times New Roman" panose="02020603050405020304" pitchFamily="18" charset="0"/>
              <a:cs typeface="Aharoni" panose="02010803020104030203" pitchFamily="2" charset="-79"/>
            </a:endParaRPr>
          </a:p>
          <a:p>
            <a:pPr lvl="0" algn="ctr">
              <a:defRPr/>
            </a:pPr>
            <a:r>
              <a:rPr lang="en-GB" sz="2000" b="1" dirty="0">
                <a:solidFill>
                  <a:schemeClr val="tx2"/>
                </a:solidFill>
                <a:latin typeface="Aharoni" panose="02010803020104030203" pitchFamily="2" charset="-79"/>
                <a:cs typeface="Aharoni" panose="02010803020104030203" pitchFamily="2" charset="-79"/>
              </a:rPr>
              <a:t>Creator</a:t>
            </a:r>
            <a:endParaRPr lang="en-GB" sz="2000" b="1" dirty="0">
              <a:solidFill>
                <a:schemeClr val="tx2"/>
              </a:solidFill>
              <a:latin typeface="Aharoni" panose="02010803020104030203" pitchFamily="2" charset="-79"/>
              <a:ea typeface="Times New Roman" panose="02020603050405020304" pitchFamily="18" charset="0"/>
              <a:cs typeface="Aharoni" panose="02010803020104030203" pitchFamily="2" charset="-79"/>
            </a:endParaRPr>
          </a:p>
          <a:p>
            <a:pPr lvl="0" algn="ctr">
              <a:defRPr/>
            </a:pPr>
            <a:r>
              <a:rPr lang="en-GB" sz="2000" b="1" dirty="0">
                <a:solidFill>
                  <a:schemeClr val="tx2"/>
                </a:solidFill>
                <a:latin typeface="Aharoni" panose="02010803020104030203" pitchFamily="2" charset="-79"/>
                <a:cs typeface="Aharoni" panose="02010803020104030203" pitchFamily="2" charset="-79"/>
              </a:rPr>
              <a:t>Fortress</a:t>
            </a:r>
            <a:endParaRPr lang="en-GB" sz="2000" b="1" dirty="0">
              <a:solidFill>
                <a:schemeClr val="tx2"/>
              </a:solidFill>
              <a:latin typeface="Aharoni" panose="02010803020104030203" pitchFamily="2" charset="-79"/>
              <a:ea typeface="Times New Roman" panose="02020603050405020304" pitchFamily="18" charset="0"/>
              <a:cs typeface="Aharoni" panose="02010803020104030203" pitchFamily="2" charset="-79"/>
            </a:endParaRPr>
          </a:p>
          <a:p>
            <a:pPr lvl="0" algn="ctr">
              <a:defRPr/>
            </a:pPr>
            <a:r>
              <a:rPr lang="en-GB" sz="2000" b="1" dirty="0">
                <a:solidFill>
                  <a:schemeClr val="tx2"/>
                </a:solidFill>
                <a:latin typeface="Aharoni" panose="02010803020104030203" pitchFamily="2" charset="-79"/>
                <a:cs typeface="Aharoni" panose="02010803020104030203" pitchFamily="2" charset="-79"/>
              </a:rPr>
              <a:t>Rock</a:t>
            </a:r>
            <a:endParaRPr lang="en-GB" sz="2000" b="1" dirty="0">
              <a:solidFill>
                <a:schemeClr val="tx2"/>
              </a:solidFill>
              <a:latin typeface="Aharoni" panose="02010803020104030203" pitchFamily="2" charset="-79"/>
              <a:ea typeface="Times New Roman" panose="02020603050405020304" pitchFamily="18" charset="0"/>
              <a:cs typeface="Aharoni" panose="02010803020104030203" pitchFamily="2" charset="-79"/>
            </a:endParaRPr>
          </a:p>
        </p:txBody>
      </p:sp>
      <p:sp>
        <p:nvSpPr>
          <p:cNvPr id="3" name="TextBox 2"/>
          <p:cNvSpPr txBox="1"/>
          <p:nvPr/>
        </p:nvSpPr>
        <p:spPr>
          <a:xfrm>
            <a:off x="6709560" y="1675741"/>
            <a:ext cx="2307441" cy="1938992"/>
          </a:xfrm>
          <a:prstGeom prst="rect">
            <a:avLst/>
          </a:prstGeom>
          <a:noFill/>
        </p:spPr>
        <p:txBody>
          <a:bodyPr wrap="square" rtlCol="0">
            <a:spAutoFit/>
          </a:bodyPr>
          <a:lstStyle/>
          <a:p>
            <a:pPr lvl="0" algn="ctr"/>
            <a:r>
              <a:rPr lang="en-GB" sz="2000" b="1" dirty="0">
                <a:solidFill>
                  <a:schemeClr val="tx2"/>
                </a:solidFill>
                <a:latin typeface="Aharoni" panose="02010803020104030203" pitchFamily="2" charset="-79"/>
                <a:cs typeface="Aharoni" panose="02010803020104030203" pitchFamily="2" charset="-79"/>
              </a:rPr>
              <a:t>King</a:t>
            </a:r>
            <a:endParaRPr lang="en-GB" sz="2000" b="1" dirty="0">
              <a:solidFill>
                <a:schemeClr val="tx2"/>
              </a:solidFill>
              <a:latin typeface="Aharoni" panose="02010803020104030203" pitchFamily="2" charset="-79"/>
              <a:ea typeface="Times New Roman" panose="02020603050405020304" pitchFamily="18" charset="0"/>
              <a:cs typeface="Aharoni" panose="02010803020104030203" pitchFamily="2" charset="-79"/>
            </a:endParaRPr>
          </a:p>
          <a:p>
            <a:pPr lvl="0" algn="ctr"/>
            <a:r>
              <a:rPr lang="en-GB" sz="2000" b="1" dirty="0">
                <a:solidFill>
                  <a:srgbClr val="44546A"/>
                </a:solidFill>
                <a:latin typeface="Aharoni" panose="02010803020104030203" pitchFamily="2" charset="-79"/>
                <a:cs typeface="Aharoni" panose="02010803020104030203" pitchFamily="2" charset="-79"/>
              </a:rPr>
              <a:t>Prince of Peace</a:t>
            </a:r>
            <a:endParaRPr lang="en-GB" sz="2000" b="1" dirty="0">
              <a:latin typeface="Aharoni" panose="02010803020104030203" pitchFamily="2" charset="-79"/>
              <a:cs typeface="Aharoni" panose="02010803020104030203" pitchFamily="2" charset="-79"/>
            </a:endParaRPr>
          </a:p>
          <a:p>
            <a:pPr lvl="0" algn="ctr"/>
            <a:r>
              <a:rPr lang="en-GB" sz="2000" b="1" dirty="0">
                <a:solidFill>
                  <a:srgbClr val="44546A"/>
                </a:solidFill>
                <a:latin typeface="Aharoni" panose="02010803020104030203" pitchFamily="2" charset="-79"/>
                <a:cs typeface="Aharoni" panose="02010803020104030203" pitchFamily="2" charset="-79"/>
              </a:rPr>
              <a:t>Prophet</a:t>
            </a:r>
            <a:endParaRPr lang="en-GB" sz="2000" b="1" dirty="0">
              <a:latin typeface="Aharoni" panose="02010803020104030203" pitchFamily="2" charset="-79"/>
              <a:cs typeface="Aharoni" panose="02010803020104030203" pitchFamily="2" charset="-79"/>
            </a:endParaRPr>
          </a:p>
          <a:p>
            <a:pPr lvl="0" algn="ctr"/>
            <a:r>
              <a:rPr lang="en-GB" sz="2000" b="1" dirty="0">
                <a:solidFill>
                  <a:srgbClr val="44546A"/>
                </a:solidFill>
                <a:latin typeface="Aharoni" panose="02010803020104030203" pitchFamily="2" charset="-79"/>
                <a:cs typeface="Aharoni" panose="02010803020104030203" pitchFamily="2" charset="-79"/>
              </a:rPr>
              <a:t>Rabbi (Teacher)</a:t>
            </a:r>
            <a:endParaRPr lang="en-GB" sz="2000" b="1" dirty="0">
              <a:latin typeface="Aharoni" panose="02010803020104030203" pitchFamily="2" charset="-79"/>
              <a:cs typeface="Aharoni" panose="02010803020104030203" pitchFamily="2" charset="-79"/>
            </a:endParaRPr>
          </a:p>
          <a:p>
            <a:pPr lvl="0" algn="ctr"/>
            <a:r>
              <a:rPr lang="en-GB" sz="2000" b="1" dirty="0">
                <a:solidFill>
                  <a:srgbClr val="44546A"/>
                </a:solidFill>
                <a:latin typeface="Aharoni" panose="02010803020104030203" pitchFamily="2" charset="-79"/>
                <a:cs typeface="Aharoni" panose="02010803020104030203" pitchFamily="2" charset="-79"/>
              </a:rPr>
              <a:t>Saviour</a:t>
            </a:r>
            <a:endParaRPr lang="en-GB" sz="2000" b="1" dirty="0">
              <a:latin typeface="Aharoni" panose="02010803020104030203" pitchFamily="2" charset="-79"/>
              <a:cs typeface="Aharoni" panose="02010803020104030203" pitchFamily="2" charset="-79"/>
            </a:endParaRPr>
          </a:p>
          <a:p>
            <a:pPr lvl="0" algn="ctr"/>
            <a:r>
              <a:rPr lang="en-GB" sz="2000" b="1" dirty="0">
                <a:solidFill>
                  <a:srgbClr val="44546A"/>
                </a:solidFill>
                <a:latin typeface="Aharoni" panose="02010803020104030203" pitchFamily="2" charset="-79"/>
                <a:cs typeface="Aharoni" panose="02010803020104030203" pitchFamily="2" charset="-79"/>
              </a:rPr>
              <a:t>Shepherd</a:t>
            </a:r>
            <a:endParaRPr lang="en-GB" sz="2000" b="1" dirty="0">
              <a:latin typeface="Aharoni" panose="02010803020104030203" pitchFamily="2" charset="-79"/>
              <a:cs typeface="Aharoni" panose="02010803020104030203" pitchFamily="2" charset="-79"/>
            </a:endParaRPr>
          </a:p>
        </p:txBody>
      </p:sp>
      <p:sp>
        <p:nvSpPr>
          <p:cNvPr id="4" name="TextBox 3"/>
          <p:cNvSpPr txBox="1"/>
          <p:nvPr/>
        </p:nvSpPr>
        <p:spPr>
          <a:xfrm>
            <a:off x="7039819" y="3605580"/>
            <a:ext cx="1814286" cy="2246769"/>
          </a:xfrm>
          <a:prstGeom prst="rect">
            <a:avLst/>
          </a:prstGeom>
          <a:noFill/>
        </p:spPr>
        <p:txBody>
          <a:bodyPr wrap="square" rtlCol="0">
            <a:spAutoFit/>
          </a:bodyPr>
          <a:lstStyle/>
          <a:p>
            <a:pPr lvl="0" algn="ctr"/>
            <a:r>
              <a:rPr lang="en-GB" sz="2000" b="1" dirty="0">
                <a:solidFill>
                  <a:schemeClr val="tx2"/>
                </a:solidFill>
                <a:latin typeface="Aharoni" panose="02010803020104030203" pitchFamily="2" charset="-79"/>
                <a:cs typeface="Aharoni" panose="02010803020104030203" pitchFamily="2" charset="-79"/>
              </a:rPr>
              <a:t>Breath</a:t>
            </a:r>
            <a:endParaRPr lang="en-GB" sz="2000" b="1" dirty="0">
              <a:solidFill>
                <a:schemeClr val="tx2"/>
              </a:solidFill>
              <a:latin typeface="Aharoni" panose="02010803020104030203" pitchFamily="2" charset="-79"/>
              <a:ea typeface="Times New Roman" panose="02020603050405020304" pitchFamily="18" charset="0"/>
              <a:cs typeface="Aharoni" panose="02010803020104030203" pitchFamily="2" charset="-79"/>
            </a:endParaRPr>
          </a:p>
          <a:p>
            <a:pPr lvl="0" algn="ctr"/>
            <a:r>
              <a:rPr lang="en-GB" sz="2000" b="1" dirty="0">
                <a:solidFill>
                  <a:schemeClr val="tx2"/>
                </a:solidFill>
                <a:latin typeface="Aharoni" panose="02010803020104030203" pitchFamily="2" charset="-79"/>
                <a:cs typeface="Aharoni" panose="02010803020104030203" pitchFamily="2" charset="-79"/>
              </a:rPr>
              <a:t>Comforter</a:t>
            </a:r>
          </a:p>
          <a:p>
            <a:pPr lvl="0" algn="ctr"/>
            <a:r>
              <a:rPr lang="en-GB" sz="2000" b="1" dirty="0">
                <a:solidFill>
                  <a:srgbClr val="44546A"/>
                </a:solidFill>
                <a:latin typeface="Aharoni" panose="02010803020104030203" pitchFamily="2" charset="-79"/>
                <a:cs typeface="Aharoni" panose="02010803020104030203" pitchFamily="2" charset="-79"/>
              </a:rPr>
              <a:t>Dove</a:t>
            </a:r>
            <a:endParaRPr lang="en-GB" sz="2000" b="1" dirty="0">
              <a:latin typeface="Aharoni" panose="02010803020104030203" pitchFamily="2" charset="-79"/>
              <a:cs typeface="Aharoni" panose="02010803020104030203" pitchFamily="2" charset="-79"/>
            </a:endParaRPr>
          </a:p>
          <a:p>
            <a:pPr lvl="0" algn="ctr"/>
            <a:r>
              <a:rPr lang="en-GB" sz="2000" b="1" dirty="0">
                <a:solidFill>
                  <a:srgbClr val="44546A"/>
                </a:solidFill>
                <a:latin typeface="Aharoni" panose="02010803020104030203" pitchFamily="2" charset="-79"/>
                <a:cs typeface="Aharoni" panose="02010803020104030203" pitchFamily="2" charset="-79"/>
              </a:rPr>
              <a:t>Fire</a:t>
            </a:r>
          </a:p>
          <a:p>
            <a:pPr lvl="0" algn="ctr"/>
            <a:r>
              <a:rPr lang="en-GB" sz="2000" b="1" dirty="0">
                <a:solidFill>
                  <a:schemeClr val="tx2"/>
                </a:solidFill>
                <a:latin typeface="Aharoni" panose="02010803020104030203" pitchFamily="2" charset="-79"/>
                <a:cs typeface="Aharoni" panose="02010803020104030203" pitchFamily="2" charset="-79"/>
              </a:rPr>
              <a:t>Holy</a:t>
            </a:r>
          </a:p>
          <a:p>
            <a:pPr lvl="0" algn="ctr"/>
            <a:r>
              <a:rPr lang="en-GB" sz="2000" b="1" dirty="0">
                <a:solidFill>
                  <a:srgbClr val="44546A"/>
                </a:solidFill>
                <a:latin typeface="Aharoni" panose="02010803020104030203" pitchFamily="2" charset="-79"/>
                <a:cs typeface="Aharoni" panose="02010803020104030203" pitchFamily="2" charset="-79"/>
              </a:rPr>
              <a:t>Water</a:t>
            </a:r>
            <a:endParaRPr lang="en-GB" sz="2000" b="1" dirty="0">
              <a:latin typeface="Aharoni" panose="02010803020104030203" pitchFamily="2" charset="-79"/>
              <a:cs typeface="Aharoni" panose="02010803020104030203" pitchFamily="2" charset="-79"/>
            </a:endParaRPr>
          </a:p>
          <a:p>
            <a:pPr lvl="0" algn="ctr"/>
            <a:r>
              <a:rPr lang="en-GB" sz="2000" b="1" dirty="0">
                <a:solidFill>
                  <a:srgbClr val="44546A"/>
                </a:solidFill>
                <a:latin typeface="Aharoni" panose="02010803020104030203" pitchFamily="2" charset="-79"/>
                <a:cs typeface="Aharoni" panose="02010803020104030203" pitchFamily="2" charset="-79"/>
              </a:rPr>
              <a:t>Wind</a:t>
            </a:r>
            <a:endParaRPr lang="en-GB" sz="20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651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44288 0.07384 " pathEditMode="relative" rAng="0" ptsTypes="AA">
                                      <p:cBhvr>
                                        <p:cTn id="6" dur="2000" fill="hold"/>
                                        <p:tgtEl>
                                          <p:spTgt spid="2"/>
                                        </p:tgtEl>
                                        <p:attrNameLst>
                                          <p:attrName>ppt_x</p:attrName>
                                          <p:attrName>ppt_y</p:attrName>
                                        </p:attrNameLst>
                                      </p:cBhvr>
                                      <p:rCtr x="-22153" y="36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1.85185E-6 L -0.56424 0.15856 " pathEditMode="relative" rAng="0" ptsTypes="AA">
                                      <p:cBhvr>
                                        <p:cTn id="10" dur="2000" fill="hold"/>
                                        <p:tgtEl>
                                          <p:spTgt spid="3"/>
                                        </p:tgtEl>
                                        <p:attrNameLst>
                                          <p:attrName>ppt_x</p:attrName>
                                          <p:attrName>ppt_y</p:attrName>
                                        </p:attrNameLst>
                                      </p:cBhvr>
                                      <p:rCtr x="-28212" y="791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6 -3.33333E-6 L -0.21823 -0.25162 " pathEditMode="relative" rAng="0" ptsTypes="AA">
                                      <p:cBhvr>
                                        <p:cTn id="14" dur="2000" fill="hold"/>
                                        <p:tgtEl>
                                          <p:spTgt spid="4"/>
                                        </p:tgtEl>
                                        <p:attrNameLst>
                                          <p:attrName>ppt_x</p:attrName>
                                          <p:attrName>ppt_y</p:attrName>
                                        </p:attrNameLst>
                                      </p:cBhvr>
                                      <p:rCtr x="-10920" y="-1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81" y="133597"/>
            <a:ext cx="6764133" cy="651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1283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9143" b="1" dirty="0">
                <a:solidFill>
                  <a:srgbClr val="7030A0"/>
                </a:solidFill>
              </a:rPr>
              <a:t>Incarnation:</a:t>
            </a:r>
            <a:br>
              <a:rPr lang="en-GB" dirty="0"/>
            </a:br>
            <a:r>
              <a:rPr lang="en-GB" dirty="0"/>
              <a:t>the big idea of God coming to earth </a:t>
            </a:r>
          </a:p>
        </p:txBody>
      </p:sp>
      <p:sp>
        <p:nvSpPr>
          <p:cNvPr id="3" name="Subtitle 2"/>
          <p:cNvSpPr>
            <a:spLocks noGrp="1"/>
          </p:cNvSpPr>
          <p:nvPr>
            <p:ph type="subTitle" idx="1"/>
          </p:nvPr>
        </p:nvSpPr>
        <p:spPr/>
        <p:txBody>
          <a:bodyPr>
            <a:normAutofit/>
          </a:bodyPr>
          <a:lstStyle/>
          <a:p>
            <a:r>
              <a:rPr lang="en-GB" sz="4714" b="1" dirty="0">
                <a:solidFill>
                  <a:srgbClr val="7030A0"/>
                </a:solidFill>
              </a:rPr>
              <a:t>Text, Impact, Connections</a:t>
            </a:r>
          </a:p>
        </p:txBody>
      </p:sp>
    </p:spTree>
    <p:extLst>
      <p:ext uri="{BB962C8B-B14F-4D97-AF65-F5344CB8AC3E}">
        <p14:creationId xmlns:p14="http://schemas.microsoft.com/office/powerpoint/2010/main" val="15516197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Matthew’s Gospel says:</a:t>
            </a:r>
          </a:p>
        </p:txBody>
      </p:sp>
      <p:sp>
        <p:nvSpPr>
          <p:cNvPr id="3" name="Content Placeholder 2"/>
          <p:cNvSpPr>
            <a:spLocks noGrp="1"/>
          </p:cNvSpPr>
          <p:nvPr>
            <p:ph idx="1"/>
          </p:nvPr>
        </p:nvSpPr>
        <p:spPr/>
        <p:txBody>
          <a:bodyPr>
            <a:normAutofit fontScale="92500"/>
          </a:bodyPr>
          <a:lstStyle/>
          <a:p>
            <a:r>
              <a:rPr lang="en-GB" sz="2786" b="1" baseline="30000" dirty="0">
                <a:solidFill>
                  <a:srgbClr val="002060"/>
                </a:solidFill>
              </a:rPr>
              <a:t>13 </a:t>
            </a:r>
            <a:r>
              <a:rPr lang="en-GB" sz="2786" dirty="0">
                <a:solidFill>
                  <a:srgbClr val="002060"/>
                </a:solidFill>
              </a:rPr>
              <a:t>Then Jesus came from Galilee to the Jordan to be baptized by John. </a:t>
            </a:r>
            <a:r>
              <a:rPr lang="en-GB" sz="2786" b="1" baseline="30000" dirty="0">
                <a:solidFill>
                  <a:srgbClr val="002060"/>
                </a:solidFill>
              </a:rPr>
              <a:t>14 </a:t>
            </a:r>
            <a:r>
              <a:rPr lang="en-GB" sz="2786" dirty="0">
                <a:solidFill>
                  <a:srgbClr val="002060"/>
                </a:solidFill>
              </a:rPr>
              <a:t>But John tried to deter him, saying, “I need to be baptized by you, and do you come to me?”</a:t>
            </a:r>
          </a:p>
          <a:p>
            <a:r>
              <a:rPr lang="en-GB" sz="2786" b="1" baseline="30000" dirty="0">
                <a:solidFill>
                  <a:srgbClr val="002060"/>
                </a:solidFill>
              </a:rPr>
              <a:t>15 </a:t>
            </a:r>
            <a:r>
              <a:rPr lang="en-GB" sz="2786" dirty="0">
                <a:solidFill>
                  <a:srgbClr val="002060"/>
                </a:solidFill>
              </a:rPr>
              <a:t>Jesus replied, “Let it be so now; it is proper for us to do this to fulfil all righteousness.” Then John consented.</a:t>
            </a:r>
          </a:p>
          <a:p>
            <a:r>
              <a:rPr lang="en-GB" sz="2786" b="1" baseline="30000" dirty="0">
                <a:solidFill>
                  <a:srgbClr val="002060"/>
                </a:solidFill>
              </a:rPr>
              <a:t>16 </a:t>
            </a:r>
            <a:r>
              <a:rPr lang="en-GB" sz="2786" dirty="0">
                <a:solidFill>
                  <a:srgbClr val="002060"/>
                </a:solidFill>
              </a:rPr>
              <a:t>As soon as Jesus was baptized, he went up out of the water. At that moment heaven was opened, and he saw the Spirit of God descending like a dove and alighting on him. </a:t>
            </a:r>
            <a:r>
              <a:rPr lang="en-GB" sz="2786" b="1" baseline="30000" dirty="0">
                <a:solidFill>
                  <a:srgbClr val="002060"/>
                </a:solidFill>
              </a:rPr>
              <a:t>17 </a:t>
            </a:r>
            <a:r>
              <a:rPr lang="en-GB" sz="2786" dirty="0">
                <a:solidFill>
                  <a:srgbClr val="002060"/>
                </a:solidFill>
              </a:rPr>
              <a:t>And a voice from heaven said, “This is my Son, whom I love; with him I am well pleased.</a:t>
            </a:r>
            <a:endParaRPr lang="en-GB" sz="2786" b="1" dirty="0">
              <a:solidFill>
                <a:srgbClr val="002060"/>
              </a:solidFill>
            </a:endParaRPr>
          </a:p>
          <a:p>
            <a:endParaRPr lang="en-GB" dirty="0"/>
          </a:p>
        </p:txBody>
      </p:sp>
    </p:spTree>
    <p:extLst>
      <p:ext uri="{BB962C8B-B14F-4D97-AF65-F5344CB8AC3E}">
        <p14:creationId xmlns:p14="http://schemas.microsoft.com/office/powerpoint/2010/main" val="2708638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1 Baptism.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071939" y="0"/>
            <a:ext cx="5103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42876" y="428625"/>
            <a:ext cx="3929063" cy="565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Jesus, baptised by his cousin at the start of his public life, centres himself on his mission.</a:t>
            </a:r>
          </a:p>
          <a:p>
            <a:pPr eaLnBrk="1" hangingPunct="1"/>
            <a:endParaRPr lang="en-GB" altLang="en-US" sz="1100" dirty="0"/>
          </a:p>
          <a:p>
            <a:pPr eaLnBrk="1" hangingPunct="1"/>
            <a:r>
              <a:rPr lang="en-GB" altLang="en-US" sz="2000" dirty="0"/>
              <a:t>African American artist Pheoris West paints a black Christ, three faces looking back, </a:t>
            </a:r>
            <a:r>
              <a:rPr lang="en-GB" altLang="en-US" sz="2000" dirty="0" err="1"/>
              <a:t>centering</a:t>
            </a:r>
            <a:r>
              <a:rPr lang="en-GB" altLang="en-US" sz="2000" dirty="0"/>
              <a:t> and looking ahead? The dove, symbolically, flies in from the left. Jesus’ hand reaches down the edge of the canvas and connects – to John’s hand? Ours? What’s that expression on his face? Peace or determination?</a:t>
            </a:r>
          </a:p>
          <a:p>
            <a:pPr eaLnBrk="1" hangingPunct="1"/>
            <a:endParaRPr lang="en-GB" altLang="en-US" sz="1050" dirty="0"/>
          </a:p>
          <a:p>
            <a:pPr eaLnBrk="1" hangingPunct="1"/>
            <a:r>
              <a:rPr lang="en-GB" altLang="en-US" sz="2000" dirty="0"/>
              <a:t>Jesus’ first disciples joined him from John the Baptist’s circle. How did they feel at this moment?</a:t>
            </a:r>
            <a:endParaRPr lang="en-US" altLang="en-US" sz="2000" dirty="0"/>
          </a:p>
        </p:txBody>
      </p:sp>
    </p:spTree>
    <p:extLst>
      <p:ext uri="{BB962C8B-B14F-4D97-AF65-F5344CB8AC3E}">
        <p14:creationId xmlns:p14="http://schemas.microsoft.com/office/powerpoint/2010/main" val="4045755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8F9F-A92F-4BDA-B528-831F2696150B}"/>
              </a:ext>
            </a:extLst>
          </p:cNvPr>
          <p:cNvSpPr>
            <a:spLocks noGrp="1"/>
          </p:cNvSpPr>
          <p:nvPr>
            <p:ph type="title"/>
          </p:nvPr>
        </p:nvSpPr>
        <p:spPr>
          <a:xfrm>
            <a:off x="457200" y="274638"/>
            <a:ext cx="8229600" cy="1642194"/>
          </a:xfrm>
        </p:spPr>
        <p:txBody>
          <a:bodyPr/>
          <a:lstStyle/>
          <a:p>
            <a:pPr algn="l"/>
            <a:r>
              <a:rPr lang="en-GB" sz="2800" b="1" dirty="0">
                <a:solidFill>
                  <a:schemeClr val="accent4"/>
                </a:solidFill>
              </a:rPr>
              <a:t>Working with pupils who have wellbeing needs</a:t>
            </a:r>
            <a:br>
              <a:rPr lang="en-GB" sz="2800" b="1" dirty="0">
                <a:solidFill>
                  <a:schemeClr val="accent4"/>
                </a:solidFill>
              </a:rPr>
            </a:br>
            <a:r>
              <a:rPr lang="en-GB" sz="2800" b="1" dirty="0">
                <a:solidFill>
                  <a:schemeClr val="accent4"/>
                </a:solidFill>
              </a:rPr>
              <a:t>Barnabas rescued Paul from feeling depressed. </a:t>
            </a:r>
            <a:br>
              <a:rPr lang="en-GB" sz="2800" b="1" dirty="0">
                <a:solidFill>
                  <a:schemeClr val="accent4"/>
                </a:solidFill>
              </a:rPr>
            </a:br>
            <a:r>
              <a:rPr lang="en-GB" sz="2800" b="1" dirty="0">
                <a:solidFill>
                  <a:schemeClr val="accent4"/>
                </a:solidFill>
              </a:rPr>
              <a:t>Then Paul wrote 13 books of the Bible and started 22 churches! Paul wrote:</a:t>
            </a:r>
          </a:p>
        </p:txBody>
      </p:sp>
      <p:sp>
        <p:nvSpPr>
          <p:cNvPr id="3" name="Content Placeholder 2">
            <a:extLst>
              <a:ext uri="{FF2B5EF4-FFF2-40B4-BE49-F238E27FC236}">
                <a16:creationId xmlns:a16="http://schemas.microsoft.com/office/drawing/2014/main" id="{12082465-4BED-425E-B50E-53059198E7C3}"/>
              </a:ext>
            </a:extLst>
          </p:cNvPr>
          <p:cNvSpPr>
            <a:spLocks noGrp="1"/>
          </p:cNvSpPr>
          <p:nvPr>
            <p:ph idx="1"/>
          </p:nvPr>
        </p:nvSpPr>
        <p:spPr>
          <a:xfrm>
            <a:off x="457200" y="2060848"/>
            <a:ext cx="8229600" cy="4525963"/>
          </a:xfrm>
        </p:spPr>
        <p:txBody>
          <a:bodyPr/>
          <a:lstStyle/>
          <a:p>
            <a:pPr marL="0" indent="0">
              <a:buNone/>
            </a:pPr>
            <a:r>
              <a:rPr lang="en-GB" sz="2000" dirty="0"/>
              <a:t>Philippians 4 verses 4-9</a:t>
            </a:r>
          </a:p>
          <a:p>
            <a:pPr marL="0" indent="0">
              <a:buNone/>
            </a:pPr>
            <a:r>
              <a:rPr lang="en-GB" sz="2000" dirty="0"/>
              <a:t>“Always be glad because of the Lord! I will say it again: Be glad.  Always be gentle with others. The Lord will soon be here.  Don’t worry about anything, but pray about everything. With thankful hearts offer up your prayers and requests to God. Then, because you belong to Christ Jesus, God will bless you with peace that no one can completely understand. And this peace will control the way you think and feel.</a:t>
            </a:r>
          </a:p>
          <a:p>
            <a:endParaRPr lang="en-GB" sz="2000" dirty="0"/>
          </a:p>
          <a:p>
            <a:pPr marL="0" indent="0">
              <a:buNone/>
            </a:pPr>
            <a:r>
              <a:rPr lang="en-GB" sz="2000" dirty="0"/>
              <a:t>Finally, my friends, keep your minds on whatever is true, pure, right, holy, friendly, and proper. Don’t ever stop thinking about what is truly worthwhile and worthy of praise.  You know the teachings I gave you, and you know what you heard me say and saw me do. So follow my example. And God, who gives peace, will be with you.”</a:t>
            </a:r>
          </a:p>
        </p:txBody>
      </p:sp>
    </p:spTree>
    <p:extLst>
      <p:ext uri="{BB962C8B-B14F-4D97-AF65-F5344CB8AC3E}">
        <p14:creationId xmlns:p14="http://schemas.microsoft.com/office/powerpoint/2010/main" val="309956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RIJ57UBnL-M/T2xambBMMSI/AAAAAAAAAZE/djGhAmfHEjk/s1600/the_baptism_of_the_christ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01" y="27384"/>
            <a:ext cx="10332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C2C7FC-C57A-4699-9F3E-836CECB06C8F}"/>
              </a:ext>
            </a:extLst>
          </p:cNvPr>
          <p:cNvSpPr txBox="1"/>
          <p:nvPr/>
        </p:nvSpPr>
        <p:spPr>
          <a:xfrm>
            <a:off x="467544" y="4149080"/>
            <a:ext cx="3600400" cy="2308324"/>
          </a:xfrm>
          <a:prstGeom prst="rect">
            <a:avLst/>
          </a:prstGeom>
          <a:noFill/>
        </p:spPr>
        <p:txBody>
          <a:bodyPr wrap="square" rtlCol="0">
            <a:spAutoFit/>
          </a:bodyPr>
          <a:lstStyle/>
          <a:p>
            <a:r>
              <a:rPr lang="en-GB" dirty="0">
                <a:solidFill>
                  <a:schemeClr val="bg2"/>
                </a:solidFill>
              </a:rPr>
              <a:t>Daniel </a:t>
            </a:r>
            <a:r>
              <a:rPr lang="en-GB" dirty="0" err="1">
                <a:solidFill>
                  <a:schemeClr val="bg2"/>
                </a:solidFill>
              </a:rPr>
              <a:t>Bonnell</a:t>
            </a:r>
            <a:endParaRPr lang="en-GB" dirty="0">
              <a:solidFill>
                <a:schemeClr val="bg2"/>
              </a:solidFill>
            </a:endParaRPr>
          </a:p>
          <a:p>
            <a:r>
              <a:rPr lang="en-GB" dirty="0">
                <a:solidFill>
                  <a:schemeClr val="bg2"/>
                </a:solidFill>
              </a:rPr>
              <a:t>I like the way the figure of Jesus ‘dives’. Like Jesus diving into human life, his mission. I also like the way the image calls to mind a crucifixion image. The dove, very natural, seems to emerge from the splash.</a:t>
            </a:r>
          </a:p>
        </p:txBody>
      </p:sp>
    </p:spTree>
    <p:extLst>
      <p:ext uri="{BB962C8B-B14F-4D97-AF65-F5344CB8AC3E}">
        <p14:creationId xmlns:p14="http://schemas.microsoft.com/office/powerpoint/2010/main" val="159505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E3820E-6AA5-4EFF-9A8D-A139058B5CDA}"/>
              </a:ext>
            </a:extLst>
          </p:cNvPr>
          <p:cNvPicPr>
            <a:picLocks noGrp="1" noChangeAspect="1"/>
          </p:cNvPicPr>
          <p:nvPr>
            <p:ph idx="1"/>
          </p:nvPr>
        </p:nvPicPr>
        <p:blipFill>
          <a:blip r:embed="rId2"/>
          <a:stretch>
            <a:fillRect/>
          </a:stretch>
        </p:blipFill>
        <p:spPr>
          <a:xfrm>
            <a:off x="395536" y="274638"/>
            <a:ext cx="5184576" cy="6364069"/>
          </a:xfrm>
          <a:prstGeom prst="rect">
            <a:avLst/>
          </a:prstGeom>
        </p:spPr>
      </p:pic>
      <p:sp>
        <p:nvSpPr>
          <p:cNvPr id="5" name="TextBox 4">
            <a:extLst>
              <a:ext uri="{FF2B5EF4-FFF2-40B4-BE49-F238E27FC236}">
                <a16:creationId xmlns:a16="http://schemas.microsoft.com/office/drawing/2014/main" id="{3CEAF081-0FD7-4B83-9464-49C9FF9BE6E6}"/>
              </a:ext>
            </a:extLst>
          </p:cNvPr>
          <p:cNvSpPr txBox="1"/>
          <p:nvPr/>
        </p:nvSpPr>
        <p:spPr>
          <a:xfrm>
            <a:off x="6156176" y="1844824"/>
            <a:ext cx="2664296" cy="4247317"/>
          </a:xfrm>
          <a:prstGeom prst="rect">
            <a:avLst/>
          </a:prstGeom>
          <a:noFill/>
        </p:spPr>
        <p:txBody>
          <a:bodyPr wrap="square" rtlCol="0">
            <a:spAutoFit/>
          </a:bodyPr>
          <a:lstStyle/>
          <a:p>
            <a:r>
              <a:rPr lang="en-GB" dirty="0"/>
              <a:t>Chinese Christian artist He Qi has an amazing conversion story. Check it out.</a:t>
            </a:r>
          </a:p>
          <a:p>
            <a:endParaRPr lang="en-GB" dirty="0"/>
          </a:p>
          <a:p>
            <a:r>
              <a:rPr lang="en-GB" dirty="0"/>
              <a:t>Here St John the Baptist gives him the blessings of baptism, the angelic music is close at hand, the Holy Spirit descends in a luminous triangle. Jesus’ own body language flows like the river as he immerses himself in human life. </a:t>
            </a:r>
          </a:p>
        </p:txBody>
      </p:sp>
    </p:spTree>
    <p:extLst>
      <p:ext uri="{BB962C8B-B14F-4D97-AF65-F5344CB8AC3E}">
        <p14:creationId xmlns:p14="http://schemas.microsoft.com/office/powerpoint/2010/main" val="42320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2D6591-D4B1-4C57-8BFA-BA9180659125}"/>
              </a:ext>
            </a:extLst>
          </p:cNvPr>
          <p:cNvPicPr>
            <a:picLocks noGrp="1" noChangeAspect="1"/>
          </p:cNvPicPr>
          <p:nvPr>
            <p:ph idx="1"/>
          </p:nvPr>
        </p:nvPicPr>
        <p:blipFill>
          <a:blip r:embed="rId2"/>
          <a:stretch>
            <a:fillRect/>
          </a:stretch>
        </p:blipFill>
        <p:spPr>
          <a:xfrm>
            <a:off x="323528" y="188640"/>
            <a:ext cx="8424936" cy="633385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20AF2B3-0FD0-4F9B-A335-E42D8717D476}"/>
              </a:ext>
            </a:extLst>
          </p:cNvPr>
          <p:cNvSpPr txBox="1"/>
          <p:nvPr/>
        </p:nvSpPr>
        <p:spPr>
          <a:xfrm>
            <a:off x="2915816" y="3140968"/>
            <a:ext cx="1944216" cy="738664"/>
          </a:xfrm>
          <a:prstGeom prst="rect">
            <a:avLst/>
          </a:prstGeom>
          <a:noFill/>
        </p:spPr>
        <p:txBody>
          <a:bodyPr wrap="square" rtlCol="0">
            <a:spAutoFit/>
          </a:bodyPr>
          <a:lstStyle/>
          <a:p>
            <a:r>
              <a:rPr lang="en-GB" sz="1400" dirty="0"/>
              <a:t>The dove</a:t>
            </a:r>
          </a:p>
          <a:p>
            <a:r>
              <a:rPr lang="en-GB" sz="1400" dirty="0"/>
              <a:t>The water</a:t>
            </a:r>
          </a:p>
          <a:p>
            <a:r>
              <a:rPr lang="en-GB" sz="1400" dirty="0"/>
              <a:t>They are mysterious</a:t>
            </a:r>
          </a:p>
        </p:txBody>
      </p:sp>
      <p:sp>
        <p:nvSpPr>
          <p:cNvPr id="7" name="TextBox 6">
            <a:extLst>
              <a:ext uri="{FF2B5EF4-FFF2-40B4-BE49-F238E27FC236}">
                <a16:creationId xmlns:a16="http://schemas.microsoft.com/office/drawing/2014/main" id="{02E0D722-CC56-49AF-BB8E-C6998B7201F0}"/>
              </a:ext>
            </a:extLst>
          </p:cNvPr>
          <p:cNvSpPr txBox="1"/>
          <p:nvPr/>
        </p:nvSpPr>
        <p:spPr>
          <a:xfrm>
            <a:off x="827584" y="1700808"/>
            <a:ext cx="1944216" cy="954107"/>
          </a:xfrm>
          <a:prstGeom prst="rect">
            <a:avLst/>
          </a:prstGeom>
          <a:noFill/>
        </p:spPr>
        <p:txBody>
          <a:bodyPr wrap="square" rtlCol="0">
            <a:spAutoFit/>
          </a:bodyPr>
          <a:lstStyle/>
          <a:p>
            <a:r>
              <a:rPr lang="en-GB" sz="1400" dirty="0"/>
              <a:t>Blue background</a:t>
            </a:r>
          </a:p>
          <a:p>
            <a:r>
              <a:rPr lang="en-GB" sz="1400" dirty="0"/>
              <a:t>You can see his face</a:t>
            </a:r>
          </a:p>
          <a:p>
            <a:r>
              <a:rPr lang="en-GB" sz="1400" dirty="0"/>
              <a:t>Jesus is ‘looking ahead’</a:t>
            </a:r>
          </a:p>
        </p:txBody>
      </p:sp>
      <p:sp>
        <p:nvSpPr>
          <p:cNvPr id="8" name="TextBox 7">
            <a:extLst>
              <a:ext uri="{FF2B5EF4-FFF2-40B4-BE49-F238E27FC236}">
                <a16:creationId xmlns:a16="http://schemas.microsoft.com/office/drawing/2014/main" id="{0EB710F8-38ED-4569-BA91-CD1BE7FDBACE}"/>
              </a:ext>
            </a:extLst>
          </p:cNvPr>
          <p:cNvSpPr txBox="1"/>
          <p:nvPr/>
        </p:nvSpPr>
        <p:spPr>
          <a:xfrm>
            <a:off x="5940152" y="4797152"/>
            <a:ext cx="1944216" cy="954107"/>
          </a:xfrm>
          <a:prstGeom prst="rect">
            <a:avLst/>
          </a:prstGeom>
          <a:noFill/>
        </p:spPr>
        <p:txBody>
          <a:bodyPr wrap="square" rtlCol="0">
            <a:spAutoFit/>
          </a:bodyPr>
          <a:lstStyle/>
          <a:p>
            <a:r>
              <a:rPr lang="en-GB" sz="1400" dirty="0"/>
              <a:t>It’s a crucifixion as well as a baptism</a:t>
            </a:r>
          </a:p>
          <a:p>
            <a:r>
              <a:rPr lang="en-GB" sz="1400" dirty="0"/>
              <a:t>Jesus is alone</a:t>
            </a:r>
          </a:p>
          <a:p>
            <a:endParaRPr lang="en-GB" sz="1400" dirty="0"/>
          </a:p>
        </p:txBody>
      </p:sp>
      <p:sp>
        <p:nvSpPr>
          <p:cNvPr id="9" name="TextBox 8">
            <a:extLst>
              <a:ext uri="{FF2B5EF4-FFF2-40B4-BE49-F238E27FC236}">
                <a16:creationId xmlns:a16="http://schemas.microsoft.com/office/drawing/2014/main" id="{9A473338-9BD8-4372-9F73-C2C48805FD2E}"/>
              </a:ext>
            </a:extLst>
          </p:cNvPr>
          <p:cNvSpPr txBox="1"/>
          <p:nvPr/>
        </p:nvSpPr>
        <p:spPr>
          <a:xfrm>
            <a:off x="454711" y="5381927"/>
            <a:ext cx="1944216" cy="738664"/>
          </a:xfrm>
          <a:prstGeom prst="rect">
            <a:avLst/>
          </a:prstGeom>
          <a:noFill/>
        </p:spPr>
        <p:txBody>
          <a:bodyPr wrap="square" rtlCol="0">
            <a:spAutoFit/>
          </a:bodyPr>
          <a:lstStyle/>
          <a:p>
            <a:r>
              <a:rPr lang="en-GB" sz="1400" dirty="0"/>
              <a:t>It’s a Chinese Jesus</a:t>
            </a:r>
          </a:p>
          <a:p>
            <a:r>
              <a:rPr lang="en-GB" sz="1400" dirty="0"/>
              <a:t>There is an angel</a:t>
            </a:r>
          </a:p>
          <a:p>
            <a:r>
              <a:rPr lang="en-GB" sz="1400" dirty="0"/>
              <a:t>There is music</a:t>
            </a:r>
          </a:p>
        </p:txBody>
      </p:sp>
    </p:spTree>
    <p:extLst>
      <p:ext uri="{BB962C8B-B14F-4D97-AF65-F5344CB8AC3E}">
        <p14:creationId xmlns:p14="http://schemas.microsoft.com/office/powerpoint/2010/main" val="276712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a:srcRect l="23289" r="25806" b="-3"/>
          <a:stretch/>
        </p:blipFill>
        <p:spPr>
          <a:xfrm>
            <a:off x="20" y="10"/>
            <a:ext cx="3000355"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3" name="Picture 2"/>
          <p:cNvPicPr>
            <a:picLocks noChangeAspect="1"/>
          </p:cNvPicPr>
          <p:nvPr/>
        </p:nvPicPr>
        <p:blipFill rotWithShape="1">
          <a:blip r:embed="rId3"/>
          <a:srcRect l="1775" r="-2" b="-2"/>
          <a:stretch/>
        </p:blipFill>
        <p:spPr>
          <a:xfrm>
            <a:off x="3143251" y="10"/>
            <a:ext cx="2857499"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Picture 4">
            <a:extLst>
              <a:ext uri="{FF2B5EF4-FFF2-40B4-BE49-F238E27FC236}">
                <a16:creationId xmlns:a16="http://schemas.microsoft.com/office/drawing/2014/main" id="{F70A9C52-8A01-4D1D-9D51-65C8950F71A1}"/>
              </a:ext>
            </a:extLst>
          </p:cNvPr>
          <p:cNvPicPr>
            <a:picLocks noChangeAspect="1"/>
          </p:cNvPicPr>
          <p:nvPr/>
        </p:nvPicPr>
        <p:blipFill rotWithShape="1">
          <a:blip r:embed="rId4"/>
          <a:srcRect l="3204" r="4953"/>
          <a:stretch/>
        </p:blipFill>
        <p:spPr>
          <a:xfrm>
            <a:off x="6143625" y="-1"/>
            <a:ext cx="3000375"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2" name="Group 11">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 name="Freeform: Shape 12">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p:cNvSpPr txBox="1"/>
          <p:nvPr/>
        </p:nvSpPr>
        <p:spPr>
          <a:xfrm>
            <a:off x="4248150" y="4766267"/>
            <a:ext cx="4269581" cy="1759077"/>
          </a:xfrm>
          <a:prstGeom prst="rect">
            <a:avLst/>
          </a:prstGeom>
        </p:spPr>
        <p:txBody>
          <a:bodyPr vert="horz" lIns="91440" tIns="45720" rIns="91440" bIns="45720" rtlCol="0">
            <a:normAutofit/>
          </a:bodyPr>
          <a:lstStyle/>
          <a:p>
            <a:pPr eaLnBrk="1" hangingPunct="1">
              <a:lnSpc>
                <a:spcPct val="90000"/>
              </a:lnSpc>
              <a:spcAft>
                <a:spcPts val="600"/>
              </a:spcAft>
            </a:pPr>
            <a:r>
              <a:rPr lang="en-US" b="1" dirty="0">
                <a:solidFill>
                  <a:schemeClr val="bg1">
                    <a:alpha val="80000"/>
                  </a:schemeClr>
                </a:solidFill>
                <a:latin typeface="+mn-lt"/>
                <a:cs typeface="+mn-cs"/>
              </a:rPr>
              <a:t>Which of the pictures expresses the story best? What in the art work links to ideas about God, Spirit, Incarnation, Trinity?</a:t>
            </a:r>
          </a:p>
          <a:p>
            <a:pPr eaLnBrk="1" hangingPunct="1">
              <a:lnSpc>
                <a:spcPct val="90000"/>
              </a:lnSpc>
              <a:spcAft>
                <a:spcPts val="600"/>
              </a:spcAft>
            </a:pPr>
            <a:r>
              <a:rPr lang="en-US" b="1" dirty="0">
                <a:solidFill>
                  <a:schemeClr val="bg1">
                    <a:alpha val="80000"/>
                  </a:schemeClr>
                </a:solidFill>
                <a:latin typeface="+mn-lt"/>
                <a:cs typeface="+mn-cs"/>
              </a:rPr>
              <a:t>How would you respond to a commission to paint this scripture, or design this as a stained glass window?</a:t>
            </a:r>
          </a:p>
        </p:txBody>
      </p:sp>
    </p:spTree>
    <p:extLst>
      <p:ext uri="{BB962C8B-B14F-4D97-AF65-F5344CB8AC3E}">
        <p14:creationId xmlns:p14="http://schemas.microsoft.com/office/powerpoint/2010/main" val="32984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p:cNvSpPr txBox="1"/>
          <p:nvPr/>
        </p:nvSpPr>
        <p:spPr>
          <a:xfrm>
            <a:off x="628650" y="365125"/>
            <a:ext cx="4045020" cy="1325563"/>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2800" b="1">
                <a:latin typeface="+mj-lt"/>
                <a:ea typeface="+mj-ea"/>
                <a:cs typeface="+mj-cs"/>
              </a:rPr>
              <a:t>Connect the starts and ends of these sentences</a:t>
            </a:r>
          </a:p>
        </p:txBody>
      </p:sp>
      <p:pic>
        <p:nvPicPr>
          <p:cNvPr id="6" name="Picture 5">
            <a:extLst>
              <a:ext uri="{FF2B5EF4-FFF2-40B4-BE49-F238E27FC236}">
                <a16:creationId xmlns:a16="http://schemas.microsoft.com/office/drawing/2014/main" id="{4329F8B3-5194-4593-AA3F-E64EF297AE7D}"/>
              </a:ext>
            </a:extLst>
          </p:cNvPr>
          <p:cNvPicPr>
            <a:picLocks noChangeAspect="1"/>
          </p:cNvPicPr>
          <p:nvPr/>
        </p:nvPicPr>
        <p:blipFill rotWithShape="1">
          <a:blip r:embed="rId2"/>
          <a:srcRect l="24108" r="27518" b="2"/>
          <a:stretch/>
        </p:blipFill>
        <p:spPr>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TextBox 1">
            <a:extLst>
              <a:ext uri="{FF2B5EF4-FFF2-40B4-BE49-F238E27FC236}">
                <a16:creationId xmlns:a16="http://schemas.microsoft.com/office/drawing/2014/main" id="{C566FA20-81C0-4319-A54B-378414BA9F14}"/>
              </a:ext>
            </a:extLst>
          </p:cNvPr>
          <p:cNvGraphicFramePr/>
          <p:nvPr>
            <p:extLst>
              <p:ext uri="{D42A27DB-BD31-4B8C-83A1-F6EECF244321}">
                <p14:modId xmlns:p14="http://schemas.microsoft.com/office/powerpoint/2010/main" val="3682073358"/>
              </p:ext>
            </p:extLst>
          </p:nvPr>
        </p:nvGraphicFramePr>
        <p:xfrm>
          <a:off x="628650" y="1825625"/>
          <a:ext cx="40450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28857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6677" y="643466"/>
            <a:ext cx="7030645" cy="5571067"/>
          </a:xfrm>
          <a:prstGeom prst="rect">
            <a:avLst/>
          </a:prstGeom>
        </p:spPr>
      </p:pic>
    </p:spTree>
    <p:extLst>
      <p:ext uri="{BB962C8B-B14F-4D97-AF65-F5344CB8AC3E}">
        <p14:creationId xmlns:p14="http://schemas.microsoft.com/office/powerpoint/2010/main" val="2994864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1B73BC-878A-45BF-ACC5-AD4AA74BA874}"/>
              </a:ext>
            </a:extLst>
          </p:cNvPr>
          <p:cNvSpPr>
            <a:spLocks noGrp="1"/>
          </p:cNvSpPr>
          <p:nvPr>
            <p:ph type="dt" sz="half" idx="10"/>
          </p:nvPr>
        </p:nvSpPr>
        <p:spPr/>
        <p:txBody>
          <a:bodyPr/>
          <a:lstStyle/>
          <a:p>
            <a:pPr>
              <a:defRPr/>
            </a:pPr>
            <a:fld id="{9D26E350-3A19-42F0-B68C-BE99595C8ADF}" type="datetime1">
              <a:rPr lang="en-GB" smtClean="0"/>
              <a:t>11/10/2021</a:t>
            </a:fld>
            <a:endParaRPr lang="en-GB"/>
          </a:p>
        </p:txBody>
      </p:sp>
      <p:sp>
        <p:nvSpPr>
          <p:cNvPr id="3" name="Footer Placeholder 2">
            <a:extLst>
              <a:ext uri="{FF2B5EF4-FFF2-40B4-BE49-F238E27FC236}">
                <a16:creationId xmlns:a16="http://schemas.microsoft.com/office/drawing/2014/main" id="{C62354DA-9A68-45B9-86C1-7ED6F0563293}"/>
              </a:ext>
            </a:extLst>
          </p:cNvPr>
          <p:cNvSpPr>
            <a:spLocks noGrp="1"/>
          </p:cNvSpPr>
          <p:nvPr>
            <p:ph type="ftr" sz="quarter" idx="11"/>
          </p:nvPr>
        </p:nvSpPr>
        <p:spPr/>
        <p:txBody>
          <a:bodyPr/>
          <a:lstStyle/>
          <a:p>
            <a:pPr>
              <a:defRPr/>
            </a:pPr>
            <a:r>
              <a:rPr lang="en-GB"/>
              <a:t>Copyright: RE Today Services</a:t>
            </a:r>
          </a:p>
        </p:txBody>
      </p:sp>
      <p:sp>
        <p:nvSpPr>
          <p:cNvPr id="4" name="Slide Number Placeholder 3">
            <a:extLst>
              <a:ext uri="{FF2B5EF4-FFF2-40B4-BE49-F238E27FC236}">
                <a16:creationId xmlns:a16="http://schemas.microsoft.com/office/drawing/2014/main" id="{610C10DE-4961-4815-85F3-3EEB70C3AE25}"/>
              </a:ext>
            </a:extLst>
          </p:cNvPr>
          <p:cNvSpPr>
            <a:spLocks noGrp="1"/>
          </p:cNvSpPr>
          <p:nvPr>
            <p:ph type="sldNum" sz="quarter" idx="12"/>
          </p:nvPr>
        </p:nvSpPr>
        <p:spPr/>
        <p:txBody>
          <a:bodyPr/>
          <a:lstStyle/>
          <a:p>
            <a:pPr>
              <a:defRPr/>
            </a:pPr>
            <a:fld id="{DE351DC0-1B29-462F-BCB7-42FF4347F890}" type="slidenum">
              <a:rPr lang="en-GB" smtClean="0"/>
              <a:pPr>
                <a:defRPr/>
              </a:pPr>
              <a:t>96</a:t>
            </a:fld>
            <a:endParaRPr lang="en-GB"/>
          </a:p>
        </p:txBody>
      </p:sp>
      <p:pic>
        <p:nvPicPr>
          <p:cNvPr id="7" name="Content Placeholder 6">
            <a:extLst>
              <a:ext uri="{FF2B5EF4-FFF2-40B4-BE49-F238E27FC236}">
                <a16:creationId xmlns:a16="http://schemas.microsoft.com/office/drawing/2014/main" id="{9A27B1D9-981B-406F-938F-46EE84A3AB8C}"/>
              </a:ext>
            </a:extLst>
          </p:cNvPr>
          <p:cNvPicPr>
            <a:picLocks noGrp="1" noChangeAspect="1"/>
          </p:cNvPicPr>
          <p:nvPr>
            <p:ph idx="1"/>
          </p:nvPr>
        </p:nvPicPr>
        <p:blipFill>
          <a:blip r:embed="rId2"/>
          <a:stretch>
            <a:fillRect/>
          </a:stretch>
        </p:blipFill>
        <p:spPr>
          <a:xfrm>
            <a:off x="-1189690" y="-315415"/>
            <a:ext cx="10946266" cy="7416824"/>
          </a:xfrm>
          <a:prstGeom prst="rect">
            <a:avLst/>
          </a:prstGeom>
        </p:spPr>
      </p:pic>
      <p:sp>
        <p:nvSpPr>
          <p:cNvPr id="6" name="Title 5">
            <a:extLst>
              <a:ext uri="{FF2B5EF4-FFF2-40B4-BE49-F238E27FC236}">
                <a16:creationId xmlns:a16="http://schemas.microsoft.com/office/drawing/2014/main" id="{AD7C07F4-1DC7-46CB-9A8E-1C89FDBF7D0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959252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FB4E-C358-4722-A2BD-8304B5194B0B}"/>
              </a:ext>
            </a:extLst>
          </p:cNvPr>
          <p:cNvSpPr>
            <a:spLocks noGrp="1"/>
          </p:cNvSpPr>
          <p:nvPr>
            <p:ph type="title"/>
          </p:nvPr>
        </p:nvSpPr>
        <p:spPr>
          <a:xfrm>
            <a:off x="410067" y="-8779"/>
            <a:ext cx="3513861" cy="1164339"/>
          </a:xfrm>
        </p:spPr>
        <p:txBody>
          <a:bodyPr>
            <a:normAutofit/>
          </a:bodyPr>
          <a:lstStyle/>
          <a:p>
            <a:pPr algn="l"/>
            <a:r>
              <a:rPr lang="en-GB" sz="3200" dirty="0"/>
              <a:t>Amy, 10. </a:t>
            </a:r>
            <a:br>
              <a:rPr lang="en-GB" sz="3200" dirty="0"/>
            </a:br>
            <a:r>
              <a:rPr lang="en-GB" sz="3200" dirty="0"/>
              <a:t>Awful sea of plastic.</a:t>
            </a:r>
            <a:endParaRPr lang="en-GB" dirty="0"/>
          </a:p>
        </p:txBody>
      </p:sp>
      <p:sp>
        <p:nvSpPr>
          <p:cNvPr id="3" name="Content Placeholder 2">
            <a:extLst>
              <a:ext uri="{FF2B5EF4-FFF2-40B4-BE49-F238E27FC236}">
                <a16:creationId xmlns:a16="http://schemas.microsoft.com/office/drawing/2014/main" id="{9CA17665-D2DF-4C3E-BA2A-B8AECD3354FD}"/>
              </a:ext>
            </a:extLst>
          </p:cNvPr>
          <p:cNvSpPr>
            <a:spLocks noGrp="1"/>
          </p:cNvSpPr>
          <p:nvPr>
            <p:ph idx="1"/>
          </p:nvPr>
        </p:nvSpPr>
        <p:spPr>
          <a:xfrm>
            <a:off x="457200" y="1254354"/>
            <a:ext cx="3250704" cy="5215335"/>
          </a:xfrm>
        </p:spPr>
        <p:txBody>
          <a:bodyPr>
            <a:normAutofit/>
          </a:bodyPr>
          <a:lstStyle/>
          <a:p>
            <a:pPr marL="0" indent="0">
              <a:buNone/>
            </a:pPr>
            <a:r>
              <a:rPr lang="en-GB" sz="2000" dirty="0"/>
              <a:t>“The girl’s head is full of an overheated world – is this real, or just imagination? At the moment it might still be imagination, but in 10 years, it is real.</a:t>
            </a:r>
          </a:p>
          <a:p>
            <a:pPr marL="0" indent="0">
              <a:buNone/>
            </a:pPr>
            <a:r>
              <a:rPr lang="en-GB" sz="2000" dirty="0"/>
              <a:t>The sea, full of plastic and dead fish, is rising around her shoulders. We haven’t just ruined it all for the fish, but will ruin the earth for ourselves to. We are literally drowning in our own stupidity. God help us!”</a:t>
            </a:r>
          </a:p>
        </p:txBody>
      </p:sp>
      <p:pic>
        <p:nvPicPr>
          <p:cNvPr id="5" name="Picture 4">
            <a:extLst>
              <a:ext uri="{FF2B5EF4-FFF2-40B4-BE49-F238E27FC236}">
                <a16:creationId xmlns:a16="http://schemas.microsoft.com/office/drawing/2014/main" id="{DE6BBE87-405F-4CBD-A17A-DA49353827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3928" y="-171400"/>
            <a:ext cx="5220072" cy="7061595"/>
          </a:xfrm>
          <a:prstGeom prst="rect">
            <a:avLst/>
          </a:prstGeom>
        </p:spPr>
      </p:pic>
    </p:spTree>
    <p:extLst>
      <p:ext uri="{BB962C8B-B14F-4D97-AF65-F5344CB8AC3E}">
        <p14:creationId xmlns:p14="http://schemas.microsoft.com/office/powerpoint/2010/main" val="84756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C783-4F79-4315-A30F-4E9EFBE18562}"/>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F5D2CB85-80FC-4129-9B04-18EB3A569670}"/>
              </a:ext>
            </a:extLst>
          </p:cNvPr>
          <p:cNvPicPr>
            <a:picLocks noGrp="1" noChangeAspect="1"/>
          </p:cNvPicPr>
          <p:nvPr>
            <p:ph sz="half" idx="2"/>
          </p:nvPr>
        </p:nvPicPr>
        <p:blipFill>
          <a:blip r:embed="rId2"/>
          <a:stretch>
            <a:fillRect/>
          </a:stretch>
        </p:blipFill>
        <p:spPr>
          <a:xfrm>
            <a:off x="5148064" y="4070241"/>
            <a:ext cx="4015994" cy="5191407"/>
          </a:xfrm>
          <a:prstGeom prst="rect">
            <a:avLst/>
          </a:prstGeom>
        </p:spPr>
      </p:pic>
      <p:sp>
        <p:nvSpPr>
          <p:cNvPr id="5" name="Date Placeholder 4">
            <a:extLst>
              <a:ext uri="{FF2B5EF4-FFF2-40B4-BE49-F238E27FC236}">
                <a16:creationId xmlns:a16="http://schemas.microsoft.com/office/drawing/2014/main" id="{CC4461E8-9FAD-4325-99F4-716F983EFA0F}"/>
              </a:ext>
            </a:extLst>
          </p:cNvPr>
          <p:cNvSpPr>
            <a:spLocks noGrp="1"/>
          </p:cNvSpPr>
          <p:nvPr>
            <p:ph type="dt" sz="half" idx="10"/>
          </p:nvPr>
        </p:nvSpPr>
        <p:spPr/>
        <p:txBody>
          <a:bodyPr/>
          <a:lstStyle/>
          <a:p>
            <a:pPr>
              <a:defRPr/>
            </a:pPr>
            <a:fld id="{67B78F38-BE3E-4C22-8E61-C4088598F16B}" type="datetime1">
              <a:rPr lang="en-GB" smtClean="0"/>
              <a:t>11/10/2021</a:t>
            </a:fld>
            <a:endParaRPr lang="en-GB"/>
          </a:p>
        </p:txBody>
      </p:sp>
      <p:sp>
        <p:nvSpPr>
          <p:cNvPr id="6" name="Footer Placeholder 5">
            <a:extLst>
              <a:ext uri="{FF2B5EF4-FFF2-40B4-BE49-F238E27FC236}">
                <a16:creationId xmlns:a16="http://schemas.microsoft.com/office/drawing/2014/main" id="{7B981231-7B7A-4575-BCAF-BB85C0B50B7B}"/>
              </a:ext>
            </a:extLst>
          </p:cNvPr>
          <p:cNvSpPr>
            <a:spLocks noGrp="1"/>
          </p:cNvSpPr>
          <p:nvPr>
            <p:ph type="ftr" sz="quarter" idx="11"/>
          </p:nvPr>
        </p:nvSpPr>
        <p:spPr/>
        <p:txBody>
          <a:bodyPr/>
          <a:lstStyle/>
          <a:p>
            <a:pPr>
              <a:defRPr/>
            </a:pPr>
            <a:r>
              <a:rPr lang="en-GB"/>
              <a:t>Copyright: RE Today Services</a:t>
            </a:r>
          </a:p>
        </p:txBody>
      </p:sp>
      <p:sp>
        <p:nvSpPr>
          <p:cNvPr id="7" name="Slide Number Placeholder 6">
            <a:extLst>
              <a:ext uri="{FF2B5EF4-FFF2-40B4-BE49-F238E27FC236}">
                <a16:creationId xmlns:a16="http://schemas.microsoft.com/office/drawing/2014/main" id="{EE21169D-D376-4475-A0CB-FCA017A41CF6}"/>
              </a:ext>
            </a:extLst>
          </p:cNvPr>
          <p:cNvSpPr>
            <a:spLocks noGrp="1"/>
          </p:cNvSpPr>
          <p:nvPr>
            <p:ph type="sldNum" sz="quarter" idx="12"/>
          </p:nvPr>
        </p:nvSpPr>
        <p:spPr/>
        <p:txBody>
          <a:bodyPr/>
          <a:lstStyle/>
          <a:p>
            <a:pPr>
              <a:defRPr/>
            </a:pPr>
            <a:fld id="{D7B540F8-0337-4FBF-86D2-44C4BA39AE58}" type="slidenum">
              <a:rPr lang="en-GB" smtClean="0"/>
              <a:pPr>
                <a:defRPr/>
              </a:pPr>
              <a:t>98</a:t>
            </a:fld>
            <a:endParaRPr lang="en-GB"/>
          </a:p>
        </p:txBody>
      </p:sp>
      <p:pic>
        <p:nvPicPr>
          <p:cNvPr id="10" name="Content Placeholder 9">
            <a:extLst>
              <a:ext uri="{FF2B5EF4-FFF2-40B4-BE49-F238E27FC236}">
                <a16:creationId xmlns:a16="http://schemas.microsoft.com/office/drawing/2014/main" id="{AF51B9BD-635A-46A8-A98C-C6300B697ED6}"/>
              </a:ext>
            </a:extLst>
          </p:cNvPr>
          <p:cNvPicPr>
            <a:picLocks noGrp="1" noChangeAspect="1"/>
          </p:cNvPicPr>
          <p:nvPr>
            <p:ph sz="half" idx="1"/>
          </p:nvPr>
        </p:nvPicPr>
        <p:blipFill>
          <a:blip r:embed="rId3"/>
          <a:stretch>
            <a:fillRect/>
          </a:stretch>
        </p:blipFill>
        <p:spPr>
          <a:xfrm>
            <a:off x="0" y="0"/>
            <a:ext cx="5148064" cy="6864086"/>
          </a:xfrm>
          <a:prstGeom prst="rect">
            <a:avLst/>
          </a:prstGeom>
        </p:spPr>
      </p:pic>
    </p:spTree>
    <p:extLst>
      <p:ext uri="{BB962C8B-B14F-4D97-AF65-F5344CB8AC3E}">
        <p14:creationId xmlns:p14="http://schemas.microsoft.com/office/powerpoint/2010/main" val="17126494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0240-61C2-4166-A1BB-443FD8813D09}"/>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8D6D38F5-6464-4C02-BB4B-C63105B6B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105026" y="-1180973"/>
            <a:ext cx="6933946" cy="9144000"/>
          </a:xfrm>
          <a:prstGeom prst="rect">
            <a:avLst/>
          </a:prstGeom>
        </p:spPr>
      </p:pic>
    </p:spTree>
    <p:extLst>
      <p:ext uri="{BB962C8B-B14F-4D97-AF65-F5344CB8AC3E}">
        <p14:creationId xmlns:p14="http://schemas.microsoft.com/office/powerpoint/2010/main" val="145453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4107</TotalTime>
  <Words>7637</Words>
  <Application>Microsoft Office PowerPoint</Application>
  <PresentationFormat>On-screen Show (4:3)</PresentationFormat>
  <Paragraphs>555</Paragraphs>
  <Slides>109</Slides>
  <Notes>11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109</vt:i4>
      </vt:variant>
    </vt:vector>
  </HeadingPairs>
  <TitlesOfParts>
    <vt:vector size="121" baseType="lpstr">
      <vt:lpstr>Abadi</vt:lpstr>
      <vt:lpstr>Aharoni</vt:lpstr>
      <vt:lpstr>Arial</vt:lpstr>
      <vt:lpstr>Arial Rounded MT Bold</vt:lpstr>
      <vt:lpstr>Calibri</vt:lpstr>
      <vt:lpstr>Calibri Light</vt:lpstr>
      <vt:lpstr>Candara</vt:lpstr>
      <vt:lpstr>Garamond</vt:lpstr>
      <vt:lpstr>Leelawadee</vt:lpstr>
      <vt:lpstr>Symbol</vt:lpstr>
      <vt:lpstr>Office Theme</vt:lpstr>
      <vt:lpstr>1_Office Theme</vt:lpstr>
      <vt:lpstr>Diocese of Salford Years 3 and 4: RE with creative, spiritual and thoughtful focus</vt:lpstr>
      <vt:lpstr>PowerPoint Presentation</vt:lpstr>
      <vt:lpstr>PowerPoint Presentation</vt:lpstr>
      <vt:lpstr>PowerPoint Presentation</vt:lpstr>
      <vt:lpstr>PowerPoint Presentation</vt:lpstr>
      <vt:lpstr>PowerPoint Presentation</vt:lpstr>
      <vt:lpstr>PowerPoint Presentation</vt:lpstr>
      <vt:lpstr>Adverts: email me on lat@retoday.org.uk with ‘Salford’ in the title to take advantage…</vt:lpstr>
      <vt:lpstr>Working with pupils who have wellbeing needs Barnabas rescued Paul from feeling depressed.  Then Paul wrote 13 books of the Bible and started 22 churches! Paul wrote:</vt:lpstr>
      <vt:lpstr>Choose your favourite sentence that Paul wrote from these 8 examples.</vt:lpstr>
      <vt:lpstr>“We all need encouragement”</vt:lpstr>
      <vt:lpstr>Stained glass window from St Barnabas School in Leicester, showing the school’s values, connected to the idea of encouragement. How can we all encourage each other at the moment?</vt:lpstr>
      <vt:lpstr>Can you make a triptych? Include the sentence you chose from Saint Paul, and a picture of Saint Barnabas the encourager, and a picture that shows you encouraging other people as well. Make this on card, and fold it so that it  will stand up by itself – together with others from the class.</vt:lpstr>
      <vt:lpstr>PowerPoint Presentation</vt:lpstr>
      <vt:lpstr>PowerPoint Presentation</vt:lpstr>
      <vt:lpstr>PowerPoint Presentation</vt:lpstr>
      <vt:lpstr>Life is like a journey</vt:lpstr>
      <vt:lpstr>PowerPoint Presentation</vt:lpstr>
      <vt:lpstr>PowerPoint Presentation</vt:lpstr>
      <vt:lpstr>PowerPoint Presentation</vt:lpstr>
      <vt:lpstr>PowerPoint Presentation</vt:lpstr>
      <vt:lpstr>PowerPoint Presentation</vt:lpstr>
      <vt:lpstr>PowerPoint Presentation</vt:lpstr>
      <vt:lpstr>The Journey of Life</vt:lpstr>
      <vt:lpstr>PowerPoint Presentation</vt:lpstr>
      <vt:lpstr>PowerPoint Presentation</vt:lpstr>
      <vt:lpstr>PowerPoint Presentation</vt:lpstr>
      <vt:lpstr>Breakout room discussions</vt:lpstr>
      <vt:lpstr>Prayer: how and why do people find praying helps them?</vt:lpstr>
      <vt:lpstr>Our Father… This PowerPoint sequence supports ideas about how to teach the Lord’s Prayer. Grateful thanks to Sophie Hardwicke for her excellent visual learning materials.   This downloadable resource, free to REtoday magazine subscribers and NATRE members, is © RE Today and may be used in your own school. Any other use is by written permission only.</vt:lpstr>
      <vt:lpstr>Essential Knowledge for the pupil Pupils will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thinking</vt:lpstr>
      <vt:lpstr>PowerPoint Presentation</vt:lpstr>
      <vt:lpstr>PowerPoint Presentation</vt:lpstr>
      <vt:lpstr>Next Steps in Learning</vt:lpstr>
      <vt:lpstr>The Lord’s Prayer is also a song!</vt:lpstr>
      <vt:lpstr>Outcomes to work on the Lord’s Prayer</vt:lpstr>
      <vt:lpstr>Prayer-art</vt:lpstr>
      <vt:lpstr>Children’s play is  often constructed around what is significant in their family and community.  Is it good to encourage playful engagement with the ‘stuff’ of religion and belief?  How would RE change if play and imagination were more fully embraced?</vt:lpstr>
      <vt:lpstr>PowerPoint Presentation</vt:lpstr>
      <vt:lpstr>PowerPoint Presentation</vt:lpstr>
      <vt:lpstr>PowerPoint Presentation</vt:lpstr>
      <vt:lpstr>PowerPoint Presentation</vt:lpstr>
      <vt:lpstr>PowerPoint Presentation</vt:lpstr>
      <vt:lpstr>Father David’s Diary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of the crosses would be good for each of the people?</vt:lpstr>
      <vt:lpstr>PowerPoint Presentation</vt:lpstr>
      <vt:lpstr>Father David’s Diary</vt:lpstr>
      <vt:lpstr>Exploring the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Incarnation: the big idea of God coming to earth </vt:lpstr>
      <vt:lpstr>Matthew’s Gospel says: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Amy, 10.  Awful sea of plastic.</vt:lpstr>
      <vt:lpstr>PowerPoint Presentation</vt:lpstr>
      <vt:lpstr>PowerPoint Presentation</vt:lpstr>
      <vt:lpstr>PowerPoint Presentation</vt:lpstr>
      <vt:lpstr>PowerPoint Presentation</vt:lpstr>
      <vt:lpstr>Examples of work that shows standards and progress</vt:lpstr>
      <vt:lpstr>PowerPoint Presentation</vt:lpstr>
      <vt:lpstr>PowerPoint Presentation</vt:lpstr>
      <vt:lpstr>PowerPoint Presentation</vt:lpstr>
      <vt:lpstr>PowerPoint Presentation</vt:lpstr>
      <vt:lpstr>PowerPoint Presentation</vt:lpstr>
      <vt:lpstr>PowerPoint Presentation</vt:lpstr>
      <vt:lpstr>Diocese of Salford Years 3 and 4: RE with creative, spiritual and thoughtful focus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Lat Blaylock</cp:lastModifiedBy>
  <cp:revision>75</cp:revision>
  <dcterms:created xsi:type="dcterms:W3CDTF">2011-03-09T11:33:55Z</dcterms:created>
  <dcterms:modified xsi:type="dcterms:W3CDTF">2021-10-11T07:49:56Z</dcterms:modified>
</cp:coreProperties>
</file>