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7" r:id="rId3"/>
    <p:sldId id="258" r:id="rId4"/>
    <p:sldId id="263"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2EC5-DB6A-184C-AEAF-4CD6B167E23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13FE268-5013-EB4B-9734-89C81B664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87B4F6A-9CA5-4A47-878D-8E67BA63B3BD}"/>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144864D3-A21B-0E4C-952D-FA3D283D9B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C76817-9BFC-B649-A6CA-C03A1C956CA1}"/>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31831461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E2AEC-171B-7344-8C46-C2D01BCFE0A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E2428A4-B226-E147-A24B-AF1C9086E17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3A3870B-1BE7-EF44-AA1D-247B917E2E04}"/>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EE1406F9-F8C2-9548-9185-3CB98679A5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E5851-824B-3C49-B1FF-F4D999C169F3}"/>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14533194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015B9D-CB55-F240-BEE3-2DFA69CE0EE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082F9D5-3267-5F43-A14E-DD63AA7301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4E9360-8456-F642-9BAE-60E719AAE2AB}"/>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BB4A56C0-A280-B64E-81E0-D1660CBCA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D720A9-5AA3-7140-9160-B6889B178760}"/>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114048231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EA1AC-0762-E744-8A3E-CE212CF2E7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EB92F41-88A5-0643-B1DF-EF18E3BA311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ADDD7FB-5BF6-F544-B80B-ECF721E0BEFB}"/>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763B500F-5954-E246-8FA1-C57C5F0E1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0E5F3-F85D-FF45-BAA4-041304F6740E}"/>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218400830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4EE42-0B88-F746-985B-AFF93D58ECF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6E15324-61C0-6046-B6CF-E9565A233E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97E62B5-1F46-7E4F-A66F-0EA662C6FC60}"/>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E2A773E7-CA1C-FF45-9F70-BBE0955830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DEA8B6-E83A-6F41-91EE-39830D810000}"/>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11165968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EF181-E5F3-CA4E-9129-89A7A09CFF1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A2039A-B50A-CF4A-9E4F-33304496AE0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9B02750-DA9B-C543-99C3-B2B2FFE167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AD94471-23D0-124E-8B0C-A66729EFCE73}"/>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6" name="Footer Placeholder 5">
            <a:extLst>
              <a:ext uri="{FF2B5EF4-FFF2-40B4-BE49-F238E27FC236}">
                <a16:creationId xmlns:a16="http://schemas.microsoft.com/office/drawing/2014/main" id="{7026E4C6-70E6-CD48-BCA0-B841FF0DA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CE161D-DD92-1249-9025-3E06FA319B8D}"/>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21219900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F6532-92F6-5A41-B95F-129038FD99C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CD91562-EFD0-9B47-9850-6EBF6169EB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AF6458F-E7C4-6242-BAD4-01C4AF9579B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2603196-DB4D-C249-851D-404C0E715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895BBC-8217-2C43-87E3-DAC16D8055B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B8C2A3C-78E3-3349-8F84-EC3DADE237CD}"/>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8" name="Footer Placeholder 7">
            <a:extLst>
              <a:ext uri="{FF2B5EF4-FFF2-40B4-BE49-F238E27FC236}">
                <a16:creationId xmlns:a16="http://schemas.microsoft.com/office/drawing/2014/main" id="{BFAF21A8-11A4-F046-B66F-041F49E04B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20D9D0-2166-9345-83B4-43EF5482421C}"/>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185223487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A009F-7AE0-F54A-8214-373E8487707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029C9F7-26BB-4842-B583-D8127F35CB8C}"/>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4" name="Footer Placeholder 3">
            <a:extLst>
              <a:ext uri="{FF2B5EF4-FFF2-40B4-BE49-F238E27FC236}">
                <a16:creationId xmlns:a16="http://schemas.microsoft.com/office/drawing/2014/main" id="{0D4D6D35-86AE-F84E-9D89-5AEFECDCEB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259737-10AD-7146-A7FA-99F5680F1992}"/>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9417687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32F55D-F4B8-7442-B8D1-D7B1832542C5}"/>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3" name="Footer Placeholder 2">
            <a:extLst>
              <a:ext uri="{FF2B5EF4-FFF2-40B4-BE49-F238E27FC236}">
                <a16:creationId xmlns:a16="http://schemas.microsoft.com/office/drawing/2014/main" id="{63CF0324-4E3E-8540-8560-65BFD2D2C4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F9687D-81D0-274E-906E-735ED3B2C586}"/>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79037465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1F84-F69D-C044-8D2C-5190C24DC52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198ECAF-0289-7147-B2C0-CEAC7ADA86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E34EBAD-D337-CA40-A00D-552B0C4B38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5ED0D8C-C2E3-3540-9A96-BE46B4761E8E}"/>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6" name="Footer Placeholder 5">
            <a:extLst>
              <a:ext uri="{FF2B5EF4-FFF2-40B4-BE49-F238E27FC236}">
                <a16:creationId xmlns:a16="http://schemas.microsoft.com/office/drawing/2014/main" id="{C66A1AD9-5EDA-7C4F-BF84-FCFC8B1ACF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28005D-716A-B241-BAD4-E4A21B0054BA}"/>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332678797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8246D-8185-6641-964F-8E5A7B9D794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945D656-6AA6-FC4E-A864-BCF3C1857E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DCA86D-731B-E642-A84C-8BB2944267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27321F-0070-684A-AD80-DA94C4D0CE7E}"/>
              </a:ext>
            </a:extLst>
          </p:cNvPr>
          <p:cNvSpPr>
            <a:spLocks noGrp="1"/>
          </p:cNvSpPr>
          <p:nvPr>
            <p:ph type="dt" sz="half" idx="10"/>
          </p:nvPr>
        </p:nvSpPr>
        <p:spPr/>
        <p:txBody>
          <a:bodyPr/>
          <a:lstStyle/>
          <a:p>
            <a:fld id="{50B53260-3F0E-764E-B21B-0E17A1265AF2}" type="datetimeFigureOut">
              <a:rPr lang="en-US" smtClean="0"/>
              <a:t>12/7/20</a:t>
            </a:fld>
            <a:endParaRPr lang="en-US"/>
          </a:p>
        </p:txBody>
      </p:sp>
      <p:sp>
        <p:nvSpPr>
          <p:cNvPr id="6" name="Footer Placeholder 5">
            <a:extLst>
              <a:ext uri="{FF2B5EF4-FFF2-40B4-BE49-F238E27FC236}">
                <a16:creationId xmlns:a16="http://schemas.microsoft.com/office/drawing/2014/main" id="{856A104B-0BF0-9146-8D4F-43E3F429A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5244C-1042-7848-B46C-575B05099682}"/>
              </a:ext>
            </a:extLst>
          </p:cNvPr>
          <p:cNvSpPr>
            <a:spLocks noGrp="1"/>
          </p:cNvSpPr>
          <p:nvPr>
            <p:ph type="sldNum" sz="quarter" idx="12"/>
          </p:nvPr>
        </p:nvSpPr>
        <p:spPr/>
        <p:txBody>
          <a:bodyPr/>
          <a:lstStyle/>
          <a:p>
            <a:fld id="{57C2A01F-0A4E-3D4D-8E78-98DC658E847F}" type="slidenum">
              <a:rPr lang="en-US" smtClean="0"/>
              <a:t>‹#›</a:t>
            </a:fld>
            <a:endParaRPr lang="en-US"/>
          </a:p>
        </p:txBody>
      </p:sp>
    </p:spTree>
    <p:extLst>
      <p:ext uri="{BB962C8B-B14F-4D97-AF65-F5344CB8AC3E}">
        <p14:creationId xmlns:p14="http://schemas.microsoft.com/office/powerpoint/2010/main" val="381918890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F2B39D-8D9B-DF4F-A453-417021ACD8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8959843-CCF8-6B41-B5C8-3D8BC679BD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C0CDE46-232A-3949-8ED7-68C014CF58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53260-3F0E-764E-B21B-0E17A1265AF2}" type="datetimeFigureOut">
              <a:rPr lang="en-US" smtClean="0"/>
              <a:t>12/7/20</a:t>
            </a:fld>
            <a:endParaRPr lang="en-US"/>
          </a:p>
        </p:txBody>
      </p:sp>
      <p:sp>
        <p:nvSpPr>
          <p:cNvPr id="5" name="Footer Placeholder 4">
            <a:extLst>
              <a:ext uri="{FF2B5EF4-FFF2-40B4-BE49-F238E27FC236}">
                <a16:creationId xmlns:a16="http://schemas.microsoft.com/office/drawing/2014/main" id="{E2F7A5D4-5349-4D4C-91CC-45B3806B11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C7415E-B405-2345-B5C3-377CE2F299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C2A01F-0A4E-3D4D-8E78-98DC658E847F}" type="slidenum">
              <a:rPr lang="en-US" smtClean="0"/>
              <a:t>‹#›</a:t>
            </a:fld>
            <a:endParaRPr lang="en-US"/>
          </a:p>
        </p:txBody>
      </p:sp>
    </p:spTree>
    <p:extLst>
      <p:ext uri="{BB962C8B-B14F-4D97-AF65-F5344CB8AC3E}">
        <p14:creationId xmlns:p14="http://schemas.microsoft.com/office/powerpoint/2010/main" val="2140216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952DA-57CB-7F47-A726-62D566179DDA}"/>
              </a:ext>
            </a:extLst>
          </p:cNvPr>
          <p:cNvSpPr>
            <a:spLocks noGrp="1"/>
          </p:cNvSpPr>
          <p:nvPr>
            <p:ph type="title"/>
          </p:nvPr>
        </p:nvSpPr>
        <p:spPr>
          <a:xfrm>
            <a:off x="7464614" y="1783959"/>
            <a:ext cx="4087306" cy="2889114"/>
          </a:xfrm>
        </p:spPr>
        <p:txBody>
          <a:bodyPr vert="horz" lIns="91440" tIns="45720" rIns="91440" bIns="45720" rtlCol="0" anchor="b">
            <a:normAutofit fontScale="90000"/>
          </a:bodyPr>
          <a:lstStyle/>
          <a:p>
            <a:r>
              <a:rPr lang="en-GB" sz="3200" dirty="0"/>
              <a:t>A quick guide for Governors:</a:t>
            </a:r>
            <a:br>
              <a:rPr lang="en-GB" sz="3200" dirty="0"/>
            </a:br>
            <a:r>
              <a:rPr lang="en-GB" sz="5400" dirty="0"/>
              <a:t>Who is Catholic and</a:t>
            </a:r>
            <a:br>
              <a:rPr lang="en-GB" sz="5400" dirty="0"/>
            </a:br>
            <a:r>
              <a:rPr lang="en-GB" sz="5400" dirty="0"/>
              <a:t>why Roman?</a:t>
            </a:r>
            <a:endParaRPr lang="en-US" sz="5400" dirty="0"/>
          </a:p>
        </p:txBody>
      </p:sp>
      <p:sp>
        <p:nvSpPr>
          <p:cNvPr id="3" name="Content Placeholder 2">
            <a:extLst>
              <a:ext uri="{FF2B5EF4-FFF2-40B4-BE49-F238E27FC236}">
                <a16:creationId xmlns:a16="http://schemas.microsoft.com/office/drawing/2014/main" id="{E042BF0B-1EB9-C54C-B4E1-D9CD42192CA3}"/>
              </a:ext>
            </a:extLst>
          </p:cNvPr>
          <p:cNvSpPr>
            <a:spLocks noGrp="1"/>
          </p:cNvSpPr>
          <p:nvPr>
            <p:ph idx="1"/>
          </p:nvPr>
        </p:nvSpPr>
        <p:spPr>
          <a:xfrm>
            <a:off x="7464614" y="5523476"/>
            <a:ext cx="4087305" cy="1147863"/>
          </a:xfrm>
        </p:spPr>
        <p:txBody>
          <a:bodyPr vert="horz" lIns="91440" tIns="45720" rIns="91440" bIns="45720" rtlCol="0" anchor="t">
            <a:normAutofit/>
          </a:bodyPr>
          <a:lstStyle/>
          <a:p>
            <a:pPr marL="0" indent="0">
              <a:buNone/>
            </a:pPr>
            <a:r>
              <a:rPr lang="en-US" sz="1800" b="1" dirty="0"/>
              <a:t>www.dioceseofsalford.org.uk/education</a:t>
            </a:r>
            <a:endParaRPr lang="en-GB" sz="1800" b="1" dirty="0"/>
          </a:p>
          <a:p>
            <a:pPr marL="0" indent="0">
              <a:buNone/>
            </a:pPr>
            <a:r>
              <a:rPr lang="en-GB" sz="1800" dirty="0"/>
              <a:t>December 2020</a:t>
            </a:r>
            <a:endParaRPr lang="en-US" sz="1800" dirty="0"/>
          </a:p>
        </p:txBody>
      </p:sp>
      <p:pic>
        <p:nvPicPr>
          <p:cNvPr id="4" name="Picture 4">
            <a:extLst>
              <a:ext uri="{FF2B5EF4-FFF2-40B4-BE49-F238E27FC236}">
                <a16:creationId xmlns:a16="http://schemas.microsoft.com/office/drawing/2014/main" id="{040F39D1-A2EA-204F-A63C-3DE869F689A9}"/>
              </a:ext>
            </a:extLst>
          </p:cNvPr>
          <p:cNvPicPr>
            <a:picLocks noChangeAspect="1"/>
          </p:cNvPicPr>
          <p:nvPr/>
        </p:nvPicPr>
        <p:blipFill rotWithShape="1">
          <a:blip r:embed="rId2">
            <a:extLst>
              <a:ext uri="{28A0092B-C50C-407E-A947-70E740481C1C}">
                <a14:useLocalDpi xmlns:a14="http://schemas.microsoft.com/office/drawing/2010/main" val="0"/>
              </a:ext>
            </a:extLst>
          </a:blip>
          <a:srcRect t="2426" r="-1" b="-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219651551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3075F-326B-D045-820B-608A87ACCC8A}"/>
              </a:ext>
            </a:extLst>
          </p:cNvPr>
          <p:cNvSpPr>
            <a:spLocks noGrp="1"/>
          </p:cNvSpPr>
          <p:nvPr>
            <p:ph type="title"/>
          </p:nvPr>
        </p:nvSpPr>
        <p:spPr/>
        <p:txBody>
          <a:bodyPr/>
          <a:lstStyle/>
          <a:p>
            <a:r>
              <a:rPr lang="en-GB" dirty="0"/>
              <a:t>A quick history of Roman usage</a:t>
            </a:r>
            <a:endParaRPr lang="en-US" dirty="0"/>
          </a:p>
        </p:txBody>
      </p:sp>
      <p:sp>
        <p:nvSpPr>
          <p:cNvPr id="3" name="Content Placeholder 2">
            <a:extLst>
              <a:ext uri="{FF2B5EF4-FFF2-40B4-BE49-F238E27FC236}">
                <a16:creationId xmlns:a16="http://schemas.microsoft.com/office/drawing/2014/main" id="{1B8D8680-4914-7946-B0B1-DEC9226449A9}"/>
              </a:ext>
            </a:extLst>
          </p:cNvPr>
          <p:cNvSpPr>
            <a:spLocks noGrp="1"/>
          </p:cNvSpPr>
          <p:nvPr>
            <p:ph idx="1"/>
          </p:nvPr>
        </p:nvSpPr>
        <p:spPr>
          <a:xfrm>
            <a:off x="838200" y="1521355"/>
            <a:ext cx="10708218" cy="4532312"/>
          </a:xfrm>
        </p:spPr>
        <p:txBody>
          <a:bodyPr/>
          <a:lstStyle/>
          <a:p>
            <a:r>
              <a:rPr lang="en-GB" dirty="0"/>
              <a:t>Roman was a derogatory term used by the Established Church of England; usage began some time before the restoration of the hierarchy in 1850</a:t>
            </a:r>
          </a:p>
          <a:p>
            <a:r>
              <a:rPr lang="en-GB" dirty="0"/>
              <a:t>Anglicans also claimed to be Catholic, so the term Roman was adopted to distinguish between the two. The term papists had fallen out of use</a:t>
            </a:r>
          </a:p>
          <a:p>
            <a:r>
              <a:rPr lang="en-GB" dirty="0"/>
              <a:t>The Church of England see themselves as part of the Universal Church – they use the same creed: “I believe in one, holy Catholic and apostolic Church”</a:t>
            </a:r>
          </a:p>
          <a:p>
            <a:r>
              <a:rPr lang="en-GB" dirty="0"/>
              <a:t>So we did not choose this term for ourselves; we are simply the Catholic Church elsewhere in the world</a:t>
            </a:r>
            <a:endParaRPr lang="en-US" dirty="0"/>
          </a:p>
        </p:txBody>
      </p:sp>
    </p:spTree>
    <p:extLst>
      <p:ext uri="{BB962C8B-B14F-4D97-AF65-F5344CB8AC3E}">
        <p14:creationId xmlns:p14="http://schemas.microsoft.com/office/powerpoint/2010/main" val="19964864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43DDB-1CD9-EA49-92EA-4F9CDDDB0D82}"/>
              </a:ext>
            </a:extLst>
          </p:cNvPr>
          <p:cNvSpPr>
            <a:spLocks noGrp="1"/>
          </p:cNvSpPr>
          <p:nvPr>
            <p:ph type="title"/>
          </p:nvPr>
        </p:nvSpPr>
        <p:spPr/>
        <p:txBody>
          <a:bodyPr/>
          <a:lstStyle/>
          <a:p>
            <a:r>
              <a:rPr lang="en-GB" dirty="0"/>
              <a:t>Other Catholic churches</a:t>
            </a:r>
            <a:endParaRPr lang="en-US" dirty="0"/>
          </a:p>
        </p:txBody>
      </p:sp>
      <p:sp>
        <p:nvSpPr>
          <p:cNvPr id="3" name="Content Placeholder 2">
            <a:extLst>
              <a:ext uri="{FF2B5EF4-FFF2-40B4-BE49-F238E27FC236}">
                <a16:creationId xmlns:a16="http://schemas.microsoft.com/office/drawing/2014/main" id="{8D079337-8DA2-6C42-A514-95EBAB8BB4EE}"/>
              </a:ext>
            </a:extLst>
          </p:cNvPr>
          <p:cNvSpPr>
            <a:spLocks noGrp="1"/>
          </p:cNvSpPr>
          <p:nvPr>
            <p:ph idx="1"/>
          </p:nvPr>
        </p:nvSpPr>
        <p:spPr>
          <a:xfrm>
            <a:off x="838200" y="1482989"/>
            <a:ext cx="10515600" cy="4351338"/>
          </a:xfrm>
        </p:spPr>
        <p:txBody>
          <a:bodyPr/>
          <a:lstStyle/>
          <a:p>
            <a:endParaRPr lang="en-US" dirty="0"/>
          </a:p>
        </p:txBody>
      </p:sp>
      <p:sp>
        <p:nvSpPr>
          <p:cNvPr id="4" name="Oval 3">
            <a:extLst>
              <a:ext uri="{FF2B5EF4-FFF2-40B4-BE49-F238E27FC236}">
                <a16:creationId xmlns:a16="http://schemas.microsoft.com/office/drawing/2014/main" id="{F9093294-6C83-814D-92F4-61EBB1FD29CB}"/>
              </a:ext>
            </a:extLst>
          </p:cNvPr>
          <p:cNvSpPr/>
          <p:nvPr/>
        </p:nvSpPr>
        <p:spPr>
          <a:xfrm>
            <a:off x="1034246" y="2029354"/>
            <a:ext cx="2712254" cy="2712254"/>
          </a:xfrm>
          <a:prstGeom prst="ellipse">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Latin Rite or </a:t>
            </a:r>
          </a:p>
          <a:p>
            <a:pPr algn="ctr"/>
            <a:r>
              <a:rPr lang="en-GB" dirty="0"/>
              <a:t>Roman Rite</a:t>
            </a:r>
            <a:endParaRPr lang="en-US" dirty="0"/>
          </a:p>
        </p:txBody>
      </p:sp>
      <p:sp>
        <p:nvSpPr>
          <p:cNvPr id="6" name="Oval 5">
            <a:extLst>
              <a:ext uri="{FF2B5EF4-FFF2-40B4-BE49-F238E27FC236}">
                <a16:creationId xmlns:a16="http://schemas.microsoft.com/office/drawing/2014/main" id="{81A4F74F-8B6E-6C4E-B0F4-803CE463575D}"/>
              </a:ext>
            </a:extLst>
          </p:cNvPr>
          <p:cNvSpPr/>
          <p:nvPr/>
        </p:nvSpPr>
        <p:spPr>
          <a:xfrm>
            <a:off x="4583896" y="2029354"/>
            <a:ext cx="2712254" cy="2712254"/>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There are 24 churches </a:t>
            </a:r>
            <a:r>
              <a:rPr lang="en-GB" i="1" dirty="0" err="1"/>
              <a:t>sui</a:t>
            </a:r>
            <a:r>
              <a:rPr lang="en-GB" i="1" dirty="0"/>
              <a:t> </a:t>
            </a:r>
            <a:r>
              <a:rPr lang="en-GB" i="1" dirty="0" err="1"/>
              <a:t>iuris</a:t>
            </a:r>
            <a:r>
              <a:rPr lang="en-GB" dirty="0"/>
              <a:t> (with their own law) in Communion with the Pope</a:t>
            </a:r>
            <a:endParaRPr lang="en-US" dirty="0"/>
          </a:p>
        </p:txBody>
      </p:sp>
      <p:sp>
        <p:nvSpPr>
          <p:cNvPr id="8" name="Oval 7">
            <a:extLst>
              <a:ext uri="{FF2B5EF4-FFF2-40B4-BE49-F238E27FC236}">
                <a16:creationId xmlns:a16="http://schemas.microsoft.com/office/drawing/2014/main" id="{A91B8AFC-68FE-C54C-8E78-AE6C41F9A6D3}"/>
              </a:ext>
            </a:extLst>
          </p:cNvPr>
          <p:cNvSpPr/>
          <p:nvPr/>
        </p:nvSpPr>
        <p:spPr>
          <a:xfrm>
            <a:off x="8218212" y="2029354"/>
            <a:ext cx="2712254" cy="2712254"/>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Divided into 6 liturgical traditions</a:t>
            </a:r>
            <a:endParaRPr lang="en-US" dirty="0"/>
          </a:p>
        </p:txBody>
      </p:sp>
      <p:sp>
        <p:nvSpPr>
          <p:cNvPr id="10" name="Oval 9">
            <a:extLst>
              <a:ext uri="{FF2B5EF4-FFF2-40B4-BE49-F238E27FC236}">
                <a16:creationId xmlns:a16="http://schemas.microsoft.com/office/drawing/2014/main" id="{0435DBAD-16FD-B74F-ADC2-A58EB1A832E2}"/>
              </a:ext>
            </a:extLst>
          </p:cNvPr>
          <p:cNvSpPr/>
          <p:nvPr/>
        </p:nvSpPr>
        <p:spPr>
          <a:xfrm>
            <a:off x="4017939" y="4208577"/>
            <a:ext cx="1625750" cy="1625750"/>
          </a:xfrm>
          <a:prstGeom prst="ellipse">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Ukrainian</a:t>
            </a:r>
            <a:endParaRPr lang="en-US" dirty="0"/>
          </a:p>
        </p:txBody>
      </p:sp>
      <p:sp>
        <p:nvSpPr>
          <p:cNvPr id="12" name="Oval 11">
            <a:extLst>
              <a:ext uri="{FF2B5EF4-FFF2-40B4-BE49-F238E27FC236}">
                <a16:creationId xmlns:a16="http://schemas.microsoft.com/office/drawing/2014/main" id="{92095D8F-E65E-0E4D-A4CF-6AC805ACE9DB}"/>
              </a:ext>
            </a:extLst>
          </p:cNvPr>
          <p:cNvSpPr/>
          <p:nvPr/>
        </p:nvSpPr>
        <p:spPr>
          <a:xfrm>
            <a:off x="6592462" y="3749261"/>
            <a:ext cx="1625750" cy="1625750"/>
          </a:xfrm>
          <a:prstGeom prst="ellipse">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Syro-Malabar</a:t>
            </a:r>
            <a:endParaRPr lang="en-US" dirty="0"/>
          </a:p>
        </p:txBody>
      </p:sp>
      <p:sp>
        <p:nvSpPr>
          <p:cNvPr id="13" name="Oval 12">
            <a:extLst>
              <a:ext uri="{FF2B5EF4-FFF2-40B4-BE49-F238E27FC236}">
                <a16:creationId xmlns:a16="http://schemas.microsoft.com/office/drawing/2014/main" id="{265B5725-264B-A340-B790-77E212AF3D28}"/>
              </a:ext>
            </a:extLst>
          </p:cNvPr>
          <p:cNvSpPr/>
          <p:nvPr/>
        </p:nvSpPr>
        <p:spPr>
          <a:xfrm>
            <a:off x="3278315" y="1169459"/>
            <a:ext cx="5323416" cy="532341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35BC8D0-7C0B-4C48-BFAA-788971C3BC2E}"/>
              </a:ext>
            </a:extLst>
          </p:cNvPr>
          <p:cNvSpPr txBox="1"/>
          <p:nvPr/>
        </p:nvSpPr>
        <p:spPr>
          <a:xfrm>
            <a:off x="4693084" y="5879319"/>
            <a:ext cx="2712253" cy="369332"/>
          </a:xfrm>
          <a:prstGeom prst="rect">
            <a:avLst/>
          </a:prstGeom>
          <a:noFill/>
        </p:spPr>
        <p:txBody>
          <a:bodyPr wrap="square" rtlCol="0">
            <a:spAutoFit/>
          </a:bodyPr>
          <a:lstStyle/>
          <a:p>
            <a:pPr algn="l"/>
            <a:r>
              <a:rPr lang="en-GB" b="1" dirty="0"/>
              <a:t>Eastern Catholic Churches</a:t>
            </a:r>
            <a:endParaRPr lang="en-US" b="1" dirty="0"/>
          </a:p>
        </p:txBody>
      </p:sp>
      <p:sp>
        <p:nvSpPr>
          <p:cNvPr id="5" name="TextBox 4">
            <a:extLst>
              <a:ext uri="{FF2B5EF4-FFF2-40B4-BE49-F238E27FC236}">
                <a16:creationId xmlns:a16="http://schemas.microsoft.com/office/drawing/2014/main" id="{A02252AE-D4DD-5847-9A0C-78C52D42902A}"/>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spTree>
    <p:extLst>
      <p:ext uri="{BB962C8B-B14F-4D97-AF65-F5344CB8AC3E}">
        <p14:creationId xmlns:p14="http://schemas.microsoft.com/office/powerpoint/2010/main" val="396544467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2000"/>
                                        <p:tgtEl>
                                          <p:spTgt spid="13"/>
                                        </p:tgtEl>
                                      </p:cBhvr>
                                    </p:animEffect>
                                    <p:anim calcmode="lin" valueType="num">
                                      <p:cBhvr>
                                        <p:cTn id="28" dur="2000" fill="hold"/>
                                        <p:tgtEl>
                                          <p:spTgt spid="13"/>
                                        </p:tgtEl>
                                        <p:attrNameLst>
                                          <p:attrName>ppt_w</p:attrName>
                                        </p:attrNameLst>
                                      </p:cBhvr>
                                      <p:tavLst>
                                        <p:tav tm="0" fmla="#ppt_w*sin(2.5*pi*$)">
                                          <p:val>
                                            <p:fltVal val="0"/>
                                          </p:val>
                                        </p:tav>
                                        <p:tav tm="100000">
                                          <p:val>
                                            <p:fltVal val="1"/>
                                          </p:val>
                                        </p:tav>
                                      </p:tavLst>
                                    </p:anim>
                                    <p:anim calcmode="lin" valueType="num">
                                      <p:cBhvr>
                                        <p:cTn id="29" dur="20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1"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ipe(down)">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2"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wipe(down)">
                                      <p:cBhvr>
                                        <p:cTn id="4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0" grpId="0" animBg="1"/>
      <p:bldP spid="12" grpId="0" animBg="1"/>
      <p:bldP spid="13" grpId="0" animBg="1"/>
      <p:bldP spid="13" grpId="1" animBg="1"/>
      <p:bldP spid="13" grpId="2" animBg="1"/>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EEAD6-F8F4-D44C-A0D8-7A1179589BD3}"/>
              </a:ext>
            </a:extLst>
          </p:cNvPr>
          <p:cNvSpPr>
            <a:spLocks noGrp="1"/>
          </p:cNvSpPr>
          <p:nvPr>
            <p:ph type="title"/>
          </p:nvPr>
        </p:nvSpPr>
        <p:spPr/>
        <p:txBody>
          <a:bodyPr/>
          <a:lstStyle/>
          <a:p>
            <a:r>
              <a:rPr lang="en-GB" dirty="0"/>
              <a:t>‘In communion’ with the Bishop of Rome </a:t>
            </a:r>
            <a:endParaRPr lang="en-US" dirty="0"/>
          </a:p>
        </p:txBody>
      </p:sp>
      <p:sp>
        <p:nvSpPr>
          <p:cNvPr id="3" name="Content Placeholder 2">
            <a:extLst>
              <a:ext uri="{FF2B5EF4-FFF2-40B4-BE49-F238E27FC236}">
                <a16:creationId xmlns:a16="http://schemas.microsoft.com/office/drawing/2014/main" id="{3CA7942F-7620-A94D-ADB8-5C3000424B80}"/>
              </a:ext>
            </a:extLst>
          </p:cNvPr>
          <p:cNvSpPr>
            <a:spLocks noGrp="1"/>
          </p:cNvSpPr>
          <p:nvPr>
            <p:ph idx="1"/>
          </p:nvPr>
        </p:nvSpPr>
        <p:spPr>
          <a:xfrm>
            <a:off x="838200" y="1508125"/>
            <a:ext cx="10515600" cy="4333875"/>
          </a:xfrm>
        </p:spPr>
        <p:txBody>
          <a:bodyPr>
            <a:normAutofit lnSpcReduction="10000"/>
          </a:bodyPr>
          <a:lstStyle/>
          <a:p>
            <a:r>
              <a:rPr lang="en-GB" dirty="0"/>
              <a:t>This term constitutes a common sacramental sharing between the Eastern Catholic Church and the Latin Rite, including Eucharistic intercommunion</a:t>
            </a:r>
          </a:p>
          <a:p>
            <a:endParaRPr lang="en-GB" dirty="0"/>
          </a:p>
          <a:p>
            <a:endParaRPr lang="en-GB" dirty="0"/>
          </a:p>
          <a:p>
            <a:endParaRPr lang="en-GB" dirty="0"/>
          </a:p>
          <a:p>
            <a:r>
              <a:rPr lang="en-GB" dirty="0"/>
              <a:t>There are only two established hierarchies: Ukrainian and </a:t>
            </a:r>
            <a:r>
              <a:rPr lang="en-GB" dirty="0" err="1"/>
              <a:t>Syro-Malabar</a:t>
            </a:r>
            <a:endParaRPr lang="en-GB" dirty="0"/>
          </a:p>
          <a:p>
            <a:r>
              <a:rPr lang="en-GB" dirty="0"/>
              <a:t>The care of Catholics in other Eastern Catholic Churches is given to the care of the Latin Rite bishop (except for one)</a:t>
            </a:r>
            <a:endParaRPr lang="en-US" dirty="0"/>
          </a:p>
        </p:txBody>
      </p:sp>
      <p:sp>
        <p:nvSpPr>
          <p:cNvPr id="5" name="Title 1">
            <a:extLst>
              <a:ext uri="{FF2B5EF4-FFF2-40B4-BE49-F238E27FC236}">
                <a16:creationId xmlns:a16="http://schemas.microsoft.com/office/drawing/2014/main" id="{0750E57D-9A3A-8C41-A7FB-6EE26A3FEBD4}"/>
              </a:ext>
            </a:extLst>
          </p:cNvPr>
          <p:cNvSpPr txBox="1">
            <a:spLocks/>
          </p:cNvSpPr>
          <p:nvPr/>
        </p:nvSpPr>
        <p:spPr>
          <a:xfrm>
            <a:off x="954616" y="3193521"/>
            <a:ext cx="10589683" cy="6627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England and Wales</a:t>
            </a:r>
            <a:endParaRPr lang="en-US" dirty="0"/>
          </a:p>
        </p:txBody>
      </p:sp>
    </p:spTree>
    <p:extLst>
      <p:ext uri="{BB962C8B-B14F-4D97-AF65-F5344CB8AC3E}">
        <p14:creationId xmlns:p14="http://schemas.microsoft.com/office/powerpoint/2010/main" val="208581882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9FC4F-7716-CB49-863E-913956BAD4A5}"/>
              </a:ext>
            </a:extLst>
          </p:cNvPr>
          <p:cNvSpPr>
            <a:spLocks noGrp="1"/>
          </p:cNvSpPr>
          <p:nvPr>
            <p:ph type="title"/>
          </p:nvPr>
        </p:nvSpPr>
        <p:spPr>
          <a:xfrm>
            <a:off x="861483" y="312208"/>
            <a:ext cx="10515600" cy="1325563"/>
          </a:xfrm>
        </p:spPr>
        <p:txBody>
          <a:bodyPr/>
          <a:lstStyle/>
          <a:p>
            <a:r>
              <a:rPr lang="en-GB" dirty="0"/>
              <a:t>So to our own Roman Catholic schools today</a:t>
            </a:r>
            <a:endParaRPr lang="en-US" dirty="0"/>
          </a:p>
        </p:txBody>
      </p:sp>
      <p:sp>
        <p:nvSpPr>
          <p:cNvPr id="3" name="Content Placeholder 2">
            <a:extLst>
              <a:ext uri="{FF2B5EF4-FFF2-40B4-BE49-F238E27FC236}">
                <a16:creationId xmlns:a16="http://schemas.microsoft.com/office/drawing/2014/main" id="{A999E106-9402-C84C-BC5C-50A791FEE815}"/>
              </a:ext>
            </a:extLst>
          </p:cNvPr>
          <p:cNvSpPr>
            <a:spLocks noGrp="1"/>
          </p:cNvSpPr>
          <p:nvPr>
            <p:ph idx="1"/>
          </p:nvPr>
        </p:nvSpPr>
        <p:spPr>
          <a:xfrm>
            <a:off x="861483" y="1637771"/>
            <a:ext cx="10515600" cy="4331229"/>
          </a:xfrm>
        </p:spPr>
        <p:txBody>
          <a:bodyPr>
            <a:normAutofit fontScale="92500" lnSpcReduction="20000"/>
          </a:bodyPr>
          <a:lstStyle/>
          <a:p>
            <a:r>
              <a:rPr lang="en-GB" dirty="0"/>
              <a:t>Some dioceses have ceased to use the term Roman</a:t>
            </a:r>
          </a:p>
          <a:p>
            <a:r>
              <a:rPr lang="en-GB" dirty="0"/>
              <a:t>In the diocese of Salford, the bishop of the day decided against this, as some clergy and the lay faithful felt part of their history was being cast aside</a:t>
            </a:r>
          </a:p>
          <a:p>
            <a:r>
              <a:rPr lang="en-GB" dirty="0"/>
              <a:t>Where retained in policies and practice, the term should be understood to mean Latin (Roman) Rite and and also the 24 Eastern Catholic Churches in communion with the Pope as Bishop of Rome</a:t>
            </a:r>
          </a:p>
          <a:p>
            <a:r>
              <a:rPr lang="en-GB" dirty="0"/>
              <a:t>Where Roman is not retained and just termed Catholic, it means Roman Catholic, in England and Wales (and in Great Britain and Northern Ireland)</a:t>
            </a:r>
          </a:p>
          <a:p>
            <a:r>
              <a:rPr lang="en-GB" b="1" dirty="0"/>
              <a:t>Baptised members of the Eastern Catholic Churches therefore have equal admission rights as members of the Latin (Roman) Church to Salford’s Roman Catholic schools</a:t>
            </a:r>
            <a:endParaRPr lang="en-US" b="1" dirty="0"/>
          </a:p>
        </p:txBody>
      </p:sp>
    </p:spTree>
    <p:extLst>
      <p:ext uri="{BB962C8B-B14F-4D97-AF65-F5344CB8AC3E}">
        <p14:creationId xmlns:p14="http://schemas.microsoft.com/office/powerpoint/2010/main" val="11443737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
                                            <p:txEl>
                                              <p:pRg st="4" end="4"/>
                                            </p:txEl>
                                          </p:spTgt>
                                        </p:tgtEl>
                                        <p:attrNameLst>
                                          <p:attrName>style.color</p:attrName>
                                        </p:attrNameLst>
                                      </p:cBhvr>
                                      <p:to>
                                        <a:srgbClr val="C0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952DA-57CB-7F47-A726-62D566179DDA}"/>
              </a:ext>
            </a:extLst>
          </p:cNvPr>
          <p:cNvSpPr>
            <a:spLocks noGrp="1"/>
          </p:cNvSpPr>
          <p:nvPr>
            <p:ph type="title"/>
          </p:nvPr>
        </p:nvSpPr>
        <p:spPr>
          <a:xfrm>
            <a:off x="7464614" y="1783959"/>
            <a:ext cx="4087306" cy="2889114"/>
          </a:xfrm>
        </p:spPr>
        <p:txBody>
          <a:bodyPr vert="horz" lIns="91440" tIns="45720" rIns="91440" bIns="45720" rtlCol="0" anchor="b">
            <a:normAutofit/>
          </a:bodyPr>
          <a:lstStyle/>
          <a:p>
            <a:r>
              <a:rPr lang="en-GB" sz="4000" dirty="0"/>
              <a:t>Available on</a:t>
            </a:r>
            <a:r>
              <a:rPr lang="en-US" sz="4000" dirty="0"/>
              <a:t> the</a:t>
            </a:r>
            <a:r>
              <a:rPr lang="en-GB" sz="4000" dirty="0"/>
              <a:t> </a:t>
            </a:r>
            <a:r>
              <a:rPr lang="en-US" sz="4000" dirty="0"/>
              <a:t>governance </a:t>
            </a:r>
            <a:r>
              <a:rPr lang="en-GB" sz="4000" dirty="0"/>
              <a:t>section of the website</a:t>
            </a:r>
            <a:endParaRPr lang="en-US" sz="4000" dirty="0"/>
          </a:p>
        </p:txBody>
      </p:sp>
      <p:sp>
        <p:nvSpPr>
          <p:cNvPr id="3" name="Content Placeholder 2">
            <a:extLst>
              <a:ext uri="{FF2B5EF4-FFF2-40B4-BE49-F238E27FC236}">
                <a16:creationId xmlns:a16="http://schemas.microsoft.com/office/drawing/2014/main" id="{E042BF0B-1EB9-C54C-B4E1-D9CD42192CA3}"/>
              </a:ext>
            </a:extLst>
          </p:cNvPr>
          <p:cNvSpPr>
            <a:spLocks noGrp="1"/>
          </p:cNvSpPr>
          <p:nvPr>
            <p:ph idx="1"/>
          </p:nvPr>
        </p:nvSpPr>
        <p:spPr>
          <a:xfrm>
            <a:off x="7464612" y="4750893"/>
            <a:ext cx="4087305" cy="1147863"/>
          </a:xfrm>
        </p:spPr>
        <p:txBody>
          <a:bodyPr vert="horz" lIns="91440" tIns="45720" rIns="91440" bIns="45720" rtlCol="0" anchor="t">
            <a:normAutofit/>
          </a:bodyPr>
          <a:lstStyle/>
          <a:p>
            <a:pPr marL="0" indent="0">
              <a:buNone/>
            </a:pPr>
            <a:r>
              <a:rPr lang="en-US" sz="1800" b="1" dirty="0"/>
              <a:t>www.dioceseofsalford.org.uk/education</a:t>
            </a:r>
          </a:p>
        </p:txBody>
      </p:sp>
      <p:sp>
        <p:nvSpPr>
          <p:cNvPr id="28"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a:extLst>
              <a:ext uri="{FF2B5EF4-FFF2-40B4-BE49-F238E27FC236}">
                <a16:creationId xmlns:a16="http://schemas.microsoft.com/office/drawing/2014/main" id="{040F39D1-A2EA-204F-A63C-3DE869F689A9}"/>
              </a:ext>
            </a:extLst>
          </p:cNvPr>
          <p:cNvPicPr>
            <a:picLocks noChangeAspect="1"/>
          </p:cNvPicPr>
          <p:nvPr/>
        </p:nvPicPr>
        <p:blipFill rotWithShape="1">
          <a:blip r:embed="rId2">
            <a:extLst>
              <a:ext uri="{28A0092B-C50C-407E-A947-70E740481C1C}">
                <a14:useLocalDpi xmlns:a14="http://schemas.microsoft.com/office/drawing/2010/main" val="0"/>
              </a:ext>
            </a:extLst>
          </a:blip>
          <a:srcRect t="2426" r="-1" b="-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42576928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A quick guide for Governors: Who is Catholic and why Roman?</vt:lpstr>
      <vt:lpstr>A quick history of Roman usage</vt:lpstr>
      <vt:lpstr>Other Catholic churches</vt:lpstr>
      <vt:lpstr>‘In communion’ with the Bishop of Rome </vt:lpstr>
      <vt:lpstr>So to our own Roman Catholic schools today</vt:lpstr>
      <vt:lpstr>Available on the governance section of the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Roman?</dc:title>
  <dc:creator>Simon Smith</dc:creator>
  <cp:lastModifiedBy>Simon Smith</cp:lastModifiedBy>
  <cp:revision>3</cp:revision>
  <dcterms:created xsi:type="dcterms:W3CDTF">2020-11-30T20:01:19Z</dcterms:created>
  <dcterms:modified xsi:type="dcterms:W3CDTF">2020-12-07T19:09:10Z</dcterms:modified>
</cp:coreProperties>
</file>