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5"/>
  </p:notesMasterIdLst>
  <p:sldIdLst>
    <p:sldId id="256" r:id="rId2"/>
    <p:sldId id="264" r:id="rId3"/>
    <p:sldId id="260" r:id="rId4"/>
    <p:sldId id="258" r:id="rId5"/>
    <p:sldId id="257" r:id="rId6"/>
    <p:sldId id="263" r:id="rId7"/>
    <p:sldId id="261" r:id="rId8"/>
    <p:sldId id="259" r:id="rId9"/>
    <p:sldId id="268" r:id="rId10"/>
    <p:sldId id="269" r:id="rId11"/>
    <p:sldId id="266" r:id="rId12"/>
    <p:sldId id="270" r:id="rId13"/>
    <p:sldId id="265" r:id="rId14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FF47C-0283-420E-A47F-8B3E9C53BB3F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3859B-3B9E-48EB-AB2C-2C710BF5E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759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Introduce</a:t>
            </a:r>
            <a:r>
              <a:rPr lang="en-GB" baseline="0" dirty="0" smtClean="0"/>
              <a:t> ourselves and our roles.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3 workshops today based on:</a:t>
            </a:r>
          </a:p>
          <a:p>
            <a:r>
              <a:rPr lang="en-GB" baseline="0" dirty="0" smtClean="0"/>
              <a:t>Relationship between the Parish Priest and Headteacher</a:t>
            </a:r>
          </a:p>
          <a:p>
            <a:r>
              <a:rPr lang="en-GB" baseline="0" dirty="0" smtClean="0"/>
              <a:t>Young people becoming Beacons of Hope </a:t>
            </a:r>
          </a:p>
          <a:p>
            <a:r>
              <a:rPr lang="en-GB" baseline="0" dirty="0" smtClean="0"/>
              <a:t>Encouraging YP to take an active roles in the parish</a:t>
            </a:r>
          </a:p>
          <a:p>
            <a:endParaRPr lang="en-GB" baseline="0" dirty="0" smtClean="0"/>
          </a:p>
          <a:p>
            <a:r>
              <a:rPr lang="en-GB" baseline="0" dirty="0" smtClean="0"/>
              <a:t>Brief overview of Hope in the Future Working Party (next 2 slides)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859B-3B9E-48EB-AB2C-2C710BF5E39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193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859B-3B9E-48EB-AB2C-2C710BF5E39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28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859B-3B9E-48EB-AB2C-2C710BF5E39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018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859B-3B9E-48EB-AB2C-2C710BF5E39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248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859B-3B9E-48EB-AB2C-2C710BF5E39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29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Hope in the Future for schools was launch in June last year.</a:t>
            </a:r>
          </a:p>
          <a:p>
            <a:r>
              <a:rPr lang="en-GB" dirty="0" smtClean="0"/>
              <a:t>Each school was presented with a San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Damiano</a:t>
            </a:r>
            <a:r>
              <a:rPr lang="en-GB" baseline="0" dirty="0" smtClean="0"/>
              <a:t> Cross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859B-3B9E-48EB-AB2C-2C710BF5E39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763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</a:t>
            </a:r>
            <a:r>
              <a:rPr lang="en-GB" baseline="0" dirty="0" smtClean="0"/>
              <a:t> the background to the group.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859B-3B9E-48EB-AB2C-2C710BF5E39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606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How many times have we</a:t>
            </a:r>
            <a:r>
              <a:rPr lang="en-GB" baseline="0" dirty="0" smtClean="0"/>
              <a:t> heard this saying?</a:t>
            </a: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Young</a:t>
            </a:r>
            <a:r>
              <a:rPr lang="en-GB" baseline="0" dirty="0" smtClean="0"/>
              <a:t> people are not just the future, they are the here and now – THE PRESENT!</a:t>
            </a:r>
            <a:endParaRPr lang="en-GB" dirty="0" smtClean="0"/>
          </a:p>
          <a:p>
            <a:r>
              <a:rPr lang="en-GB" dirty="0" smtClean="0"/>
              <a:t>Young people want to get involved, sometimes they are not asked!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5FFA-499A-4947-BBEC-EEF31A57489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396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</a:t>
            </a:r>
            <a:r>
              <a:rPr lang="en-GB" baseline="0" dirty="0" smtClean="0"/>
              <a:t> is just to name a few.</a:t>
            </a:r>
          </a:p>
          <a:p>
            <a:r>
              <a:rPr lang="en-GB" baseline="0" dirty="0" smtClean="0"/>
              <a:t>These group are already established in your schools.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859B-3B9E-48EB-AB2C-2C710BF5E39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84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859B-3B9E-48EB-AB2C-2C710BF5E39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854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859B-3B9E-48EB-AB2C-2C710BF5E39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629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859B-3B9E-48EB-AB2C-2C710BF5E39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592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859B-3B9E-48EB-AB2C-2C710BF5E39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65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3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3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262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87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734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95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36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61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5524500" y="1857375"/>
            <a:ext cx="6286500" cy="175914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609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33" name="Image"/>
          <p:cNvSpPr>
            <a:spLocks noGrp="1"/>
          </p:cNvSpPr>
          <p:nvPr>
            <p:ph type="pic" idx="14"/>
          </p:nvPr>
        </p:nvSpPr>
        <p:spPr>
          <a:xfrm>
            <a:off x="0" y="0"/>
            <a:ext cx="51435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Johnny Appleseed"/>
          <p:cNvSpPr txBox="1">
            <a:spLocks noGrp="1"/>
          </p:cNvSpPr>
          <p:nvPr>
            <p:ph type="body" sz="quarter" idx="15"/>
          </p:nvPr>
        </p:nvSpPr>
        <p:spPr>
          <a:xfrm>
            <a:off x="5524500" y="5442156"/>
            <a:ext cx="6286500" cy="67666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321457">
              <a:spcBef>
                <a:spcPts val="0"/>
              </a:spcBef>
              <a:buClrTx/>
              <a:buSzTx/>
              <a:buFontTx/>
              <a:buNone/>
              <a:defRPr sz="4219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917190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06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1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4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9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1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2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4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7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1699" y="1455576"/>
            <a:ext cx="9876020" cy="1646302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>
                <a:solidFill>
                  <a:srgbClr val="002060"/>
                </a:solidFill>
              </a:rPr>
              <a:t>Encouraging Young People to take an active role in the Parish</a:t>
            </a:r>
            <a:endParaRPr lang="en-GB" sz="6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6241" y="3726352"/>
            <a:ext cx="7766936" cy="10968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sz="2000" dirty="0" smtClean="0"/>
              <a:t>Elizabeth Gibbons – e.gibbons@st-ambrose.Manchester.sch.uk</a:t>
            </a:r>
          </a:p>
          <a:p>
            <a:pPr algn="ctr"/>
            <a:r>
              <a:rPr lang="en-GB" sz="2000" dirty="0" smtClean="0"/>
              <a:t>Rob Jordan – r.Jordan@sacredheart-jun.Manchester.sch.uk</a:t>
            </a:r>
          </a:p>
          <a:p>
            <a:pPr algn="ctr"/>
            <a:r>
              <a:rPr lang="en-GB" sz="2000" dirty="0" smtClean="0"/>
              <a:t> Lorraine Leonard – Lorraine.Leonard@dioceseofsalford.org.uk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905" y="4961617"/>
            <a:ext cx="1243881" cy="1554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29" y="5046471"/>
            <a:ext cx="1236792" cy="1441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301" y="5046471"/>
            <a:ext cx="1261198" cy="1469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929" y="5058687"/>
            <a:ext cx="1250718" cy="14577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05" y="5095717"/>
            <a:ext cx="1231150" cy="14349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13" y="5111698"/>
            <a:ext cx="1244866" cy="14525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763" y="5109941"/>
            <a:ext cx="1206744" cy="140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5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Who is it for?"/>
          <p:cNvSpPr txBox="1">
            <a:spLocks noGrp="1"/>
          </p:cNvSpPr>
          <p:nvPr>
            <p:ph type="body" idx="13"/>
          </p:nvPr>
        </p:nvSpPr>
        <p:spPr>
          <a:xfrm>
            <a:off x="6119812" y="172641"/>
            <a:ext cx="4714876" cy="1759149"/>
          </a:xfrm>
          <a:prstGeom prst="rect">
            <a:avLst/>
          </a:prstGeom>
        </p:spPr>
        <p:txBody>
          <a:bodyPr/>
          <a:lstStyle/>
          <a:p>
            <a:r>
              <a:rPr dirty="0"/>
              <a:t>Who is it for?</a:t>
            </a:r>
          </a:p>
        </p:txBody>
      </p:sp>
      <p:pic>
        <p:nvPicPr>
          <p:cNvPr id="196" name="32616065264_0c889b1bce_z.jpg" descr="32616065264_0c889b1bce_z.jpg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/>
          </a:blip>
          <a:srcRect l="33980" r="28039"/>
          <a:stretch>
            <a:fillRect/>
          </a:stretch>
        </p:blipFill>
        <p:spPr>
          <a:xfrm>
            <a:off x="1481702" y="-188599"/>
            <a:ext cx="4479680" cy="7850932"/>
          </a:xfrm>
          <a:prstGeom prst="rect">
            <a:avLst/>
          </a:prstGeom>
        </p:spPr>
      </p:pic>
      <p:sp>
        <p:nvSpPr>
          <p:cNvPr id="197" name="Y6 - Y13…"/>
          <p:cNvSpPr txBox="1">
            <a:spLocks noGrp="1"/>
          </p:cNvSpPr>
          <p:nvPr>
            <p:ph type="body" idx="15"/>
          </p:nvPr>
        </p:nvSpPr>
        <p:spPr>
          <a:xfrm>
            <a:off x="5814715" y="2440004"/>
            <a:ext cx="4714875" cy="3013838"/>
          </a:xfrm>
          <a:prstGeom prst="rect">
            <a:avLst/>
          </a:prstGeom>
        </p:spPr>
        <p:txBody>
          <a:bodyPr/>
          <a:lstStyle/>
          <a:p>
            <a:pPr marL="551519" indent="-551519">
              <a:buClr>
                <a:schemeClr val="accent1"/>
              </a:buClr>
              <a:buSzPct val="104999"/>
              <a:buFont typeface="Avenir Next"/>
              <a:buChar char="‣"/>
              <a:defRPr>
                <a:solidFill>
                  <a:srgbClr val="FFFFFF"/>
                </a:solidFill>
              </a:defRPr>
            </a:pPr>
            <a:r>
              <a:rPr dirty="0"/>
              <a:t>Y6 - Y13</a:t>
            </a:r>
          </a:p>
          <a:p>
            <a:pPr marL="551519" indent="-551519">
              <a:buClr>
                <a:schemeClr val="accent1"/>
              </a:buClr>
              <a:buSzPct val="104999"/>
              <a:buFont typeface="Avenir Next"/>
              <a:buChar char="‣"/>
              <a:defRPr>
                <a:solidFill>
                  <a:srgbClr val="FFFFFF"/>
                </a:solidFill>
              </a:defRPr>
            </a:pPr>
            <a:r>
              <a:rPr sz="3375" dirty="0"/>
              <a:t>Primary School</a:t>
            </a:r>
          </a:p>
          <a:p>
            <a:pPr marL="551519" indent="-551519">
              <a:buClr>
                <a:schemeClr val="accent1"/>
              </a:buClr>
              <a:buSzPct val="104999"/>
              <a:buFont typeface="Avenir Next"/>
              <a:buChar char="‣"/>
              <a:defRPr>
                <a:solidFill>
                  <a:srgbClr val="FFFFFF"/>
                </a:solidFill>
              </a:defRPr>
            </a:pPr>
            <a:r>
              <a:rPr sz="3375" dirty="0"/>
              <a:t>Secondary School</a:t>
            </a:r>
          </a:p>
          <a:p>
            <a:pPr marL="551519" indent="-551519">
              <a:buClr>
                <a:schemeClr val="accent1"/>
              </a:buClr>
              <a:buSzPct val="104999"/>
              <a:buFont typeface="Avenir Next"/>
              <a:buChar char="‣"/>
              <a:defRPr>
                <a:solidFill>
                  <a:srgbClr val="FFFFFF"/>
                </a:solidFill>
              </a:defRPr>
            </a:pPr>
            <a:r>
              <a:rPr sz="3375" dirty="0"/>
              <a:t>Parish Youth Groups</a:t>
            </a:r>
          </a:p>
          <a:p>
            <a:pPr marL="551519" indent="-551519">
              <a:buClr>
                <a:schemeClr val="accent1"/>
              </a:buClr>
              <a:buSzPct val="104999"/>
              <a:buFont typeface="Avenir Next"/>
              <a:buChar char="‣"/>
              <a:defRPr>
                <a:solidFill>
                  <a:srgbClr val="FFFFFF"/>
                </a:solidFill>
              </a:defRPr>
            </a:pPr>
            <a:r>
              <a:rPr sz="3375" dirty="0"/>
              <a:t>Pre/Post Confirmation Groups</a:t>
            </a:r>
          </a:p>
        </p:txBody>
      </p:sp>
    </p:spTree>
    <p:extLst>
      <p:ext uri="{BB962C8B-B14F-4D97-AF65-F5344CB8AC3E}">
        <p14:creationId xmlns:p14="http://schemas.microsoft.com/office/powerpoint/2010/main" val="11669781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57" y="5834732"/>
            <a:ext cx="1870187" cy="82556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2925" y="185198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Benefits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92925" y="825643"/>
            <a:ext cx="8915400" cy="4487021"/>
          </a:xfrm>
        </p:spPr>
        <p:txBody>
          <a:bodyPr>
            <a:normAutofit fontScale="77500" lnSpcReduction="20000"/>
          </a:bodyPr>
          <a:lstStyle/>
          <a:p>
            <a:pPr marL="330912" indent="-330912" defTabSz="321457">
              <a:lnSpc>
                <a:spcPts val="2812"/>
              </a:lnSpc>
              <a:spcBef>
                <a:spcPts val="0"/>
              </a:spcBef>
              <a:buClr>
                <a:schemeClr val="accent1"/>
              </a:buClr>
              <a:buSzPct val="104999"/>
              <a:buFont typeface="Avenir Next"/>
              <a:buChar char="‣"/>
              <a:defRPr sz="3000"/>
            </a:pPr>
            <a:r>
              <a:rPr lang="en-GB" dirty="0"/>
              <a:t>To strengthen links between individuals, communities and organisations to explore the universal call to </a:t>
            </a:r>
            <a:r>
              <a:rPr lang="en-GB" dirty="0" smtClean="0"/>
              <a:t>holiness.</a:t>
            </a:r>
          </a:p>
          <a:p>
            <a:pPr marL="0" indent="0" defTabSz="321457">
              <a:lnSpc>
                <a:spcPts val="2812"/>
              </a:lnSpc>
              <a:spcBef>
                <a:spcPts val="0"/>
              </a:spcBef>
              <a:buClr>
                <a:schemeClr val="accent1"/>
              </a:buClr>
              <a:buSzPct val="104999"/>
              <a:buNone/>
              <a:defRPr sz="3000"/>
            </a:pPr>
            <a:endParaRPr lang="en-GB" dirty="0" smtClean="0"/>
          </a:p>
          <a:p>
            <a:pPr marL="330912" indent="-330912" defTabSz="321457">
              <a:lnSpc>
                <a:spcPts val="2812"/>
              </a:lnSpc>
              <a:spcBef>
                <a:spcPts val="0"/>
              </a:spcBef>
              <a:buClr>
                <a:schemeClr val="accent1"/>
              </a:buClr>
              <a:buSzPct val="104999"/>
              <a:buFont typeface="Avenir Next"/>
              <a:buChar char="‣"/>
              <a:defRPr sz="3000"/>
            </a:pPr>
            <a:r>
              <a:rPr lang="en-GB" dirty="0" smtClean="0"/>
              <a:t>Encourages </a:t>
            </a:r>
            <a:r>
              <a:rPr lang="en-GB" dirty="0"/>
              <a:t>school/parish/community </a:t>
            </a:r>
            <a:r>
              <a:rPr lang="en-GB" dirty="0" smtClean="0"/>
              <a:t>links.</a:t>
            </a:r>
          </a:p>
          <a:p>
            <a:pPr marL="0" indent="0" defTabSz="321457">
              <a:lnSpc>
                <a:spcPts val="2812"/>
              </a:lnSpc>
              <a:spcBef>
                <a:spcPts val="0"/>
              </a:spcBef>
              <a:buClr>
                <a:schemeClr val="accent1"/>
              </a:buClr>
              <a:buSzPct val="104999"/>
              <a:buNone/>
              <a:defRPr sz="3000"/>
            </a:pPr>
            <a:endParaRPr lang="en-GB" dirty="0" smtClean="0"/>
          </a:p>
          <a:p>
            <a:pPr marL="330912" indent="-330912" defTabSz="321457">
              <a:lnSpc>
                <a:spcPts val="2812"/>
              </a:lnSpc>
              <a:spcBef>
                <a:spcPts val="0"/>
              </a:spcBef>
              <a:buClr>
                <a:schemeClr val="accent1"/>
              </a:buClr>
              <a:buSzPct val="104999"/>
              <a:buFont typeface="Avenir Next"/>
              <a:buChar char="‣"/>
              <a:defRPr sz="3000"/>
            </a:pPr>
            <a:r>
              <a:rPr lang="en-GB" dirty="0" smtClean="0"/>
              <a:t>Completely </a:t>
            </a:r>
            <a:r>
              <a:rPr lang="en-GB" dirty="0"/>
              <a:t>inclusive - accessible by all </a:t>
            </a:r>
            <a:r>
              <a:rPr lang="en-GB" dirty="0" smtClean="0"/>
              <a:t>participants.</a:t>
            </a:r>
          </a:p>
          <a:p>
            <a:pPr marL="330912" indent="-330912" defTabSz="321457">
              <a:lnSpc>
                <a:spcPts val="2812"/>
              </a:lnSpc>
              <a:spcBef>
                <a:spcPts val="0"/>
              </a:spcBef>
              <a:buClr>
                <a:schemeClr val="accent1"/>
              </a:buClr>
              <a:buSzPct val="104999"/>
              <a:buFont typeface="Avenir Next"/>
              <a:buChar char="‣"/>
              <a:defRPr sz="3000"/>
            </a:pPr>
            <a:endParaRPr lang="en-GB" dirty="0" smtClean="0"/>
          </a:p>
          <a:p>
            <a:pPr marL="330912" indent="-330912" defTabSz="321457">
              <a:lnSpc>
                <a:spcPts val="2812"/>
              </a:lnSpc>
              <a:spcBef>
                <a:spcPts val="0"/>
              </a:spcBef>
              <a:buClr>
                <a:schemeClr val="accent1"/>
              </a:buClr>
              <a:buSzPct val="104999"/>
              <a:buFont typeface="Avenir Next"/>
              <a:buChar char="‣"/>
              <a:defRPr sz="3000"/>
            </a:pPr>
            <a:r>
              <a:rPr lang="en-GB" dirty="0" smtClean="0"/>
              <a:t>Simple </a:t>
            </a:r>
            <a:r>
              <a:rPr lang="en-GB" dirty="0"/>
              <a:t>and powerful way of reflecting on active </a:t>
            </a:r>
            <a:r>
              <a:rPr lang="en-GB" dirty="0" smtClean="0"/>
              <a:t>faith.</a:t>
            </a:r>
          </a:p>
          <a:p>
            <a:pPr marL="330912" indent="-330912" defTabSz="321457">
              <a:lnSpc>
                <a:spcPts val="2812"/>
              </a:lnSpc>
              <a:spcBef>
                <a:spcPts val="0"/>
              </a:spcBef>
              <a:buClr>
                <a:schemeClr val="accent1"/>
              </a:buClr>
              <a:buSzPct val="104999"/>
              <a:buFont typeface="Avenir Next"/>
              <a:buChar char="‣"/>
              <a:defRPr sz="3000"/>
            </a:pPr>
            <a:endParaRPr lang="en-GB" dirty="0" smtClean="0"/>
          </a:p>
          <a:p>
            <a:pPr marL="330912" indent="-330912" defTabSz="321457">
              <a:lnSpc>
                <a:spcPts val="2812"/>
              </a:lnSpc>
              <a:spcBef>
                <a:spcPts val="0"/>
              </a:spcBef>
              <a:buClr>
                <a:schemeClr val="accent1"/>
              </a:buClr>
              <a:buSzPct val="104999"/>
              <a:buFont typeface="Avenir Next"/>
              <a:buChar char="‣"/>
              <a:defRPr sz="3000"/>
            </a:pPr>
            <a:r>
              <a:rPr lang="en-GB" dirty="0" smtClean="0"/>
              <a:t>Enables </a:t>
            </a:r>
            <a:r>
              <a:rPr lang="en-GB" dirty="0"/>
              <a:t>outreach and inspires </a:t>
            </a:r>
            <a:r>
              <a:rPr lang="en-GB" dirty="0" smtClean="0"/>
              <a:t>action.</a:t>
            </a:r>
            <a:endParaRPr lang="en-GB" dirty="0"/>
          </a:p>
          <a:p>
            <a:pPr marL="330912" indent="-330912" defTabSz="321457">
              <a:lnSpc>
                <a:spcPts val="6398"/>
              </a:lnSpc>
              <a:spcBef>
                <a:spcPts val="0"/>
              </a:spcBef>
              <a:buClr>
                <a:schemeClr val="accent1"/>
              </a:buClr>
              <a:buSzPct val="104999"/>
              <a:buFont typeface="Avenir Next"/>
              <a:buChar char="‣"/>
              <a:defRPr sz="3000"/>
            </a:pPr>
            <a:r>
              <a:rPr lang="en-GB" dirty="0"/>
              <a:t>Motivation for young people to do more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101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885" y="5727041"/>
            <a:ext cx="1870187" cy="825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92" y="3636179"/>
            <a:ext cx="11135618" cy="18685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4658" y="2368028"/>
            <a:ext cx="5767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cs typeface="Arial" panose="020B0604020202020204" pitchFamily="34" charset="0"/>
              </a:rPr>
              <a:t>Faith in Action Award</a:t>
            </a:r>
            <a:endParaRPr lang="en-GB" sz="3200" dirty="0"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" t="1574" r="22330" b="33138"/>
          <a:stretch/>
        </p:blipFill>
        <p:spPr>
          <a:xfrm>
            <a:off x="3497225" y="81017"/>
            <a:ext cx="5190637" cy="210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86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356" y="2425478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GB" sz="4400" dirty="0" smtClean="0"/>
              <a:t>Thank you for listening, any questions please?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57" y="5834732"/>
            <a:ext cx="1870187" cy="8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7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Hope in the Future for Schools</a:t>
            </a:r>
            <a:endParaRPr lang="en-GB" dirty="0"/>
          </a:p>
        </p:txBody>
      </p:sp>
      <p:pic>
        <p:nvPicPr>
          <p:cNvPr id="1026" name="Picture 2" descr="https://www.dioceseofsalford.org.uk/wp-content/uploads/36223486_987905144729006_97277517445988352_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917" y="1905000"/>
            <a:ext cx="8915400" cy="34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74" y="5781354"/>
            <a:ext cx="1870187" cy="8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7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25" y="5727041"/>
            <a:ext cx="1870187" cy="82556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2060"/>
                </a:solidFill>
              </a:rPr>
              <a:t>Hope in the Future Schools Group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Strengthen, establish and develop school parish links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Share </a:t>
            </a:r>
            <a:r>
              <a:rPr lang="en-GB" sz="2800" dirty="0"/>
              <a:t>resources and ideas in order to develop links between school and parish. </a:t>
            </a:r>
            <a:endParaRPr lang="en-GB" sz="2800" dirty="0" smtClean="0"/>
          </a:p>
          <a:p>
            <a:r>
              <a:rPr lang="en-GB" sz="2800" dirty="0" smtClean="0"/>
              <a:t>Use </a:t>
            </a:r>
            <a:r>
              <a:rPr lang="en-GB" sz="2800" dirty="0"/>
              <a:t>the 7 steps (in any order) to develop links between school and parish</a:t>
            </a:r>
          </a:p>
        </p:txBody>
      </p:sp>
    </p:spTree>
    <p:extLst>
      <p:ext uri="{BB962C8B-B14F-4D97-AF65-F5344CB8AC3E}">
        <p14:creationId xmlns:p14="http://schemas.microsoft.com/office/powerpoint/2010/main" val="748613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80" y="2149968"/>
            <a:ext cx="2643500" cy="319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33594" y="303309"/>
            <a:ext cx="102752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002060"/>
                </a:solidFill>
                <a:latin typeface="+mj-lt"/>
              </a:rPr>
              <a:t>“Dear young people...............</a:t>
            </a:r>
          </a:p>
          <a:p>
            <a:pPr algn="ctr"/>
            <a:r>
              <a:rPr lang="en-GB" sz="4800" dirty="0" smtClean="0">
                <a:solidFill>
                  <a:srgbClr val="002060"/>
                </a:solidFill>
                <a:latin typeface="+mj-lt"/>
              </a:rPr>
              <a:t>………….you are the future!”</a:t>
            </a:r>
          </a:p>
          <a:p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01" y="5671445"/>
            <a:ext cx="1870187" cy="8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0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935974" y="566928"/>
            <a:ext cx="2866644" cy="1728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Caritas Ambassadors</a:t>
            </a:r>
            <a:endParaRPr lang="en-GB" sz="2000" b="1" dirty="0"/>
          </a:p>
        </p:txBody>
      </p:sp>
      <p:sp>
        <p:nvSpPr>
          <p:cNvPr id="5" name="Oval 4"/>
          <p:cNvSpPr/>
          <p:nvPr/>
        </p:nvSpPr>
        <p:spPr>
          <a:xfrm>
            <a:off x="1903173" y="548640"/>
            <a:ext cx="3118104" cy="1761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GIFT Chaplaincy Teams</a:t>
            </a:r>
            <a:endParaRPr lang="en-GB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25" y="5727041"/>
            <a:ext cx="1870187" cy="82556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482438" y="548640"/>
            <a:ext cx="3118104" cy="1761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Mini Vinnies</a:t>
            </a:r>
            <a:endParaRPr lang="en-GB" sz="2000" b="1" dirty="0"/>
          </a:p>
        </p:txBody>
      </p:sp>
      <p:sp>
        <p:nvSpPr>
          <p:cNvPr id="9" name="Oval 8"/>
          <p:cNvSpPr/>
          <p:nvPr/>
        </p:nvSpPr>
        <p:spPr>
          <a:xfrm>
            <a:off x="1903173" y="2923032"/>
            <a:ext cx="3118104" cy="1761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Faith Leaders</a:t>
            </a:r>
            <a:endParaRPr lang="en-GB" sz="2000" b="1" dirty="0"/>
          </a:p>
        </p:txBody>
      </p:sp>
      <p:sp>
        <p:nvSpPr>
          <p:cNvPr id="10" name="Oval 9"/>
          <p:cNvSpPr/>
          <p:nvPr/>
        </p:nvSpPr>
        <p:spPr>
          <a:xfrm>
            <a:off x="5482438" y="2923032"/>
            <a:ext cx="3118104" cy="1761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Liturgy Leaders</a:t>
            </a:r>
            <a:endParaRPr lang="en-GB" sz="2000" b="1" dirty="0"/>
          </a:p>
        </p:txBody>
      </p:sp>
      <p:sp>
        <p:nvSpPr>
          <p:cNvPr id="11" name="Oval 10"/>
          <p:cNvSpPr/>
          <p:nvPr/>
        </p:nvSpPr>
        <p:spPr>
          <a:xfrm>
            <a:off x="8935974" y="2843633"/>
            <a:ext cx="3118104" cy="1761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SVP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57932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3399" y="5011615"/>
            <a:ext cx="66940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Resources sent out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January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Next Resources: w/c 25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March 2019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www.dioceseofsalford.org.uk/parishes/school-links/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134" t="12615" r="37790" b="9077"/>
          <a:stretch/>
        </p:blipFill>
        <p:spPr>
          <a:xfrm rot="21301278">
            <a:off x="2292016" y="-93266"/>
            <a:ext cx="3073298" cy="39502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191" t="10462" r="9039" b="11846"/>
          <a:stretch/>
        </p:blipFill>
        <p:spPr>
          <a:xfrm>
            <a:off x="5870261" y="835374"/>
            <a:ext cx="4519096" cy="2558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9712" t="8769" r="54039" b="11846"/>
          <a:stretch/>
        </p:blipFill>
        <p:spPr>
          <a:xfrm>
            <a:off x="4937833" y="2070592"/>
            <a:ext cx="1988177" cy="2721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26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3399" y="5011615"/>
            <a:ext cx="6694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www.dioceseofsalford.org.uk/parishes/school-links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89" r="17036" b="5233"/>
          <a:stretch/>
        </p:blipFill>
        <p:spPr>
          <a:xfrm>
            <a:off x="213119" y="334297"/>
            <a:ext cx="5765246" cy="429669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32155" y="983226"/>
            <a:ext cx="688258" cy="629264"/>
          </a:xfrm>
          <a:prstGeom prst="ellipse">
            <a:avLst/>
          </a:prstGeom>
          <a:noFill/>
          <a:ln w="2857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316" r="18279" b="7527"/>
          <a:stretch/>
        </p:blipFill>
        <p:spPr>
          <a:xfrm>
            <a:off x="6491749" y="619432"/>
            <a:ext cx="5442040" cy="401156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1016931" y="1700981"/>
            <a:ext cx="688258" cy="245806"/>
          </a:xfrm>
          <a:prstGeom prst="ellipse">
            <a:avLst/>
          </a:prstGeom>
          <a:noFill/>
          <a:ln w="2857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320413" y="897572"/>
            <a:ext cx="363793" cy="294968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10790789" y="1907458"/>
            <a:ext cx="363793" cy="294968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57" y="5834732"/>
            <a:ext cx="1870187" cy="8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18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57" y="5834732"/>
            <a:ext cx="1870187" cy="825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Suggested Practical Ideas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Hope in the Future Rep – RE LEAD</a:t>
            </a:r>
          </a:p>
          <a:p>
            <a:r>
              <a:rPr lang="en-GB" dirty="0" smtClean="0"/>
              <a:t>Invitation</a:t>
            </a:r>
          </a:p>
          <a:p>
            <a:r>
              <a:rPr lang="en-GB" dirty="0" smtClean="0"/>
              <a:t>Youth Group</a:t>
            </a:r>
          </a:p>
          <a:p>
            <a:r>
              <a:rPr lang="en-GB" dirty="0" smtClean="0"/>
              <a:t>Mass and Liturgies in the Church – Young people to Lead</a:t>
            </a:r>
          </a:p>
          <a:p>
            <a:r>
              <a:rPr lang="en-GB" dirty="0" err="1" smtClean="0"/>
              <a:t>Welcomers</a:t>
            </a:r>
            <a:r>
              <a:rPr lang="en-GB" dirty="0" smtClean="0"/>
              <a:t>/Readers</a:t>
            </a:r>
          </a:p>
          <a:p>
            <a:r>
              <a:rPr lang="en-GB" dirty="0" smtClean="0"/>
              <a:t>Chaplaincy Teams in schools – Notice board in Church</a:t>
            </a:r>
          </a:p>
          <a:p>
            <a:r>
              <a:rPr lang="en-GB" dirty="0" smtClean="0"/>
              <a:t>School/Church shares news/events</a:t>
            </a:r>
          </a:p>
          <a:p>
            <a:r>
              <a:rPr lang="en-GB" dirty="0" smtClean="0"/>
              <a:t>Rep from the school to be on the Parish HITF Team.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01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" t="1574" r="22330" b="33138"/>
          <a:stretch/>
        </p:blipFill>
        <p:spPr>
          <a:xfrm>
            <a:off x="1905623" y="408838"/>
            <a:ext cx="8740965" cy="3543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2536" y="5023645"/>
            <a:ext cx="7616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cs typeface="Arial" panose="020B0604020202020204" pitchFamily="34" charset="0"/>
              </a:rPr>
              <a:t>Faith in Action Award</a:t>
            </a:r>
            <a:endParaRPr lang="en-GB" sz="4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419</TotalTime>
  <Words>403</Words>
  <Application>Microsoft Office PowerPoint</Application>
  <PresentationFormat>Widescreen</PresentationFormat>
  <Paragraphs>83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Avenir Next</vt:lpstr>
      <vt:lpstr>Calibri</vt:lpstr>
      <vt:lpstr>Century Gothic</vt:lpstr>
      <vt:lpstr>DIN Condensed</vt:lpstr>
      <vt:lpstr>Wingdings 3</vt:lpstr>
      <vt:lpstr>Wisp</vt:lpstr>
      <vt:lpstr>Encouraging Young People to take an active role in the Parish</vt:lpstr>
      <vt:lpstr>Hope in the Future for Schools</vt:lpstr>
      <vt:lpstr>Hope in the Future Schools Group</vt:lpstr>
      <vt:lpstr>PowerPoint Presentation</vt:lpstr>
      <vt:lpstr>PowerPoint Presentation</vt:lpstr>
      <vt:lpstr>PowerPoint Presentation</vt:lpstr>
      <vt:lpstr>PowerPoint Presentation</vt:lpstr>
      <vt:lpstr>Suggested Practical Ideas</vt:lpstr>
      <vt:lpstr>PowerPoint Presentation</vt:lpstr>
      <vt:lpstr>PowerPoint Presentation</vt:lpstr>
      <vt:lpstr>Benefits</vt:lpstr>
      <vt:lpstr>PowerPoint Presentation</vt:lpstr>
      <vt:lpstr>Thank you for listening, any questions please?</vt:lpstr>
    </vt:vector>
  </TitlesOfParts>
  <Company>Diocese of Salford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Encouraging Young People to take an active role in the Parish</dc:title>
  <dc:creator>Lorraine Leonard</dc:creator>
  <cp:lastModifiedBy>John Griffin</cp:lastModifiedBy>
  <cp:revision>17</cp:revision>
  <cp:lastPrinted>2019-03-08T09:20:22Z</cp:lastPrinted>
  <dcterms:created xsi:type="dcterms:W3CDTF">2019-03-06T16:15:01Z</dcterms:created>
  <dcterms:modified xsi:type="dcterms:W3CDTF">2019-03-13T10:22:34Z</dcterms:modified>
</cp:coreProperties>
</file>