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5" r:id="rId5"/>
    <p:sldId id="296" r:id="rId6"/>
    <p:sldId id="257" r:id="rId7"/>
    <p:sldId id="315" r:id="rId8"/>
    <p:sldId id="303" r:id="rId9"/>
    <p:sldId id="304" r:id="rId10"/>
    <p:sldId id="318" r:id="rId11"/>
    <p:sldId id="302" r:id="rId12"/>
    <p:sldId id="306" r:id="rId13"/>
    <p:sldId id="307" r:id="rId14"/>
    <p:sldId id="308" r:id="rId15"/>
    <p:sldId id="309" r:id="rId16"/>
    <p:sldId id="301" r:id="rId17"/>
    <p:sldId id="310" r:id="rId18"/>
    <p:sldId id="297" r:id="rId19"/>
    <p:sldId id="311" r:id="rId20"/>
    <p:sldId id="312" r:id="rId21"/>
    <p:sldId id="313" r:id="rId22"/>
    <p:sldId id="31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01/11/2021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01/11/2021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ctjNe2aGvTs?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RoIWquTYtzY?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iU_57BNaOQ4?feature=oembed" TargetMode="External"/><Relationship Id="rId5" Type="http://schemas.openxmlformats.org/officeDocument/2006/relationships/image" Target="../media/image20.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ixknfMJt21w?feature=oembed" TargetMode="External"/><Relationship Id="rId5" Type="http://schemas.openxmlformats.org/officeDocument/2006/relationships/image" Target="../media/image26.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9.jpe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dypd7Y6LnG0?feature=oembed" TargetMode="Externa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9.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jX-7G8rAT0U?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hswqlfPD564?feature=oembe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742817"/>
            <a:ext cx="10363199" cy="584775"/>
          </a:xfrm>
          <a:prstGeom prst="rect">
            <a:avLst/>
          </a:prstGeom>
          <a:noFill/>
        </p:spPr>
        <p:txBody>
          <a:bodyPr wrap="square" rtlCol="0">
            <a:spAutoFit/>
          </a:bodyPr>
          <a:lstStyle/>
          <a:p>
            <a:pPr algn="ctr"/>
            <a:r>
              <a:rPr lang="en-GB" sz="3200" dirty="0">
                <a:solidFill>
                  <a:schemeClr val="bg1"/>
                </a:solidFill>
                <a:latin typeface="Trebuchet MS" panose="020B0603020202020204" pitchFamily="34" charset="0"/>
                <a:cs typeface="Cavolini" panose="020B0502040204020203" pitchFamily="66" charset="0"/>
              </a:rPr>
              <a:t>Making the journey as a pilgrim to Rome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2" name="Online Media 1" title="Virtual tours of St. Peter's Basilica and the Sistine Chapel.">
            <a:hlinkClick r:id="" action="ppaction://media"/>
            <a:extLst>
              <a:ext uri="{FF2B5EF4-FFF2-40B4-BE49-F238E27FC236}">
                <a16:creationId xmlns:a16="http://schemas.microsoft.com/office/drawing/2014/main" id="{57792681-AE8D-45FE-A1B6-E05537425355}"/>
              </a:ext>
            </a:extLst>
          </p:cNvPr>
          <p:cNvPicPr>
            <a:picLocks noRot="1" noChangeAspect="1"/>
          </p:cNvPicPr>
          <p:nvPr>
            <a:videoFile r:link="rId1"/>
          </p:nvPr>
        </p:nvPicPr>
        <p:blipFill>
          <a:blip r:embed="rId4"/>
          <a:stretch>
            <a:fillRect/>
          </a:stretch>
        </p:blipFill>
        <p:spPr>
          <a:xfrm>
            <a:off x="2479689" y="976990"/>
            <a:ext cx="7377543" cy="5533157"/>
          </a:xfrm>
          <a:prstGeom prst="rect">
            <a:avLst/>
          </a:prstGeom>
        </p:spPr>
      </p:pic>
      <p:sp>
        <p:nvSpPr>
          <p:cNvPr id="6" name="TextBox 5">
            <a:extLst>
              <a:ext uri="{FF2B5EF4-FFF2-40B4-BE49-F238E27FC236}">
                <a16:creationId xmlns:a16="http://schemas.microsoft.com/office/drawing/2014/main" id="{D4E7C6CB-DABA-4A56-8B94-4ACC8D85754D}"/>
              </a:ext>
            </a:extLst>
          </p:cNvPr>
          <p:cNvSpPr txBox="1"/>
          <p:nvPr/>
        </p:nvSpPr>
        <p:spPr>
          <a:xfrm>
            <a:off x="616990" y="262485"/>
            <a:ext cx="11434802" cy="584775"/>
          </a:xfrm>
          <a:prstGeom prst="rect">
            <a:avLst/>
          </a:prstGeom>
          <a:noFill/>
        </p:spPr>
        <p:txBody>
          <a:bodyPr wrap="square" rtlCol="0">
            <a:spAutoFit/>
          </a:bodyPr>
          <a:lstStyle/>
          <a:p>
            <a:r>
              <a:rPr lang="en-GB" sz="3200" b="1" dirty="0">
                <a:solidFill>
                  <a:srgbClr val="FFCC00"/>
                </a:solidFill>
                <a:latin typeface="Trebuchet MS" panose="020B0603020202020204" pitchFamily="34" charset="0"/>
              </a:rPr>
              <a:t>Virtual tours of St. Peter's Basilica and the Sistine Chapel</a:t>
            </a:r>
          </a:p>
        </p:txBody>
      </p:sp>
    </p:spTree>
    <p:extLst>
      <p:ext uri="{BB962C8B-B14F-4D97-AF65-F5344CB8AC3E}">
        <p14:creationId xmlns:p14="http://schemas.microsoft.com/office/powerpoint/2010/main" val="97533522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pic>
        <p:nvPicPr>
          <p:cNvPr id="2" name="Online Media 1" title="Jesus Christ you are my life">
            <a:hlinkClick r:id="" action="ppaction://media"/>
            <a:extLst>
              <a:ext uri="{FF2B5EF4-FFF2-40B4-BE49-F238E27FC236}">
                <a16:creationId xmlns:a16="http://schemas.microsoft.com/office/drawing/2014/main" id="{0CB09F80-3687-4524-AAAE-B99B535D215C}"/>
              </a:ext>
            </a:extLst>
          </p:cNvPr>
          <p:cNvPicPr>
            <a:picLocks noRot="1" noChangeAspect="1"/>
          </p:cNvPicPr>
          <p:nvPr>
            <a:videoFile r:link="rId1"/>
          </p:nvPr>
        </p:nvPicPr>
        <p:blipFill>
          <a:blip r:embed="rId4"/>
          <a:stretch>
            <a:fillRect/>
          </a:stretch>
        </p:blipFill>
        <p:spPr>
          <a:xfrm>
            <a:off x="2905760" y="1156250"/>
            <a:ext cx="6967814" cy="5225861"/>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1041356"/>
            <a:ext cx="11457444" cy="3754874"/>
          </a:xfrm>
          <a:prstGeom prst="rect">
            <a:avLst/>
          </a:prstGeom>
          <a:noFill/>
        </p:spPr>
        <p:txBody>
          <a:bodyPr wrap="square">
            <a:spAutoFit/>
          </a:bodyPr>
          <a:lstStyle/>
          <a:p>
            <a:pPr>
              <a:tabLst>
                <a:tab pos="4479925" algn="l"/>
              </a:tabLst>
            </a:pPr>
            <a:r>
              <a:rPr lang="en-GB" sz="1400" dirty="0">
                <a:latin typeface="Trebuchet MS" panose="020B0603020202020204" pitchFamily="34" charset="0"/>
              </a:rPr>
              <a:t>866 The Church is one: she acknowledges one Lord, confesses one faith, is born of one Baptism, forms only one Body, is given life by the one Spirit, for the sake of one hope (cf. </a:t>
            </a:r>
            <a:r>
              <a:rPr lang="en-GB" sz="1400" dirty="0" err="1">
                <a:latin typeface="Trebuchet MS" panose="020B0603020202020204" pitchFamily="34" charset="0"/>
              </a:rPr>
              <a:t>Eph</a:t>
            </a:r>
            <a:r>
              <a:rPr lang="en-GB" sz="1400" dirty="0">
                <a:latin typeface="Trebuchet MS" panose="020B0603020202020204" pitchFamily="34" charset="0"/>
              </a:rPr>
              <a:t> 4:3-5), at whose </a:t>
            </a:r>
            <a:r>
              <a:rPr lang="en-GB" sz="1400" dirty="0" err="1">
                <a:latin typeface="Trebuchet MS" panose="020B0603020202020204" pitchFamily="34" charset="0"/>
              </a:rPr>
              <a:t>fulfillment</a:t>
            </a:r>
            <a:r>
              <a:rPr lang="en-GB" sz="1400" dirty="0">
                <a:latin typeface="Trebuchet MS" panose="020B0603020202020204" pitchFamily="34" charset="0"/>
              </a:rPr>
              <a:t> all divisions will be overcome.</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867 The Church is holy: the Most Holy God is her author; Christ, her bridegroom, gave himself up to make her holy; the Spirit of holiness gives her life. Since she still includes sinners, she is "the sinless one made up of sinners." Her holiness shines in the saints; in Mary she is already all-holy.</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868 The Church is catholic: she proclaims the fullness of the faith. She bears in herself and administers the totality of the means of salvation. She is sent out to all peoples. She speaks to all men. She encompasses all times. She is "missionary of her very nature" (AG 2).</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869 The Church is apostolic. She is built on a lasting foundation: "the twelve apostles of the Lamb" (Rev 21:14). She is indestructible (cf. Mt 16:18). She is upheld infallibly in the truth: Christ governs her through Peter and the other apostles, who are present in their successors, the Pope and the college of bishops.</a:t>
            </a:r>
          </a:p>
          <a:p>
            <a:pPr>
              <a:tabLst>
                <a:tab pos="4479925" algn="l"/>
              </a:tabLst>
            </a:pPr>
            <a:endParaRPr lang="en-GB" sz="1400" dirty="0">
              <a:latin typeface="Trebuchet MS" panose="020B0603020202020204" pitchFamily="34" charset="0"/>
            </a:endParaRPr>
          </a:p>
          <a:p>
            <a:pPr>
              <a:tabLst>
                <a:tab pos="4479925" algn="l"/>
              </a:tabLst>
            </a:pPr>
            <a:r>
              <a:rPr lang="en-GB" sz="1400" dirty="0">
                <a:latin typeface="Trebuchet MS" panose="020B0603020202020204" pitchFamily="34" charset="0"/>
              </a:rPr>
              <a:t>870 "The sole Church of Christ which in the Creed we profess to be one, holy, catholic, and apostolic, . . . subsists in the Catholic Church, which is governed by the successor of Peter and by the bishops in communion with him. Nevertheless, many elements of sanctification and of truth are found outside its visible confines"(LG 8). </a:t>
            </a:r>
          </a:p>
        </p:txBody>
      </p:sp>
      <p:pic>
        <p:nvPicPr>
          <p:cNvPr id="13" name="Picture 12" descr="Icon&#10;&#10;Description automatically generated">
            <a:extLst>
              <a:ext uri="{FF2B5EF4-FFF2-40B4-BE49-F238E27FC236}">
                <a16:creationId xmlns:a16="http://schemas.microsoft.com/office/drawing/2014/main" id="{06AEF37C-9963-404E-AB9D-7CB4F808589F}"/>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295637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2157665" y="5213684"/>
            <a:ext cx="6449955"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What are the marks of the Catholic Church?</a:t>
            </a:r>
          </a:p>
        </p:txBody>
      </p:sp>
      <p:pic>
        <p:nvPicPr>
          <p:cNvPr id="2" name="Online Media 1" title="Marks Of The Church">
            <a:hlinkClick r:id="" action="ppaction://media"/>
            <a:extLst>
              <a:ext uri="{FF2B5EF4-FFF2-40B4-BE49-F238E27FC236}">
                <a16:creationId xmlns:a16="http://schemas.microsoft.com/office/drawing/2014/main" id="{6957D0A5-BA40-43AC-9E2B-BA1BB1A00988}"/>
              </a:ext>
            </a:extLst>
          </p:cNvPr>
          <p:cNvPicPr>
            <a:picLocks noRot="1" noChangeAspect="1"/>
          </p:cNvPicPr>
          <p:nvPr>
            <a:videoFile r:link="rId1"/>
          </p:nvPr>
        </p:nvPicPr>
        <p:blipFill>
          <a:blip r:embed="rId5"/>
          <a:stretch>
            <a:fillRect/>
          </a:stretch>
        </p:blipFill>
        <p:spPr>
          <a:xfrm>
            <a:off x="747776" y="1422146"/>
            <a:ext cx="6125221" cy="3460750"/>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426064" y="3078220"/>
            <a:ext cx="4671622"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Has anyone been to the Vatican? </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15" name="TextBox 14">
            <a:extLst>
              <a:ext uri="{FF2B5EF4-FFF2-40B4-BE49-F238E27FC236}">
                <a16:creationId xmlns:a16="http://schemas.microsoft.com/office/drawing/2014/main" id="{FFB00B38-8123-495D-AD74-6CEE28BA680C}"/>
              </a:ext>
            </a:extLst>
          </p:cNvPr>
          <p:cNvSpPr txBox="1"/>
          <p:nvPr/>
        </p:nvSpPr>
        <p:spPr>
          <a:xfrm>
            <a:off x="3696533" y="4747165"/>
            <a:ext cx="3929429" cy="923330"/>
          </a:xfrm>
          <a:prstGeom prst="rect">
            <a:avLst/>
          </a:prstGeom>
          <a:noFill/>
        </p:spPr>
        <p:txBody>
          <a:bodyPr wrap="square">
            <a:spAutoFit/>
          </a:bodyPr>
          <a:lstStyle/>
          <a:p>
            <a:pPr algn="ctr"/>
            <a:r>
              <a:rPr lang="en-GB" b="1" dirty="0">
                <a:latin typeface="Trebuchet MS" panose="020B0603020202020204" pitchFamily="34" charset="0"/>
              </a:rPr>
              <a:t>Virtual Tours of St Peter’s </a:t>
            </a:r>
            <a:r>
              <a:rPr lang="en-GB" dirty="0">
                <a:latin typeface="Trebuchet MS" panose="020B0603020202020204" pitchFamily="34" charset="0"/>
              </a:rPr>
              <a:t>www.vatican.va/various/basiliche/san_pietro/vr_tour/index-en.html</a:t>
            </a:r>
          </a:p>
        </p:txBody>
      </p:sp>
      <p:pic>
        <p:nvPicPr>
          <p:cNvPr id="3" name="Picture 2">
            <a:extLst>
              <a:ext uri="{FF2B5EF4-FFF2-40B4-BE49-F238E27FC236}">
                <a16:creationId xmlns:a16="http://schemas.microsoft.com/office/drawing/2014/main" id="{1316FF98-D316-48D5-9BFB-38E28A376733}"/>
              </a:ext>
            </a:extLst>
          </p:cNvPr>
          <p:cNvPicPr>
            <a:picLocks noChangeAspect="1"/>
          </p:cNvPicPr>
          <p:nvPr/>
        </p:nvPicPr>
        <p:blipFill>
          <a:blip r:embed="rId4"/>
          <a:stretch>
            <a:fillRect/>
          </a:stretch>
        </p:blipFill>
        <p:spPr>
          <a:xfrm>
            <a:off x="4422997" y="1406584"/>
            <a:ext cx="2476500" cy="3190875"/>
          </a:xfrm>
          <a:prstGeom prst="rect">
            <a:avLst/>
          </a:prstGeom>
        </p:spPr>
      </p:pic>
      <p:sp>
        <p:nvSpPr>
          <p:cNvPr id="13" name="TextBox 12">
            <a:extLst>
              <a:ext uri="{FF2B5EF4-FFF2-40B4-BE49-F238E27FC236}">
                <a16:creationId xmlns:a16="http://schemas.microsoft.com/office/drawing/2014/main" id="{CC6DC96A-AACD-4863-8E31-D5857C6D30F5}"/>
              </a:ext>
            </a:extLst>
          </p:cNvPr>
          <p:cNvSpPr txBox="1"/>
          <p:nvPr/>
        </p:nvSpPr>
        <p:spPr>
          <a:xfrm>
            <a:off x="8352426" y="3823835"/>
            <a:ext cx="2734055" cy="923330"/>
          </a:xfrm>
          <a:prstGeom prst="rect">
            <a:avLst/>
          </a:prstGeom>
          <a:noFill/>
        </p:spPr>
        <p:txBody>
          <a:bodyPr wrap="square">
            <a:spAutoFit/>
          </a:bodyPr>
          <a:lstStyle/>
          <a:p>
            <a:pPr algn="ctr"/>
            <a:r>
              <a:rPr lang="en-GB" b="1" dirty="0">
                <a:latin typeface="Trebuchet MS" panose="020B0603020202020204" pitchFamily="34" charset="0"/>
              </a:rPr>
              <a:t>The Holy See</a:t>
            </a:r>
          </a:p>
          <a:p>
            <a:pPr algn="ctr"/>
            <a:r>
              <a:rPr lang="en-GB" dirty="0">
                <a:latin typeface="Trebuchet MS" panose="020B0603020202020204" pitchFamily="34" charset="0"/>
              </a:rPr>
              <a:t>www.vatican.va/content/vatican/en.html</a:t>
            </a:r>
          </a:p>
        </p:txBody>
      </p:sp>
      <p:pic>
        <p:nvPicPr>
          <p:cNvPr id="10" name="Picture 9" descr="A picture containing text&#10;&#10;Description automatically generated">
            <a:extLst>
              <a:ext uri="{FF2B5EF4-FFF2-40B4-BE49-F238E27FC236}">
                <a16:creationId xmlns:a16="http://schemas.microsoft.com/office/drawing/2014/main" id="{44385996-1EE3-486A-8D39-166C51CD2A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6453" y="1042086"/>
            <a:ext cx="2286000" cy="2743200"/>
          </a:xfrm>
          <a:prstGeom prst="rect">
            <a:avLst/>
          </a:prstGeom>
        </p:spPr>
      </p:pic>
    </p:spTree>
    <p:extLst>
      <p:ext uri="{BB962C8B-B14F-4D97-AF65-F5344CB8AC3E}">
        <p14:creationId xmlns:p14="http://schemas.microsoft.com/office/powerpoint/2010/main" val="271098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Lean Back (feat. Amanda Lindsey Cook and Chandler Moore) - Maverick City | TRIBL">
            <a:hlinkClick r:id="" action="ppaction://media"/>
            <a:extLst>
              <a:ext uri="{FF2B5EF4-FFF2-40B4-BE49-F238E27FC236}">
                <a16:creationId xmlns:a16="http://schemas.microsoft.com/office/drawing/2014/main" id="{E0C8D987-5E9D-41E2-ADCD-704010D189CE}"/>
              </a:ext>
            </a:extLst>
          </p:cNvPr>
          <p:cNvPicPr>
            <a:picLocks noRot="1" noChangeAspect="1"/>
          </p:cNvPicPr>
          <p:nvPr>
            <a:videoFile r:link="rId1"/>
          </p:nvPr>
        </p:nvPicPr>
        <p:blipFill>
          <a:blip r:embed="rId5"/>
          <a:stretch>
            <a:fillRect/>
          </a:stretch>
        </p:blipFill>
        <p:spPr>
          <a:xfrm>
            <a:off x="4552614" y="4741111"/>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634407" y="1136064"/>
            <a:ext cx="5994993" cy="4585871"/>
          </a:xfrm>
          <a:prstGeom prst="rect">
            <a:avLst/>
          </a:prstGeom>
          <a:noFill/>
        </p:spPr>
        <p:txBody>
          <a:bodyPr wrap="square" rtlCol="0">
            <a:spAutoFit/>
          </a:bodyPr>
          <a:lstStyle/>
          <a:p>
            <a:pPr algn="ctr"/>
            <a:r>
              <a:rPr lang="en-GB" dirty="0">
                <a:solidFill>
                  <a:schemeClr val="bg1"/>
                </a:solidFill>
                <a:latin typeface="Trebuchet MS" panose="020B0603020202020204" pitchFamily="34" charset="0"/>
              </a:rPr>
              <a:t>Rome is an important place of pilgrimage, particularly for Roman Catholics. The Vatican is the home of the Pope, the spiritual head of the Roman Catholic Church.</a:t>
            </a:r>
          </a:p>
          <a:p>
            <a:pPr algn="ctr"/>
            <a:r>
              <a:rPr lang="en-GB" dirty="0">
                <a:solidFill>
                  <a:schemeClr val="bg1"/>
                </a:solidFill>
                <a:latin typeface="Trebuchet MS" panose="020B0603020202020204" pitchFamily="34" charset="0"/>
              </a:rPr>
              <a:t>Roman Catholics believe that Jesus appointed Peter as the leader of his disciples.</a:t>
            </a:r>
          </a:p>
          <a:p>
            <a:pPr algn="ctr"/>
            <a:r>
              <a:rPr lang="en-GB" dirty="0">
                <a:solidFill>
                  <a:schemeClr val="bg1"/>
                </a:solidFill>
                <a:latin typeface="Trebuchet MS" panose="020B0603020202020204" pitchFamily="34" charset="0"/>
              </a:rPr>
              <a:t>In ancient Greek the name 'Peter' is the same word as 'rock'. Tradition says that after Pentecost and time spent in Jerusalem, Peter went to Rome.</a:t>
            </a:r>
          </a:p>
          <a:p>
            <a:pPr algn="ctr"/>
            <a:r>
              <a:rPr lang="en-GB" dirty="0">
                <a:solidFill>
                  <a:schemeClr val="bg1"/>
                </a:solidFill>
                <a:latin typeface="Trebuchet MS" panose="020B0603020202020204" pitchFamily="34" charset="0"/>
              </a:rPr>
              <a:t>Peter is seen as the first Bishop of Rome and many Christians believe that he was executed and buried on Vatican Hill in Rome. The Head of the Roman Catholic Church, the Pope, is the direct successor to Peter.</a:t>
            </a:r>
          </a:p>
          <a:p>
            <a:pPr algn="ctr"/>
            <a:r>
              <a:rPr lang="en-GB" dirty="0">
                <a:solidFill>
                  <a:schemeClr val="bg1"/>
                </a:solidFill>
                <a:latin typeface="Trebuchet MS" panose="020B0603020202020204" pitchFamily="34" charset="0"/>
              </a:rPr>
              <a:t>Pilgrims visit the Vatican to hear the Pope speak publicly on Wednesdays in Saint Peter's Square, or attend mass led by the Pope during the year.</a:t>
            </a:r>
          </a:p>
          <a:p>
            <a:endParaRPr lang="en-GB" sz="2200" dirty="0">
              <a:solidFill>
                <a:srgbClr val="FFCC00"/>
              </a:solidFill>
              <a:latin typeface="Trebuchet MS" panose="020B0603020202020204" pitchFamily="34" charset="0"/>
            </a:endParaRPr>
          </a:p>
        </p:txBody>
      </p:sp>
      <p:pic>
        <p:nvPicPr>
          <p:cNvPr id="14" name="Picture 13" descr="Icon&#10;&#10;Description automatically generated">
            <a:extLst>
              <a:ext uri="{FF2B5EF4-FFF2-40B4-BE49-F238E27FC236}">
                <a16:creationId xmlns:a16="http://schemas.microsoft.com/office/drawing/2014/main" id="{C0B47A87-8C6A-4EF7-95A2-6D622BF7927C}"/>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3" name="Picture 2" descr="A large building with columns and a dome on top&#10;&#10;Description automatically generated with low confidence">
            <a:extLst>
              <a:ext uri="{FF2B5EF4-FFF2-40B4-BE49-F238E27FC236}">
                <a16:creationId xmlns:a16="http://schemas.microsoft.com/office/drawing/2014/main" id="{7101F015-E390-4439-B997-BCBD879DC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202" y="1938660"/>
            <a:ext cx="5167493" cy="2700015"/>
          </a:xfrm>
          <a:prstGeom prst="rect">
            <a:avLst/>
          </a:prstGeom>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914400" y="5742817"/>
            <a:ext cx="10363199" cy="584775"/>
          </a:xfrm>
          <a:prstGeom prst="rect">
            <a:avLst/>
          </a:prstGeom>
          <a:noFill/>
        </p:spPr>
        <p:txBody>
          <a:bodyPr wrap="square" rtlCol="0">
            <a:spAutoFit/>
          </a:bodyPr>
          <a:lstStyle/>
          <a:p>
            <a:pPr algn="ctr"/>
            <a:r>
              <a:rPr lang="en-GB" sz="3200" dirty="0">
                <a:solidFill>
                  <a:schemeClr val="bg1"/>
                </a:solidFill>
                <a:latin typeface="Trebuchet MS" panose="020B0603020202020204" pitchFamily="34" charset="0"/>
                <a:cs typeface="Cavolini" panose="020B0502040204020203" pitchFamily="66" charset="0"/>
              </a:rPr>
              <a:t>Making the journey as a pilgrim to Rome </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233994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1F2364A2-66C9-41A9-9E32-32622AE8B7B5}"/>
              </a:ext>
            </a:extLst>
          </p:cNvPr>
          <p:cNvPicPr>
            <a:picLocks noGrp="1" noChangeAspect="1"/>
          </p:cNvPicPr>
          <p:nvPr>
            <p:ph idx="1"/>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45538" y="196552"/>
            <a:ext cx="2452369" cy="2452369"/>
          </a:xfrm>
        </p:spPr>
      </p:pic>
      <p:sp>
        <p:nvSpPr>
          <p:cNvPr id="11" name="TextBox 10">
            <a:extLst>
              <a:ext uri="{FF2B5EF4-FFF2-40B4-BE49-F238E27FC236}">
                <a16:creationId xmlns:a16="http://schemas.microsoft.com/office/drawing/2014/main" id="{5849021A-DFCB-4A72-BE82-EBEED511F4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Catholicism in a Hundred Objects</a:t>
            </a:r>
          </a:p>
        </p:txBody>
      </p:sp>
      <p:pic>
        <p:nvPicPr>
          <p:cNvPr id="12" name="Picture 11" descr="Icon&#10;&#10;Description automatically generated">
            <a:extLst>
              <a:ext uri="{FF2B5EF4-FFF2-40B4-BE49-F238E27FC236}">
                <a16:creationId xmlns:a16="http://schemas.microsoft.com/office/drawing/2014/main" id="{6AF0AD4E-C5D1-4CB3-9F0A-115154478BA2}"/>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17" name="TextBox 16">
            <a:extLst>
              <a:ext uri="{FF2B5EF4-FFF2-40B4-BE49-F238E27FC236}">
                <a16:creationId xmlns:a16="http://schemas.microsoft.com/office/drawing/2014/main" id="{34C2FF2D-333F-4100-A306-93E939C81CAC}"/>
              </a:ext>
            </a:extLst>
          </p:cNvPr>
          <p:cNvSpPr txBox="1"/>
          <p:nvPr/>
        </p:nvSpPr>
        <p:spPr>
          <a:xfrm>
            <a:off x="7699506" y="6213770"/>
            <a:ext cx="5016380" cy="369332"/>
          </a:xfrm>
          <a:prstGeom prst="rect">
            <a:avLst/>
          </a:prstGeom>
          <a:noFill/>
        </p:spPr>
        <p:txBody>
          <a:bodyPr wrap="square">
            <a:spAutoFit/>
          </a:bodyPr>
          <a:lstStyle/>
          <a:p>
            <a:pPr algn="ctr"/>
            <a:r>
              <a:rPr lang="en-GB" sz="1800" dirty="0">
                <a:solidFill>
                  <a:schemeClr val="bg1"/>
                </a:solidFill>
                <a:latin typeface="Trebuchet MS" panose="020B0603020202020204" pitchFamily="34" charset="0"/>
              </a:rPr>
              <a:t>Objects in Catholic Churches</a:t>
            </a:r>
            <a:endParaRPr lang="en-GB" dirty="0"/>
          </a:p>
        </p:txBody>
      </p:sp>
      <p:sp>
        <p:nvSpPr>
          <p:cNvPr id="18" name="TextBox 17">
            <a:extLst>
              <a:ext uri="{FF2B5EF4-FFF2-40B4-BE49-F238E27FC236}">
                <a16:creationId xmlns:a16="http://schemas.microsoft.com/office/drawing/2014/main" id="{2716E71B-871C-4709-9A7E-6E360E76ADC7}"/>
              </a:ext>
            </a:extLst>
          </p:cNvPr>
          <p:cNvSpPr txBox="1"/>
          <p:nvPr/>
        </p:nvSpPr>
        <p:spPr>
          <a:xfrm>
            <a:off x="3153678" y="5071674"/>
            <a:ext cx="5016380" cy="276999"/>
          </a:xfrm>
          <a:prstGeom prst="rect">
            <a:avLst/>
          </a:prstGeom>
          <a:noFill/>
        </p:spPr>
        <p:txBody>
          <a:bodyPr wrap="square">
            <a:spAutoFit/>
          </a:bodyPr>
          <a:lstStyle/>
          <a:p>
            <a:pPr algn="ctr"/>
            <a:r>
              <a:rPr lang="en-GB" sz="1200" dirty="0">
                <a:solidFill>
                  <a:schemeClr val="bg1"/>
                </a:solidFill>
                <a:latin typeface="Trebuchet MS" panose="020B0603020202020204" pitchFamily="34" charset="0"/>
              </a:rPr>
              <a:t>This video is 25 minutes long so watch as much or as little as you like </a:t>
            </a:r>
            <a:endParaRPr lang="en-GB" sz="1200" dirty="0"/>
          </a:p>
        </p:txBody>
      </p:sp>
      <p:pic>
        <p:nvPicPr>
          <p:cNvPr id="2" name="Online Media 1" title="Interesting stuff in our Catholic churches">
            <a:hlinkClick r:id="" action="ppaction://media"/>
            <a:extLst>
              <a:ext uri="{FF2B5EF4-FFF2-40B4-BE49-F238E27FC236}">
                <a16:creationId xmlns:a16="http://schemas.microsoft.com/office/drawing/2014/main" id="{4C1EC444-5F1D-4EE9-8879-CBDC80758D57}"/>
              </a:ext>
            </a:extLst>
          </p:cNvPr>
          <p:cNvPicPr>
            <a:picLocks noRot="1" noChangeAspect="1"/>
          </p:cNvPicPr>
          <p:nvPr>
            <a:videoFile r:link="rId1"/>
          </p:nvPr>
        </p:nvPicPr>
        <p:blipFill>
          <a:blip r:embed="rId5"/>
          <a:stretch>
            <a:fillRect/>
          </a:stretch>
        </p:blipFill>
        <p:spPr>
          <a:xfrm>
            <a:off x="1454150" y="1185667"/>
            <a:ext cx="6632575" cy="3747405"/>
          </a:xfrm>
          <a:prstGeom prst="rect">
            <a:avLst/>
          </a:prstGeom>
        </p:spPr>
      </p:pic>
      <p:pic>
        <p:nvPicPr>
          <p:cNvPr id="4" name="Picture 3" descr="A picture containing several&#10;&#10;Description automatically generated">
            <a:extLst>
              <a:ext uri="{FF2B5EF4-FFF2-40B4-BE49-F238E27FC236}">
                <a16:creationId xmlns:a16="http://schemas.microsoft.com/office/drawing/2014/main" id="{DEEBD9FC-A2BE-4871-8FC2-55EB43DDA93B}"/>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58354" y="4114285"/>
            <a:ext cx="2706399" cy="1914777"/>
          </a:xfrm>
          <a:prstGeom prst="rect">
            <a:avLst/>
          </a:prstGeom>
        </p:spPr>
      </p:pic>
    </p:spTree>
    <p:extLst>
      <p:ext uri="{BB962C8B-B14F-4D97-AF65-F5344CB8AC3E}">
        <p14:creationId xmlns:p14="http://schemas.microsoft.com/office/powerpoint/2010/main" val="9071613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to Rome</a:t>
            </a:r>
          </a:p>
        </p:txBody>
      </p:sp>
      <p:pic>
        <p:nvPicPr>
          <p:cNvPr id="2" name="Online Media 1" title="Making the journey to Rome">
            <a:hlinkClick r:id="" action="ppaction://media"/>
            <a:extLst>
              <a:ext uri="{FF2B5EF4-FFF2-40B4-BE49-F238E27FC236}">
                <a16:creationId xmlns:a16="http://schemas.microsoft.com/office/drawing/2014/main" id="{23AB6538-5A4D-4142-B299-0BB2C1CEB517}"/>
              </a:ext>
            </a:extLst>
          </p:cNvPr>
          <p:cNvPicPr>
            <a:picLocks noRot="1" noChangeAspect="1"/>
          </p:cNvPicPr>
          <p:nvPr>
            <a:videoFile r:link="rId1"/>
          </p:nvPr>
        </p:nvPicPr>
        <p:blipFill>
          <a:blip r:embed="rId4"/>
          <a:stretch>
            <a:fillRect/>
          </a:stretch>
        </p:blipFill>
        <p:spPr>
          <a:xfrm>
            <a:off x="616990" y="1906778"/>
            <a:ext cx="5277972" cy="2982054"/>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0" y="4090737"/>
            <a:ext cx="4748463" cy="2789154"/>
          </a:xfrm>
        </p:spPr>
      </p:pic>
      <p:sp>
        <p:nvSpPr>
          <p:cNvPr id="14" name="TextBox 13">
            <a:extLst>
              <a:ext uri="{FF2B5EF4-FFF2-40B4-BE49-F238E27FC236}">
                <a16:creationId xmlns:a16="http://schemas.microsoft.com/office/drawing/2014/main" id="{02FE8839-9388-4B00-83EA-13028E51FA68}"/>
              </a:ext>
            </a:extLst>
          </p:cNvPr>
          <p:cNvSpPr txBox="1"/>
          <p:nvPr/>
        </p:nvSpPr>
        <p:spPr>
          <a:xfrm>
            <a:off x="616990" y="262485"/>
            <a:ext cx="7630258" cy="954107"/>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a:t>
            </a:r>
            <a:r>
              <a:rPr lang="en-GB" sz="2800" b="1" dirty="0">
                <a:solidFill>
                  <a:schemeClr val="bg1"/>
                </a:solidFill>
              </a:rPr>
              <a:t>Romans 13:8-10</a:t>
            </a:r>
          </a:p>
          <a:p>
            <a:r>
              <a:rPr lang="en-GB" sz="2800" b="1" dirty="0">
                <a:solidFill>
                  <a:schemeClr val="bg1"/>
                </a:solidFill>
                <a:latin typeface="Trebuchet MS" panose="020B0603020202020204" pitchFamily="34" charset="0"/>
              </a:rPr>
              <a:t>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530934" y="1648127"/>
            <a:ext cx="9258148" cy="3385542"/>
          </a:xfrm>
          <a:prstGeom prst="rect">
            <a:avLst/>
          </a:prstGeom>
          <a:noFill/>
        </p:spPr>
        <p:txBody>
          <a:bodyPr wrap="square">
            <a:spAutoFit/>
          </a:bodyPr>
          <a:lstStyle/>
          <a:p>
            <a:pPr algn="ctr"/>
            <a:r>
              <a:rPr lang="en-GB" sz="2000" i="1" dirty="0">
                <a:solidFill>
                  <a:schemeClr val="bg1"/>
                </a:solidFill>
                <a:latin typeface="Trebuchet MS" panose="020B0603020202020204" pitchFamily="34" charset="0"/>
              </a:rPr>
              <a:t>St Paul writing to the Church of Rome</a:t>
            </a:r>
          </a:p>
          <a:p>
            <a:pPr algn="ctr"/>
            <a:endParaRPr lang="en-GB" sz="2000" dirty="0">
              <a:solidFill>
                <a:schemeClr val="bg1"/>
              </a:solidFill>
              <a:latin typeface="Trebuchet MS" panose="020B0603020202020204" pitchFamily="34" charset="0"/>
            </a:endParaRPr>
          </a:p>
          <a:p>
            <a:pPr algn="ctr"/>
            <a:r>
              <a:rPr lang="en-GB" sz="2000" dirty="0">
                <a:solidFill>
                  <a:schemeClr val="bg1"/>
                </a:solidFill>
                <a:latin typeface="Trebuchet MS" panose="020B0603020202020204" pitchFamily="34" charset="0"/>
              </a:rPr>
              <a:t>Avoid getting into debt, except the debt of mutual love. If you love your fellow men you have carried out your obligations. All the commandments: You shall not commit adultery, you shall not kill, you shall not steal, you shall not covet, and so on, are summed up in this single command: You must love your neighbour as yourself. Love is the one thing that cannot hurt your neighbour; that is why it is the answer to every one of the commandments.</a:t>
            </a:r>
          </a:p>
          <a:p>
            <a:pPr algn="ctr"/>
            <a:endParaRPr lang="en-GB" b="1" dirty="0"/>
          </a:p>
          <a:p>
            <a:pPr algn="ctr"/>
            <a:endParaRPr lang="en-GB" b="1" dirty="0"/>
          </a:p>
          <a:p>
            <a:pPr algn="ctr"/>
            <a:endParaRPr lang="en-GB" b="1" dirty="0"/>
          </a:p>
        </p:txBody>
      </p:sp>
    </p:spTree>
    <p:extLst>
      <p:ext uri="{BB962C8B-B14F-4D97-AF65-F5344CB8AC3E}">
        <p14:creationId xmlns:p14="http://schemas.microsoft.com/office/powerpoint/2010/main" val="20650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3" name="Online Media 2" title="7 Things Every Catholic Needs To See In Rome Before They Die | The Catholic Talk Show">
            <a:hlinkClick r:id="" action="ppaction://media"/>
            <a:extLst>
              <a:ext uri="{FF2B5EF4-FFF2-40B4-BE49-F238E27FC236}">
                <a16:creationId xmlns:a16="http://schemas.microsoft.com/office/drawing/2014/main" id="{2FAEF620-8B48-494A-B41B-26C1A64B0443}"/>
              </a:ext>
            </a:extLst>
          </p:cNvPr>
          <p:cNvPicPr>
            <a:picLocks noRot="1" noChangeAspect="1"/>
          </p:cNvPicPr>
          <p:nvPr>
            <a:videoFile r:link="rId1"/>
          </p:nvPr>
        </p:nvPicPr>
        <p:blipFill>
          <a:blip r:embed="rId4"/>
          <a:stretch>
            <a:fillRect/>
          </a:stretch>
        </p:blipFill>
        <p:spPr>
          <a:xfrm>
            <a:off x="2221180" y="908973"/>
            <a:ext cx="8313876" cy="4697340"/>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3230</TotalTime>
  <Words>1344</Words>
  <Application>Microsoft Office PowerPoint</Application>
  <PresentationFormat>Widescreen</PresentationFormat>
  <Paragraphs>107</Paragraphs>
  <Slides>22</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32</cp:revision>
  <dcterms:created xsi:type="dcterms:W3CDTF">2021-03-09T17:12:56Z</dcterms:created>
  <dcterms:modified xsi:type="dcterms:W3CDTF">2021-11-01T16:50:59Z</dcterms:modified>
</cp:coreProperties>
</file>