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5" r:id="rId8"/>
    <p:sldId id="303" r:id="rId9"/>
    <p:sldId id="304" r:id="rId10"/>
    <p:sldId id="302" r:id="rId11"/>
    <p:sldId id="305" r:id="rId12"/>
    <p:sldId id="306" r:id="rId13"/>
    <p:sldId id="307" r:id="rId14"/>
    <p:sldId id="308" r:id="rId15"/>
    <p:sldId id="309" r:id="rId16"/>
    <p:sldId id="301" r:id="rId17"/>
    <p:sldId id="310" r:id="rId18"/>
    <p:sldId id="297" r:id="rId19"/>
    <p:sldId id="311" r:id="rId20"/>
    <p:sldId id="312" r:id="rId21"/>
    <p:sldId id="313"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35" autoAdjust="0"/>
  </p:normalViewPr>
  <p:slideViewPr>
    <p:cSldViewPr snapToGrid="0">
      <p:cViewPr varScale="1">
        <p:scale>
          <a:sx n="92" d="100"/>
          <a:sy n="92" d="100"/>
        </p:scale>
        <p:origin x="9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02/11/2021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02/11/2021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_AEUabPDIno?feature=oembed"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hPz6F-OJBwE?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iUFdHxBXM44?list=PLKsOUfYtz1JWgeOserfZWgTvUSls2MU3r" TargetMode="External"/><Relationship Id="rId5" Type="http://schemas.openxmlformats.org/officeDocument/2006/relationships/image" Target="../media/image20.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caminotimestwo.com/"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https://www.youtube.com/embed/NYtemahTd48?feature=oembed" TargetMode="External"/><Relationship Id="rId5" Type="http://schemas.openxmlformats.org/officeDocument/2006/relationships/image" Target="../media/image27.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30.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P8neQnYNuoo?feature=oembed" TargetMode="External"/><Relationship Id="rId6" Type="http://schemas.openxmlformats.org/officeDocument/2006/relationships/hyperlink" Target="https://pxhere.com/en/photo/4545" TargetMode="External"/><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9.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faj9_A-3ass?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SjK-GxeS4sc?start=198&amp;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619706"/>
            <a:ext cx="10363199" cy="1077218"/>
          </a:xfrm>
          <a:prstGeom prst="rect">
            <a:avLst/>
          </a:prstGeom>
          <a:noFill/>
        </p:spPr>
        <p:txBody>
          <a:bodyPr wrap="square" rtlCol="0">
            <a:spAutoFit/>
          </a:bodyPr>
          <a:lstStyle/>
          <a:p>
            <a:pPr algn="ctr"/>
            <a:r>
              <a:rPr lang="en-GB" sz="3200" dirty="0">
                <a:solidFill>
                  <a:schemeClr val="bg1"/>
                </a:solidFill>
                <a:latin typeface="Trebuchet MS" panose="020B0603020202020204" pitchFamily="34" charset="0"/>
                <a:cs typeface="Cavolini" panose="020B0502040204020203" pitchFamily="66" charset="0"/>
              </a:rPr>
              <a:t>Making the journey as a pilgrim to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Santiago de Compostela</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sp>
        <p:nvSpPr>
          <p:cNvPr id="7" name="TextBox 6">
            <a:extLst>
              <a:ext uri="{FF2B5EF4-FFF2-40B4-BE49-F238E27FC236}">
                <a16:creationId xmlns:a16="http://schemas.microsoft.com/office/drawing/2014/main" id="{E3664420-F848-4CB4-82A1-29769EACD09B}"/>
              </a:ext>
            </a:extLst>
          </p:cNvPr>
          <p:cNvSpPr txBox="1"/>
          <p:nvPr/>
        </p:nvSpPr>
        <p:spPr>
          <a:xfrm>
            <a:off x="1680188" y="5601688"/>
            <a:ext cx="8269285" cy="353943"/>
          </a:xfrm>
          <a:prstGeom prst="rect">
            <a:avLst/>
          </a:prstGeom>
          <a:noFill/>
        </p:spPr>
        <p:txBody>
          <a:bodyPr wrap="square">
            <a:spAutoFit/>
          </a:bodyPr>
          <a:lstStyle/>
          <a:p>
            <a:pPr algn="ctr"/>
            <a:r>
              <a:rPr lang="en-GB" sz="1700" b="0" i="0" dirty="0">
                <a:solidFill>
                  <a:schemeClr val="bg1"/>
                </a:solidFill>
                <a:effectLst/>
                <a:latin typeface="Trebuchet MS" panose="020B0603020202020204" pitchFamily="34" charset="0"/>
              </a:rPr>
              <a:t>“God walks with us”</a:t>
            </a:r>
          </a:p>
        </p:txBody>
      </p:sp>
      <p:pic>
        <p:nvPicPr>
          <p:cNvPr id="3" name="Online Media 2" title="ULTREIA - Chant des pèlerins de St Jacques de Compostelle">
            <a:hlinkClick r:id="" action="ppaction://media"/>
            <a:extLst>
              <a:ext uri="{FF2B5EF4-FFF2-40B4-BE49-F238E27FC236}">
                <a16:creationId xmlns:a16="http://schemas.microsoft.com/office/drawing/2014/main" id="{91C371DD-4A88-452F-86ED-25E9A35CCC2A}"/>
              </a:ext>
            </a:extLst>
          </p:cNvPr>
          <p:cNvPicPr>
            <a:picLocks noRot="1" noChangeAspect="1"/>
          </p:cNvPicPr>
          <p:nvPr>
            <a:videoFile r:link="rId1"/>
          </p:nvPr>
        </p:nvPicPr>
        <p:blipFill>
          <a:blip r:embed="rId4"/>
          <a:stretch>
            <a:fillRect/>
          </a:stretch>
        </p:blipFill>
        <p:spPr>
          <a:xfrm>
            <a:off x="2368073" y="1296820"/>
            <a:ext cx="6998461" cy="3954131"/>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a:t>
            </a:r>
          </a:p>
        </p:txBody>
      </p:sp>
      <p:sp>
        <p:nvSpPr>
          <p:cNvPr id="8" name="TextBox 7">
            <a:extLst>
              <a:ext uri="{FF2B5EF4-FFF2-40B4-BE49-F238E27FC236}">
                <a16:creationId xmlns:a16="http://schemas.microsoft.com/office/drawing/2014/main" id="{F090FCC0-801B-4408-9015-BA690D6D8F12}"/>
              </a:ext>
            </a:extLst>
          </p:cNvPr>
          <p:cNvSpPr txBox="1"/>
          <p:nvPr/>
        </p:nvSpPr>
        <p:spPr>
          <a:xfrm>
            <a:off x="3077344" y="5731183"/>
            <a:ext cx="8777771" cy="338554"/>
          </a:xfrm>
          <a:prstGeom prst="rect">
            <a:avLst/>
          </a:prstGeom>
          <a:noFill/>
        </p:spPr>
        <p:txBody>
          <a:bodyPr wrap="square">
            <a:spAutoFit/>
          </a:bodyPr>
          <a:lstStyle/>
          <a:p>
            <a:pPr algn="l"/>
            <a:r>
              <a:rPr lang="en-GB" sz="1600" b="0" i="0" dirty="0">
                <a:solidFill>
                  <a:schemeClr val="bg1"/>
                </a:solidFill>
                <a:effectLst/>
                <a:latin typeface="Trebuchet MS" panose="020B0603020202020204" pitchFamily="34" charset="0"/>
              </a:rPr>
              <a:t>Lessons Learned On The Camino de Santiago</a:t>
            </a:r>
          </a:p>
        </p:txBody>
      </p:sp>
      <p:pic>
        <p:nvPicPr>
          <p:cNvPr id="7" name="Online Media 6" title="Lessons Learned On The Camino de Santiago">
            <a:hlinkClick r:id="" action="ppaction://media"/>
            <a:extLst>
              <a:ext uri="{FF2B5EF4-FFF2-40B4-BE49-F238E27FC236}">
                <a16:creationId xmlns:a16="http://schemas.microsoft.com/office/drawing/2014/main" id="{FFEFC726-556B-47B6-B765-265297BD23AE}"/>
              </a:ext>
            </a:extLst>
          </p:cNvPr>
          <p:cNvPicPr>
            <a:picLocks noRot="1" noChangeAspect="1"/>
          </p:cNvPicPr>
          <p:nvPr>
            <a:videoFile r:link="rId1"/>
          </p:nvPr>
        </p:nvPicPr>
        <p:blipFill>
          <a:blip r:embed="rId4"/>
          <a:stretch>
            <a:fillRect/>
          </a:stretch>
        </p:blipFill>
        <p:spPr>
          <a:xfrm>
            <a:off x="1820780" y="1237886"/>
            <a:ext cx="7440724" cy="4204009"/>
          </a:xfrm>
          <a:prstGeom prst="rect">
            <a:avLst/>
          </a:prstGeom>
        </p:spPr>
      </p:pic>
    </p:spTree>
    <p:extLst>
      <p:ext uri="{BB962C8B-B14F-4D97-AF65-F5344CB8AC3E}">
        <p14:creationId xmlns:p14="http://schemas.microsoft.com/office/powerpoint/2010/main" val="308467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69993"/>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687539"/>
            <a:ext cx="11457444" cy="4462760"/>
          </a:xfrm>
          <a:prstGeom prst="rect">
            <a:avLst/>
          </a:prstGeom>
          <a:noFill/>
        </p:spPr>
        <p:txBody>
          <a:bodyPr wrap="square">
            <a:spAutoFit/>
          </a:bodyPr>
          <a:lstStyle/>
          <a:p>
            <a:pPr algn="l"/>
            <a:br>
              <a:rPr lang="en-GB" sz="1800" b="1" i="0" dirty="0">
                <a:solidFill>
                  <a:srgbClr val="202020"/>
                </a:solidFill>
                <a:effectLst/>
                <a:latin typeface="Verdana" panose="020B0604030504040204" pitchFamily="34" charset="0"/>
              </a:rPr>
            </a:br>
            <a:r>
              <a:rPr lang="en-GB" sz="1400" b="1" i="0" dirty="0">
                <a:solidFill>
                  <a:srgbClr val="202020"/>
                </a:solidFill>
                <a:effectLst/>
                <a:latin typeface="Trebuchet MS" panose="020B0603020202020204" pitchFamily="34" charset="0"/>
              </a:rPr>
              <a:t>God's promise and the prayer of Faith</a:t>
            </a:r>
          </a:p>
          <a:p>
            <a:pPr algn="l"/>
            <a:endParaRPr lang="en-GB" sz="1400" b="0" i="0" dirty="0">
              <a:solidFill>
                <a:srgbClr val="202020"/>
              </a:solidFill>
              <a:effectLst/>
              <a:latin typeface="Trebuchet MS" panose="020B0603020202020204" pitchFamily="34" charset="0"/>
            </a:endParaRPr>
          </a:p>
          <a:p>
            <a:pPr algn="l"/>
            <a:r>
              <a:rPr lang="en-GB" sz="1400" b="1" i="0" dirty="0">
                <a:effectLst/>
                <a:latin typeface="Trebuchet MS" panose="020B0603020202020204" pitchFamily="34" charset="0"/>
              </a:rPr>
              <a:t>2570</a:t>
            </a:r>
            <a:r>
              <a:rPr lang="en-GB" sz="1400" b="0" i="0" dirty="0">
                <a:effectLst/>
                <a:latin typeface="Trebuchet MS" panose="020B0603020202020204" pitchFamily="34" charset="0"/>
              </a:rPr>
              <a:t> When God calls him, Abraham goes forth "as the Lord had told him";</a:t>
            </a:r>
            <a:r>
              <a:rPr lang="en-GB" sz="1400" b="0" i="0" baseline="30000" dirty="0">
                <a:effectLst/>
                <a:latin typeface="Trebuchet MS" panose="020B0603020202020204" pitchFamily="34" charset="0"/>
              </a:rPr>
              <a:t>8</a:t>
            </a:r>
            <a:r>
              <a:rPr lang="en-GB" sz="1400" b="0" i="0" dirty="0">
                <a:effectLst/>
                <a:latin typeface="Trebuchet MS" panose="020B0603020202020204" pitchFamily="34" charset="0"/>
              </a:rPr>
              <a:t> Abraham's heart is entirely submissive to the Word and so he obeys. Such attentiveness of the heart, whose decisions are made according to God's will, is essential to prayer, while the words used count only in relation to it. Abraham's prayer is expressed first by deeds: a man of silence, he constructs an altar to the Lord at each stage of his journey. Only later does Abraham's first prayer in words appear: a veiled complaint reminding God of his promises which seem unfulfilled.</a:t>
            </a:r>
            <a:r>
              <a:rPr lang="en-GB" sz="1400" b="0" i="0" baseline="30000" dirty="0">
                <a:effectLst/>
                <a:latin typeface="Trebuchet MS" panose="020B0603020202020204" pitchFamily="34" charset="0"/>
              </a:rPr>
              <a:t>9</a:t>
            </a:r>
            <a:r>
              <a:rPr lang="en-GB" sz="1400" b="0" i="0" dirty="0">
                <a:effectLst/>
                <a:latin typeface="Trebuchet MS" panose="020B0603020202020204" pitchFamily="34" charset="0"/>
              </a:rPr>
              <a:t> Thus one aspect of the drama of prayer appears from the beginning: the test of faith in the fidelity of God.</a:t>
            </a:r>
          </a:p>
          <a:p>
            <a:pPr algn="l"/>
            <a:r>
              <a:rPr lang="en-GB" sz="1400" b="1" i="0" dirty="0">
                <a:effectLst/>
                <a:latin typeface="Trebuchet MS" panose="020B0603020202020204" pitchFamily="34" charset="0"/>
              </a:rPr>
              <a:t>2571</a:t>
            </a:r>
            <a:r>
              <a:rPr lang="en-GB" sz="1400" b="0" i="0" dirty="0">
                <a:effectLst/>
                <a:latin typeface="Trebuchet MS" panose="020B0603020202020204" pitchFamily="34" charset="0"/>
              </a:rPr>
              <a:t> Because Abraham believed in God and walked in his presence and in covenant with him,</a:t>
            </a:r>
            <a:r>
              <a:rPr lang="en-GB" sz="1400" b="0" i="0" baseline="30000" dirty="0">
                <a:effectLst/>
                <a:latin typeface="Trebuchet MS" panose="020B0603020202020204" pitchFamily="34" charset="0"/>
              </a:rPr>
              <a:t>10</a:t>
            </a:r>
            <a:r>
              <a:rPr lang="en-GB" sz="1400" b="0" i="0" dirty="0">
                <a:effectLst/>
                <a:latin typeface="Trebuchet MS" panose="020B0603020202020204" pitchFamily="34" charset="0"/>
              </a:rPr>
              <a:t> the patriarch is ready to welcome a mysterious Guest into his tent. Abraham's remarkable hospitality at </a:t>
            </a:r>
            <a:r>
              <a:rPr lang="en-GB" sz="1400" b="0" i="0" dirty="0" err="1">
                <a:effectLst/>
                <a:latin typeface="Trebuchet MS" panose="020B0603020202020204" pitchFamily="34" charset="0"/>
              </a:rPr>
              <a:t>Mamre</a:t>
            </a:r>
            <a:r>
              <a:rPr lang="en-GB" sz="1400" b="0" i="0" dirty="0">
                <a:effectLst/>
                <a:latin typeface="Trebuchet MS" panose="020B0603020202020204" pitchFamily="34" charset="0"/>
              </a:rPr>
              <a:t> foreshadows the annunciation of the true Son of the promise.</a:t>
            </a:r>
            <a:r>
              <a:rPr lang="en-GB" sz="1400" b="0" i="0" baseline="30000" dirty="0">
                <a:effectLst/>
                <a:latin typeface="Trebuchet MS" panose="020B0603020202020204" pitchFamily="34" charset="0"/>
              </a:rPr>
              <a:t>11</a:t>
            </a:r>
            <a:r>
              <a:rPr lang="en-GB" sz="1400" b="0" i="0" dirty="0">
                <a:effectLst/>
                <a:latin typeface="Trebuchet MS" panose="020B0603020202020204" pitchFamily="34" charset="0"/>
              </a:rPr>
              <a:t> After that, once God had confided his plan, Abraham's heart is attuned to his Lord's compassion for men and he dares to intercede for them with bold confidence.</a:t>
            </a:r>
            <a:r>
              <a:rPr lang="en-GB" sz="1400" b="0" i="0" baseline="30000" dirty="0">
                <a:effectLst/>
                <a:latin typeface="Trebuchet MS" panose="020B0603020202020204" pitchFamily="34" charset="0"/>
              </a:rPr>
              <a:t>12</a:t>
            </a:r>
            <a:endParaRPr lang="en-GB" sz="1400" b="0" i="0" dirty="0">
              <a:effectLst/>
              <a:latin typeface="Trebuchet MS" panose="020B0603020202020204" pitchFamily="34" charset="0"/>
            </a:endParaRPr>
          </a:p>
          <a:p>
            <a:pPr algn="l"/>
            <a:r>
              <a:rPr lang="en-GB" sz="1400" b="1" i="0" dirty="0">
                <a:effectLst/>
                <a:latin typeface="Trebuchet MS" panose="020B0603020202020204" pitchFamily="34" charset="0"/>
              </a:rPr>
              <a:t>2572</a:t>
            </a:r>
            <a:r>
              <a:rPr lang="en-GB" sz="1400" b="0" i="0" dirty="0">
                <a:effectLst/>
                <a:latin typeface="Trebuchet MS" panose="020B0603020202020204" pitchFamily="34" charset="0"/>
              </a:rPr>
              <a:t> As a final stage in the purification of his faith, Abraham, "who had received the promises,"</a:t>
            </a:r>
            <a:r>
              <a:rPr lang="en-GB" sz="1400" b="0" i="0" baseline="30000" dirty="0">
                <a:effectLst/>
                <a:latin typeface="Trebuchet MS" panose="020B0603020202020204" pitchFamily="34" charset="0"/>
              </a:rPr>
              <a:t>13</a:t>
            </a:r>
            <a:r>
              <a:rPr lang="en-GB" sz="1400" b="0" i="0" dirty="0">
                <a:effectLst/>
                <a:latin typeface="Trebuchet MS" panose="020B0603020202020204" pitchFamily="34" charset="0"/>
              </a:rPr>
              <a:t> is asked to sacrifice the son God had given him. Abraham's faith does not weaken ("God himself will provide the lamb for a burnt offering."), for he "considered that God was able to raise men even from the dead."</a:t>
            </a:r>
            <a:r>
              <a:rPr lang="en-GB" sz="1400" b="0" i="0" baseline="30000" dirty="0">
                <a:effectLst/>
                <a:latin typeface="Trebuchet MS" panose="020B0603020202020204" pitchFamily="34" charset="0"/>
              </a:rPr>
              <a:t>14</a:t>
            </a:r>
            <a:r>
              <a:rPr lang="en-GB" sz="1400" b="0" i="0" dirty="0">
                <a:effectLst/>
                <a:latin typeface="Trebuchet MS" panose="020B0603020202020204" pitchFamily="34" charset="0"/>
              </a:rPr>
              <a:t> And so the father of believers is conformed to the likeness of the Father who will not spare his own Son but will deliver him up for us all.</a:t>
            </a:r>
            <a:r>
              <a:rPr lang="en-GB" sz="1400" b="0" i="0" baseline="30000" dirty="0">
                <a:effectLst/>
                <a:latin typeface="Trebuchet MS" panose="020B0603020202020204" pitchFamily="34" charset="0"/>
              </a:rPr>
              <a:t>15</a:t>
            </a:r>
            <a:r>
              <a:rPr lang="en-GB" sz="1400" b="0" i="0" dirty="0">
                <a:effectLst/>
                <a:latin typeface="Trebuchet MS" panose="020B0603020202020204" pitchFamily="34" charset="0"/>
              </a:rPr>
              <a:t> Prayer restores man to God's likeness and enables him to share in the power of God's love that saves the multitude.</a:t>
            </a:r>
            <a:r>
              <a:rPr lang="en-GB" sz="1400" b="0" i="0" baseline="30000" dirty="0">
                <a:effectLst/>
                <a:latin typeface="Trebuchet MS" panose="020B0603020202020204" pitchFamily="34" charset="0"/>
              </a:rPr>
              <a:t>16</a:t>
            </a:r>
            <a:endParaRPr lang="en-GB" sz="1400" b="0" i="0" dirty="0">
              <a:effectLst/>
              <a:latin typeface="Trebuchet MS" panose="020B0603020202020204" pitchFamily="34" charset="0"/>
            </a:endParaRPr>
          </a:p>
          <a:p>
            <a:pPr algn="l"/>
            <a:r>
              <a:rPr lang="en-GB" sz="1400" b="1" i="0" dirty="0">
                <a:effectLst/>
                <a:latin typeface="Trebuchet MS" panose="020B0603020202020204" pitchFamily="34" charset="0"/>
              </a:rPr>
              <a:t>2573</a:t>
            </a:r>
            <a:r>
              <a:rPr lang="en-GB" sz="1400" b="0" i="0" dirty="0">
                <a:effectLst/>
                <a:latin typeface="Trebuchet MS" panose="020B0603020202020204" pitchFamily="34" charset="0"/>
              </a:rPr>
              <a:t> God renews his promise to Jacob, the ancestor of the twelve tribes of Israel.</a:t>
            </a:r>
            <a:r>
              <a:rPr lang="en-GB" sz="1400" b="0" i="0" baseline="30000" dirty="0">
                <a:effectLst/>
                <a:latin typeface="Trebuchet MS" panose="020B0603020202020204" pitchFamily="34" charset="0"/>
              </a:rPr>
              <a:t>17</a:t>
            </a:r>
            <a:r>
              <a:rPr lang="en-GB" sz="1400" b="0" i="0" dirty="0">
                <a:effectLst/>
                <a:latin typeface="Trebuchet MS" panose="020B0603020202020204" pitchFamily="34" charset="0"/>
              </a:rPr>
              <a:t> Before confronting his elder brother Esau, Jacob wrestles all night with a mysterious figure who refuses to reveal his name, but he blesses him before leaving him at dawn. From this account, the spiritual tradition of the Church has retained the symbol of prayer as a battle of faith and as the triumph of perseverance.</a:t>
            </a:r>
            <a:r>
              <a:rPr lang="en-GB" sz="1400" b="0" i="0" baseline="30000" dirty="0">
                <a:effectLst/>
                <a:latin typeface="Trebuchet MS" panose="020B0603020202020204" pitchFamily="34" charset="0"/>
              </a:rPr>
              <a:t>1</a:t>
            </a:r>
            <a:endParaRPr lang="en-GB" sz="1400" b="0" i="0" dirty="0">
              <a:effectLst/>
              <a:latin typeface="Trebuchet MS" panose="020B0603020202020204" pitchFamily="34" charset="0"/>
            </a:endParaRP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2310324" y="5116177"/>
            <a:ext cx="4243589" cy="512535"/>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Who/What is the Holy Spirit?</a:t>
            </a:r>
          </a:p>
        </p:txBody>
      </p:sp>
      <p:pic>
        <p:nvPicPr>
          <p:cNvPr id="2" name="Online Media 1" title="The Holy Spirit | Catholic Central">
            <a:hlinkClick r:id="" action="ppaction://media"/>
            <a:extLst>
              <a:ext uri="{FF2B5EF4-FFF2-40B4-BE49-F238E27FC236}">
                <a16:creationId xmlns:a16="http://schemas.microsoft.com/office/drawing/2014/main" id="{507D75C3-A42B-435F-BF0F-CA4F594428C3}"/>
              </a:ext>
            </a:extLst>
          </p:cNvPr>
          <p:cNvPicPr>
            <a:picLocks noRot="1" noChangeAspect="1"/>
          </p:cNvPicPr>
          <p:nvPr>
            <a:videoFile r:link="rId1"/>
          </p:nvPr>
        </p:nvPicPr>
        <p:blipFill>
          <a:blip r:embed="rId5"/>
          <a:stretch>
            <a:fillRect/>
          </a:stretch>
        </p:blipFill>
        <p:spPr>
          <a:xfrm>
            <a:off x="505719" y="1229288"/>
            <a:ext cx="6199809" cy="3502892"/>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04659B"/>
                </a:solidFill>
                <a:latin typeface="Trebuchet MS" panose="020B0603020202020204" pitchFamily="34" charset="0"/>
              </a:rPr>
              <a:t>What is the journey of faith?</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4266287" y="3429000"/>
            <a:ext cx="3929429" cy="369332"/>
          </a:xfrm>
          <a:prstGeom prst="rect">
            <a:avLst/>
          </a:prstGeom>
          <a:noFill/>
        </p:spPr>
        <p:txBody>
          <a:bodyPr wrap="square">
            <a:spAutoFit/>
          </a:bodyPr>
          <a:lstStyle/>
          <a:p>
            <a:r>
              <a:rPr lang="en-GB" b="1">
                <a:latin typeface="Trebuchet MS" panose="020B0603020202020204" pitchFamily="34" charset="0"/>
              </a:rPr>
              <a:t>https://vivecamino.com/en/</a:t>
            </a:r>
            <a:endParaRPr lang="en-GB" b="1" dirty="0">
              <a:latin typeface="Trebuchet MS" panose="020B0603020202020204" pitchFamily="34" charset="0"/>
            </a:endParaRPr>
          </a:p>
        </p:txBody>
      </p:sp>
      <p:pic>
        <p:nvPicPr>
          <p:cNvPr id="9" name="Picture 8">
            <a:extLst>
              <a:ext uri="{FF2B5EF4-FFF2-40B4-BE49-F238E27FC236}">
                <a16:creationId xmlns:a16="http://schemas.microsoft.com/office/drawing/2014/main" id="{5DD11F81-30AA-47E4-B389-1BEF070123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13443" y="1440184"/>
            <a:ext cx="1846138" cy="1846138"/>
          </a:xfrm>
          <a:prstGeom prst="rect">
            <a:avLst/>
          </a:prstGeom>
        </p:spPr>
      </p:pic>
      <p:pic>
        <p:nvPicPr>
          <p:cNvPr id="11" name="Picture 10">
            <a:extLst>
              <a:ext uri="{FF2B5EF4-FFF2-40B4-BE49-F238E27FC236}">
                <a16:creationId xmlns:a16="http://schemas.microsoft.com/office/drawing/2014/main" id="{27EF3216-7C34-4016-8C57-D7FDA4E197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50806" y="2349732"/>
            <a:ext cx="2166798" cy="1372305"/>
          </a:xfrm>
          <a:prstGeom prst="rect">
            <a:avLst/>
          </a:prstGeom>
        </p:spPr>
      </p:pic>
      <p:sp>
        <p:nvSpPr>
          <p:cNvPr id="12" name="TextBox 11">
            <a:extLst>
              <a:ext uri="{FF2B5EF4-FFF2-40B4-BE49-F238E27FC236}">
                <a16:creationId xmlns:a16="http://schemas.microsoft.com/office/drawing/2014/main" id="{830C13F3-3F73-4FE7-84E3-4C4401735356}"/>
              </a:ext>
            </a:extLst>
          </p:cNvPr>
          <p:cNvSpPr txBox="1"/>
          <p:nvPr/>
        </p:nvSpPr>
        <p:spPr>
          <a:xfrm>
            <a:off x="7398359" y="4149016"/>
            <a:ext cx="3929429" cy="369332"/>
          </a:xfrm>
          <a:prstGeom prst="rect">
            <a:avLst/>
          </a:prstGeom>
          <a:noFill/>
        </p:spPr>
        <p:txBody>
          <a:bodyPr wrap="square">
            <a:spAutoFit/>
          </a:bodyPr>
          <a:lstStyle/>
          <a:p>
            <a:r>
              <a:rPr lang="en-GB" b="1" dirty="0">
                <a:latin typeface="Trebuchet MS" panose="020B0603020202020204" pitchFamily="34" charset="0"/>
              </a:rPr>
              <a:t>http://catedraldesantiago.es/en/</a:t>
            </a:r>
          </a:p>
        </p:txBody>
      </p:sp>
      <p:pic>
        <p:nvPicPr>
          <p:cNvPr id="14" name="Picture 13">
            <a:extLst>
              <a:ext uri="{FF2B5EF4-FFF2-40B4-BE49-F238E27FC236}">
                <a16:creationId xmlns:a16="http://schemas.microsoft.com/office/drawing/2014/main" id="{98A7E76E-7DF8-4D8D-9CE6-B46790E362A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40471" y="4164104"/>
            <a:ext cx="917034" cy="849785"/>
          </a:xfrm>
          <a:prstGeom prst="rect">
            <a:avLst/>
          </a:prstGeom>
        </p:spPr>
      </p:pic>
      <p:sp>
        <p:nvSpPr>
          <p:cNvPr id="15" name="TextBox 14">
            <a:extLst>
              <a:ext uri="{FF2B5EF4-FFF2-40B4-BE49-F238E27FC236}">
                <a16:creationId xmlns:a16="http://schemas.microsoft.com/office/drawing/2014/main" id="{FFB00B38-8123-495D-AD74-6CEE28BA680C}"/>
              </a:ext>
            </a:extLst>
          </p:cNvPr>
          <p:cNvSpPr txBox="1"/>
          <p:nvPr/>
        </p:nvSpPr>
        <p:spPr>
          <a:xfrm>
            <a:off x="4071798" y="6038696"/>
            <a:ext cx="3929429" cy="369332"/>
          </a:xfrm>
          <a:prstGeom prst="rect">
            <a:avLst/>
          </a:prstGeom>
          <a:noFill/>
        </p:spPr>
        <p:txBody>
          <a:bodyPr wrap="square">
            <a:spAutoFit/>
          </a:bodyPr>
          <a:lstStyle/>
          <a:p>
            <a:r>
              <a:rPr lang="en-GB" b="1" dirty="0">
                <a:latin typeface="Trebuchet MS" panose="020B0603020202020204" pitchFamily="34" charset="0"/>
              </a:rPr>
              <a:t>https://caminotimestwo.com</a:t>
            </a:r>
          </a:p>
        </p:txBody>
      </p:sp>
      <p:sp>
        <p:nvSpPr>
          <p:cNvPr id="2" name="TextBox 1">
            <a:extLst>
              <a:ext uri="{FF2B5EF4-FFF2-40B4-BE49-F238E27FC236}">
                <a16:creationId xmlns:a16="http://schemas.microsoft.com/office/drawing/2014/main" id="{3D29F76F-CDFC-4081-B1D3-3B252B253E3F}"/>
              </a:ext>
            </a:extLst>
          </p:cNvPr>
          <p:cNvSpPr txBox="1"/>
          <p:nvPr/>
        </p:nvSpPr>
        <p:spPr>
          <a:xfrm>
            <a:off x="3975652" y="4969565"/>
            <a:ext cx="3696533" cy="1015663"/>
          </a:xfrm>
          <a:prstGeom prst="rect">
            <a:avLst/>
          </a:prstGeom>
          <a:noFill/>
        </p:spPr>
        <p:txBody>
          <a:bodyPr wrap="square" rtlCol="0">
            <a:spAutoFit/>
          </a:bodyPr>
          <a:lstStyle/>
          <a:p>
            <a:pPr algn="ctr"/>
            <a:r>
              <a:rPr lang="en-GB" sz="2000" b="1" dirty="0">
                <a:solidFill>
                  <a:srgbClr val="FFFFFF"/>
                </a:solidFill>
                <a:latin typeface="Trebuchet MS" panose="020B0603020202020204" pitchFamily="34" charset="0"/>
                <a:hlinkClick r:id="rId7"/>
              </a:rPr>
              <a:t>C</a:t>
            </a:r>
            <a:r>
              <a:rPr lang="en-GB" sz="2000" b="1" i="0" u="none" strike="noStrike" dirty="0">
                <a:solidFill>
                  <a:srgbClr val="FFFFFF"/>
                </a:solidFill>
                <a:effectLst/>
                <a:latin typeface="Trebuchet MS" panose="020B0603020202020204" pitchFamily="34" charset="0"/>
                <a:hlinkClick r:id="rId7"/>
              </a:rPr>
              <a:t>amino times two</a:t>
            </a:r>
            <a:endParaRPr lang="en-GB" sz="2000" b="1" i="0" dirty="0">
              <a:solidFill>
                <a:srgbClr val="606060"/>
              </a:solidFill>
              <a:effectLst/>
              <a:latin typeface="Trebuchet MS" panose="020B0603020202020204" pitchFamily="34" charset="0"/>
            </a:endParaRPr>
          </a:p>
          <a:p>
            <a:pPr algn="ctr"/>
            <a:r>
              <a:rPr lang="en-GB" sz="2000" b="1" i="0" dirty="0">
                <a:solidFill>
                  <a:srgbClr val="161616"/>
                </a:solidFill>
                <a:effectLst/>
                <a:latin typeface="Trebuchet MS" panose="020B0603020202020204" pitchFamily="34" charset="0"/>
              </a:rPr>
              <a:t>walking together on the way of </a:t>
            </a:r>
            <a:r>
              <a:rPr lang="en-GB" sz="2000" b="1" dirty="0">
                <a:solidFill>
                  <a:srgbClr val="161616"/>
                </a:solidFill>
                <a:latin typeface="Trebuchet MS" panose="020B0603020202020204" pitchFamily="34" charset="0"/>
              </a:rPr>
              <a:t>S</a:t>
            </a:r>
            <a:r>
              <a:rPr lang="en-GB" sz="2000" b="1" i="0" dirty="0">
                <a:solidFill>
                  <a:srgbClr val="161616"/>
                </a:solidFill>
                <a:effectLst/>
                <a:latin typeface="Trebuchet MS" panose="020B0603020202020204" pitchFamily="34" charset="0"/>
              </a:rPr>
              <a:t>aint </a:t>
            </a:r>
            <a:r>
              <a:rPr lang="en-GB" sz="2000" b="1" dirty="0">
                <a:solidFill>
                  <a:srgbClr val="161616"/>
                </a:solidFill>
                <a:latin typeface="Trebuchet MS" panose="020B0603020202020204" pitchFamily="34" charset="0"/>
              </a:rPr>
              <a:t>J</a:t>
            </a:r>
            <a:r>
              <a:rPr lang="en-GB" sz="2000" b="1" i="0" dirty="0">
                <a:solidFill>
                  <a:srgbClr val="161616"/>
                </a:solidFill>
                <a:effectLst/>
                <a:latin typeface="Trebuchet MS" panose="020B0603020202020204" pitchFamily="34" charset="0"/>
              </a:rPr>
              <a:t>ames</a:t>
            </a:r>
          </a:p>
        </p:txBody>
      </p:sp>
    </p:spTree>
    <p:extLst>
      <p:ext uri="{BB962C8B-B14F-4D97-AF65-F5344CB8AC3E}">
        <p14:creationId xmlns:p14="http://schemas.microsoft.com/office/powerpoint/2010/main" val="271098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3" t="788" r="622" b="-4244"/>
          <a:stretch/>
        </p:blipFill>
        <p:spPr bwMode="auto">
          <a:xfrm>
            <a:off x="6942862" y="1880520"/>
            <a:ext cx="4808067" cy="332398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Camino de Santiago Tribute">
            <a:hlinkClick r:id="" action="ppaction://media"/>
            <a:extLst>
              <a:ext uri="{FF2B5EF4-FFF2-40B4-BE49-F238E27FC236}">
                <a16:creationId xmlns:a16="http://schemas.microsoft.com/office/drawing/2014/main" id="{BD817D4C-8EBE-477C-8B12-06E09A5A091C}"/>
              </a:ext>
            </a:extLst>
          </p:cNvPr>
          <p:cNvPicPr>
            <a:picLocks noRot="1" noChangeAspect="1"/>
          </p:cNvPicPr>
          <p:nvPr>
            <a:videoFile r:link="rId1"/>
          </p:nvPr>
        </p:nvPicPr>
        <p:blipFill>
          <a:blip r:embed="rId5"/>
          <a:stretch>
            <a:fillRect/>
          </a:stretch>
        </p:blipFill>
        <p:spPr>
          <a:xfrm>
            <a:off x="3869662" y="4741111"/>
            <a:ext cx="2540000" cy="14351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861902" y="908816"/>
            <a:ext cx="5119091" cy="5124480"/>
          </a:xfrm>
          <a:prstGeom prst="rect">
            <a:avLst/>
          </a:prstGeom>
          <a:noFill/>
        </p:spPr>
        <p:txBody>
          <a:bodyPr wrap="square" rtlCol="0">
            <a:spAutoFit/>
          </a:bodyPr>
          <a:lstStyle/>
          <a:p>
            <a:pPr>
              <a:spcBef>
                <a:spcPts val="600"/>
              </a:spcBef>
              <a:spcAft>
                <a:spcPts val="1800"/>
              </a:spcAft>
            </a:pPr>
            <a:r>
              <a:rPr lang="en-GB" dirty="0">
                <a:solidFill>
                  <a:schemeClr val="bg1"/>
                </a:solidFill>
                <a:effectLst/>
                <a:latin typeface="Trebuchet MS" panose="020B0603020202020204" pitchFamily="34" charset="0"/>
                <a:ea typeface="Times New Roman" panose="02020603050405020304" pitchFamily="18" charset="0"/>
              </a:rPr>
              <a:t>Every journey is made up of different parts. The traveller’s path is determined by milestones, where progress can be measured. This can also apply to our spiritual life.</a:t>
            </a:r>
          </a:p>
          <a:p>
            <a:pPr algn="l">
              <a:spcBef>
                <a:spcPts val="600"/>
              </a:spcBef>
              <a:spcAft>
                <a:spcPts val="1800"/>
              </a:spcAft>
            </a:pPr>
            <a:r>
              <a:rPr lang="en-GB" dirty="0">
                <a:solidFill>
                  <a:schemeClr val="bg1"/>
                </a:solidFill>
                <a:effectLst/>
                <a:latin typeface="Trebuchet MS" panose="020B0603020202020204" pitchFamily="34" charset="0"/>
                <a:ea typeface="Times New Roman" panose="02020603050405020304" pitchFamily="18" charset="0"/>
              </a:rPr>
              <a:t>Before we undertake a journey, we must prepare for it. To set out on our journey to God, the only true goal of our life, we must first, look into ourselves and reflect on the truth that God penetrates every part of our being. Unfortunately, this truth escapes us at certain times in our daily lives. God is always present to us, but we are not present to Him. To make ourselves present to Him requires a spiritual journey, a journey of awakening, a journey of love to Love.</a:t>
            </a:r>
          </a:p>
          <a:p>
            <a:pPr algn="ctr"/>
            <a:endParaRPr lang="en-GB" sz="2200" dirty="0">
              <a:solidFill>
                <a:schemeClr val="bg1"/>
              </a:solidFill>
              <a:latin typeface="Trebuchet MS" panose="020B0603020202020204" pitchFamily="34" charset="0"/>
            </a:endParaRPr>
          </a:p>
        </p:txBody>
      </p:sp>
      <p:pic>
        <p:nvPicPr>
          <p:cNvPr id="11" name="Picture 10">
            <a:extLst>
              <a:ext uri="{FF2B5EF4-FFF2-40B4-BE49-F238E27FC236}">
                <a16:creationId xmlns:a16="http://schemas.microsoft.com/office/drawing/2014/main" id="{828E5406-3A19-4DA8-B876-B8F3D3A13968}"/>
              </a:ext>
            </a:extLst>
          </p:cNvPr>
          <p:cNvPicPr>
            <a:picLocks noChangeAspect="1"/>
          </p:cNvPicPr>
          <p:nvPr/>
        </p:nvPicPr>
        <p:blipFill rotWithShape="1">
          <a:blip r:embed="rId2">
            <a:extLst>
              <a:ext uri="{28A0092B-C50C-407E-A947-70E740481C1C}">
                <a14:useLocalDpi xmlns:a14="http://schemas.microsoft.com/office/drawing/2010/main" val="0"/>
              </a:ext>
            </a:extLst>
          </a:blip>
          <a:srcRect t="5652" b="5652"/>
          <a:stretch/>
        </p:blipFill>
        <p:spPr>
          <a:xfrm>
            <a:off x="6096000" y="1595636"/>
            <a:ext cx="5735903" cy="3385542"/>
          </a:xfrm>
          <a:prstGeom prst="rect">
            <a:avLst/>
          </a:prstGeom>
          <a:ln>
            <a:noFill/>
          </a:ln>
          <a:effectLst>
            <a:softEdge rad="112500"/>
          </a:effectLst>
        </p:spPr>
      </p:pic>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619706"/>
            <a:ext cx="10363199" cy="1077218"/>
          </a:xfrm>
          <a:prstGeom prst="rect">
            <a:avLst/>
          </a:prstGeom>
          <a:noFill/>
        </p:spPr>
        <p:txBody>
          <a:bodyPr wrap="square" rtlCol="0">
            <a:spAutoFit/>
          </a:bodyPr>
          <a:lstStyle/>
          <a:p>
            <a:pPr algn="ctr"/>
            <a:r>
              <a:rPr lang="en-GB" sz="3200" dirty="0">
                <a:solidFill>
                  <a:schemeClr val="bg1"/>
                </a:solidFill>
                <a:latin typeface="Trebuchet MS" panose="020B0603020202020204" pitchFamily="34" charset="0"/>
                <a:cs typeface="Cavolini" panose="020B0502040204020203" pitchFamily="66" charset="0"/>
              </a:rPr>
              <a:t>Making the journey as a pilgrim to </a:t>
            </a:r>
            <a:br>
              <a:rPr lang="en-GB" sz="3200" dirty="0">
                <a:solidFill>
                  <a:schemeClr val="bg1"/>
                </a:solidFill>
                <a:latin typeface="Trebuchet MS" panose="020B0603020202020204" pitchFamily="34" charset="0"/>
                <a:cs typeface="Cavolini" panose="020B0502040204020203" pitchFamily="66" charset="0"/>
              </a:rPr>
            </a:br>
            <a:r>
              <a:rPr lang="en-GB" sz="3200" dirty="0">
                <a:solidFill>
                  <a:schemeClr val="bg1"/>
                </a:solidFill>
                <a:latin typeface="Trebuchet MS" panose="020B0603020202020204" pitchFamily="34" charset="0"/>
                <a:cs typeface="Cavolini" panose="020B0502040204020203" pitchFamily="66" charset="0"/>
              </a:rPr>
              <a:t>Santiago de Compostela</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265952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45538" y="196552"/>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5" name="Picture 14">
            <a:extLst>
              <a:ext uri="{FF2B5EF4-FFF2-40B4-BE49-F238E27FC236}">
                <a16:creationId xmlns:a16="http://schemas.microsoft.com/office/drawing/2014/main" id="{1E533D42-DE70-4075-B03F-F1E6F44EF4C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8247248" y="4404175"/>
            <a:ext cx="2858307" cy="1905538"/>
          </a:xfrm>
          <a:prstGeom prst="rect">
            <a:avLst/>
          </a:prstGeom>
          <a:effectLst>
            <a:glow rad="12700">
              <a:schemeClr val="accent1">
                <a:alpha val="40000"/>
              </a:schemeClr>
            </a:glow>
            <a:softEdge rad="165100"/>
          </a:effectLst>
        </p:spPr>
      </p:pic>
      <p:sp>
        <p:nvSpPr>
          <p:cNvPr id="18" name="TextBox 17">
            <a:extLst>
              <a:ext uri="{FF2B5EF4-FFF2-40B4-BE49-F238E27FC236}">
                <a16:creationId xmlns:a16="http://schemas.microsoft.com/office/drawing/2014/main" id="{2716E71B-871C-4709-9A7E-6E360E76ADC7}"/>
              </a:ext>
            </a:extLst>
          </p:cNvPr>
          <p:cNvSpPr txBox="1"/>
          <p:nvPr/>
        </p:nvSpPr>
        <p:spPr>
          <a:xfrm>
            <a:off x="3153678" y="5071674"/>
            <a:ext cx="5016380" cy="276999"/>
          </a:xfrm>
          <a:prstGeom prst="rect">
            <a:avLst/>
          </a:prstGeom>
          <a:noFill/>
        </p:spPr>
        <p:txBody>
          <a:bodyPr wrap="square">
            <a:spAutoFit/>
          </a:bodyPr>
          <a:lstStyle/>
          <a:p>
            <a:pPr algn="ctr"/>
            <a:r>
              <a:rPr lang="en-GB" sz="1200" dirty="0">
                <a:solidFill>
                  <a:schemeClr val="bg1"/>
                </a:solidFill>
                <a:latin typeface="Trebuchet MS" panose="020B0603020202020204" pitchFamily="34" charset="0"/>
              </a:rPr>
              <a:t>This video is 20 minutes long so watch as much or as little as you like </a:t>
            </a:r>
            <a:endParaRPr lang="en-GB" sz="1200" dirty="0"/>
          </a:p>
        </p:txBody>
      </p:sp>
      <p:pic>
        <p:nvPicPr>
          <p:cNvPr id="2" name="Online Media 1" title="Sycamore: Session 1 - The Search for Happiness">
            <a:hlinkClick r:id="" action="ppaction://media"/>
            <a:extLst>
              <a:ext uri="{FF2B5EF4-FFF2-40B4-BE49-F238E27FC236}">
                <a16:creationId xmlns:a16="http://schemas.microsoft.com/office/drawing/2014/main" id="{5677C1CE-0139-4569-8B00-7EC710A97372}"/>
              </a:ext>
            </a:extLst>
          </p:cNvPr>
          <p:cNvPicPr>
            <a:picLocks noRot="1" noChangeAspect="1"/>
          </p:cNvPicPr>
          <p:nvPr>
            <a:videoFile r:link="rId1"/>
          </p:nvPr>
        </p:nvPicPr>
        <p:blipFill>
          <a:blip r:embed="rId7"/>
          <a:stretch>
            <a:fillRect/>
          </a:stretch>
        </p:blipFill>
        <p:spPr>
          <a:xfrm>
            <a:off x="1275907" y="1277031"/>
            <a:ext cx="6132623" cy="3464932"/>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1200329"/>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to </a:t>
            </a:r>
            <a:br>
              <a:rPr lang="en-GB" sz="3600" b="1" dirty="0">
                <a:solidFill>
                  <a:srgbClr val="003DA8"/>
                </a:solidFill>
                <a:latin typeface="Trebuchet MS" panose="020B0603020202020204" pitchFamily="34" charset="0"/>
              </a:rPr>
            </a:br>
            <a:r>
              <a:rPr lang="en-GB" sz="3600" b="1" dirty="0">
                <a:solidFill>
                  <a:srgbClr val="003DA8"/>
                </a:solidFill>
                <a:latin typeface="Trebuchet MS" panose="020B0603020202020204" pitchFamily="34" charset="0"/>
              </a:rPr>
              <a:t>Santiago de Compostela</a:t>
            </a:r>
          </a:p>
        </p:txBody>
      </p:sp>
      <p:pic>
        <p:nvPicPr>
          <p:cNvPr id="2" name="Online Media 1" title="Making the journey to Santiago de Compostela">
            <a:hlinkClick r:id="" action="ppaction://media"/>
            <a:extLst>
              <a:ext uri="{FF2B5EF4-FFF2-40B4-BE49-F238E27FC236}">
                <a16:creationId xmlns:a16="http://schemas.microsoft.com/office/drawing/2014/main" id="{46D325D7-7E7B-426F-999F-FFB7859A120B}"/>
              </a:ext>
            </a:extLst>
          </p:cNvPr>
          <p:cNvPicPr>
            <a:picLocks noRot="1" noChangeAspect="1"/>
          </p:cNvPicPr>
          <p:nvPr>
            <a:videoFile r:link="rId1"/>
          </p:nvPr>
        </p:nvPicPr>
        <p:blipFill>
          <a:blip r:embed="rId4"/>
          <a:stretch>
            <a:fillRect/>
          </a:stretch>
        </p:blipFill>
        <p:spPr>
          <a:xfrm>
            <a:off x="616990" y="1945374"/>
            <a:ext cx="5251773" cy="2967252"/>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89" y="262485"/>
            <a:ext cx="9666697" cy="353943"/>
          </a:xfrm>
          <a:prstGeom prst="rect">
            <a:avLst/>
          </a:prstGeom>
          <a:noFill/>
        </p:spPr>
        <p:txBody>
          <a:bodyPr wrap="square" rtlCol="0">
            <a:spAutoFit/>
          </a:bodyPr>
          <a:lstStyle/>
          <a:p>
            <a:pPr algn="l"/>
            <a:r>
              <a:rPr lang="en-GB" sz="1700" b="1" i="0" dirty="0">
                <a:solidFill>
                  <a:schemeClr val="bg1"/>
                </a:solidFill>
                <a:effectLst/>
                <a:latin typeface="Trebuchet MS" panose="020B0603020202020204" pitchFamily="34" charset="0"/>
              </a:rPr>
              <a:t>Scripture Reading - Exhortations to Seek Wisdom and Walk with the Lord – Proverbs 3 1:12</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1466926" y="982409"/>
            <a:ext cx="8816760" cy="3970318"/>
          </a:xfrm>
          <a:prstGeom prst="rect">
            <a:avLst/>
          </a:prstGeom>
          <a:noFill/>
        </p:spPr>
        <p:txBody>
          <a:bodyPr wrap="square">
            <a:spAutoFit/>
          </a:bodyPr>
          <a:lstStyle/>
          <a:p>
            <a:pPr algn="ctr"/>
            <a:r>
              <a:rPr lang="en-GB" b="0" i="0" dirty="0">
                <a:solidFill>
                  <a:schemeClr val="bg1"/>
                </a:solidFill>
                <a:effectLst/>
                <a:latin typeface="Trebuchet MS" panose="020B0603020202020204" pitchFamily="34" charset="0"/>
              </a:rPr>
              <a:t>My child, do not forget my teaching, but let your heart keep</a:t>
            </a:r>
            <a:r>
              <a:rPr lang="en-GB" baseline="30000" dirty="0">
                <a:solidFill>
                  <a:schemeClr val="bg1"/>
                </a:solidFill>
                <a:latin typeface="Trebuchet MS" panose="020B0603020202020204" pitchFamily="34" charset="0"/>
              </a:rPr>
              <a:t> </a:t>
            </a:r>
            <a:r>
              <a:rPr lang="en-GB" b="0" i="0" dirty="0">
                <a:solidFill>
                  <a:schemeClr val="bg1"/>
                </a:solidFill>
                <a:effectLst/>
                <a:latin typeface="Trebuchet MS" panose="020B0603020202020204" pitchFamily="34" charset="0"/>
              </a:rPr>
              <a:t>my commandments, for they will provide a long and full life,</a:t>
            </a:r>
            <a:r>
              <a:rPr lang="en-GB" baseline="30000" dirty="0">
                <a:solidFill>
                  <a:schemeClr val="bg1"/>
                </a:solidFill>
                <a:latin typeface="Trebuchet MS" panose="020B0603020202020204" pitchFamily="34" charset="0"/>
              </a:rPr>
              <a:t> </a:t>
            </a:r>
            <a:r>
              <a:rPr lang="en-GB" b="0" i="0" dirty="0">
                <a:solidFill>
                  <a:schemeClr val="bg1"/>
                </a:solidFill>
                <a:effectLst/>
                <a:latin typeface="Trebuchet MS" panose="020B0603020202020204" pitchFamily="34" charset="0"/>
              </a:rPr>
              <a:t>and well-being</a:t>
            </a:r>
            <a:r>
              <a:rPr lang="en-GB" baseline="30000" dirty="0">
                <a:solidFill>
                  <a:schemeClr val="bg1"/>
                </a:solidFill>
                <a:latin typeface="Trebuchet MS" panose="020B0603020202020204" pitchFamily="34" charset="0"/>
              </a:rPr>
              <a:t> </a:t>
            </a:r>
            <a:r>
              <a:rPr lang="en-GB" b="0" i="0" dirty="0">
                <a:solidFill>
                  <a:schemeClr val="bg1"/>
                </a:solidFill>
                <a:effectLst/>
                <a:latin typeface="Trebuchet MS" panose="020B0603020202020204" pitchFamily="34" charset="0"/>
              </a:rPr>
              <a:t>for you. Do not let mercy and truth</a:t>
            </a:r>
            <a:r>
              <a:rPr lang="en-GB" baseline="30000" dirty="0">
                <a:solidFill>
                  <a:schemeClr val="bg1"/>
                </a:solidFill>
                <a:latin typeface="Trebuchet MS" panose="020B0603020202020204" pitchFamily="34" charset="0"/>
              </a:rPr>
              <a:t> </a:t>
            </a:r>
            <a:r>
              <a:rPr lang="en-GB" b="0" i="0" dirty="0">
                <a:solidFill>
                  <a:schemeClr val="bg1"/>
                </a:solidFill>
                <a:effectLst/>
                <a:latin typeface="Trebuchet MS" panose="020B0603020202020204" pitchFamily="34" charset="0"/>
              </a:rPr>
              <a:t>leave you; bind them around your neck, write them on the tablet of your heart.</a:t>
            </a:r>
            <a:r>
              <a:rPr lang="en-GB" baseline="30000" dirty="0">
                <a:solidFill>
                  <a:schemeClr val="bg1"/>
                </a:solidFill>
                <a:latin typeface="Trebuchet MS" panose="020B0603020202020204" pitchFamily="34" charset="0"/>
              </a:rPr>
              <a:t> </a:t>
            </a:r>
            <a:r>
              <a:rPr lang="en-GB" b="0" i="0" dirty="0">
                <a:solidFill>
                  <a:schemeClr val="bg1"/>
                </a:solidFill>
                <a:effectLst/>
                <a:latin typeface="Trebuchet MS" panose="020B0603020202020204" pitchFamily="34" charset="0"/>
              </a:rPr>
              <a:t>Then you will find</a:t>
            </a:r>
            <a:r>
              <a:rPr lang="en-GB" baseline="30000" dirty="0">
                <a:solidFill>
                  <a:schemeClr val="bg1"/>
                </a:solidFill>
                <a:latin typeface="Trebuchet MS" panose="020B0603020202020204" pitchFamily="34" charset="0"/>
              </a:rPr>
              <a:t> </a:t>
            </a:r>
            <a:r>
              <a:rPr lang="en-GB" b="0" i="0" dirty="0">
                <a:solidFill>
                  <a:schemeClr val="bg1"/>
                </a:solidFill>
                <a:effectLst/>
                <a:latin typeface="Trebuchet MS" panose="020B0603020202020204" pitchFamily="34" charset="0"/>
              </a:rPr>
              <a:t>favour and good understanding,</a:t>
            </a:r>
            <a:r>
              <a:rPr lang="en-GB" b="0"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in the sight of God and people.</a:t>
            </a:r>
            <a:r>
              <a:rPr lang="en-GB" b="0"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Trust in the Lord with all your heart,</a:t>
            </a:r>
            <a:r>
              <a:rPr lang="en-GB" b="0"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and do not rely</a:t>
            </a:r>
            <a:r>
              <a:rPr lang="en-GB" baseline="30000" dirty="0">
                <a:solidFill>
                  <a:schemeClr val="bg1"/>
                </a:solidFill>
                <a:latin typeface="Trebuchet MS" panose="020B0603020202020204" pitchFamily="34" charset="0"/>
              </a:rPr>
              <a:t> </a:t>
            </a:r>
            <a:r>
              <a:rPr lang="en-GB" b="0" i="0" dirty="0">
                <a:solidFill>
                  <a:schemeClr val="bg1"/>
                </a:solidFill>
                <a:effectLst/>
                <a:latin typeface="Trebuchet MS" panose="020B0603020202020204" pitchFamily="34" charset="0"/>
              </a:rPr>
              <a:t>on your own understanding. Acknowledge him in all your ways,</a:t>
            </a:r>
            <a:r>
              <a:rPr lang="en-GB" b="0"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and he will make your paths straight.</a:t>
            </a:r>
            <a:r>
              <a:rPr lang="en-GB" b="0"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Do not be wise in your own estimation; fear the Lord and turn away from evil.</a:t>
            </a:r>
            <a:r>
              <a:rPr lang="en-GB" b="1"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This will bring</a:t>
            </a:r>
            <a:r>
              <a:rPr lang="en-GB" baseline="30000" dirty="0">
                <a:solidFill>
                  <a:schemeClr val="bg1"/>
                </a:solidFill>
                <a:latin typeface="Trebuchet MS" panose="020B0603020202020204" pitchFamily="34" charset="0"/>
              </a:rPr>
              <a:t> </a:t>
            </a:r>
            <a:r>
              <a:rPr lang="en-GB" b="0" i="0" dirty="0">
                <a:solidFill>
                  <a:schemeClr val="bg1"/>
                </a:solidFill>
                <a:effectLst/>
                <a:latin typeface="Trebuchet MS" panose="020B0603020202020204" pitchFamily="34" charset="0"/>
              </a:rPr>
              <a:t>healing to your body,</a:t>
            </a:r>
            <a:r>
              <a:rPr lang="en-GB" b="0"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and refreshment to your inner self.</a:t>
            </a:r>
            <a:r>
              <a:rPr lang="en-GB" b="1"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Honour the </a:t>
            </a:r>
            <a:r>
              <a:rPr lang="en-GB" dirty="0">
                <a:solidFill>
                  <a:schemeClr val="bg1"/>
                </a:solidFill>
                <a:latin typeface="Trebuchet MS" panose="020B0603020202020204" pitchFamily="34" charset="0"/>
              </a:rPr>
              <a:t>Lord </a:t>
            </a:r>
            <a:r>
              <a:rPr lang="en-GB" b="0" i="0" dirty="0">
                <a:solidFill>
                  <a:schemeClr val="bg1"/>
                </a:solidFill>
                <a:effectLst/>
                <a:latin typeface="Trebuchet MS" panose="020B0603020202020204" pitchFamily="34" charset="0"/>
              </a:rPr>
              <a:t>from your wealth and from the first fruits of all your crops;</a:t>
            </a:r>
            <a:r>
              <a:rPr lang="en-GB" b="0"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then your barns will be filled completely,</a:t>
            </a:r>
            <a:r>
              <a:rPr lang="en-GB" b="0"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and your vats will overflow</a:t>
            </a:r>
            <a:r>
              <a:rPr lang="en-GB" baseline="30000" dirty="0">
                <a:solidFill>
                  <a:schemeClr val="bg1"/>
                </a:solidFill>
                <a:latin typeface="Trebuchet MS" panose="020B0603020202020204" pitchFamily="34" charset="0"/>
              </a:rPr>
              <a:t> </a:t>
            </a:r>
            <a:r>
              <a:rPr lang="en-GB" b="0" i="0" dirty="0">
                <a:solidFill>
                  <a:schemeClr val="bg1"/>
                </a:solidFill>
                <a:effectLst/>
                <a:latin typeface="Trebuchet MS" panose="020B0603020202020204" pitchFamily="34" charset="0"/>
              </a:rPr>
              <a:t>with new wine.</a:t>
            </a:r>
            <a:r>
              <a:rPr lang="en-GB" b="1"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My child, do not despise discipline from the Lord,</a:t>
            </a:r>
            <a:r>
              <a:rPr lang="en-GB" b="0" i="0" baseline="30000" dirty="0">
                <a:solidFill>
                  <a:schemeClr val="bg1"/>
                </a:solidFill>
                <a:effectLst/>
                <a:latin typeface="Trebuchet MS" panose="020B0603020202020204" pitchFamily="34" charset="0"/>
              </a:rPr>
              <a:t> </a:t>
            </a:r>
            <a:r>
              <a:rPr lang="en-GB" b="0" i="0" dirty="0">
                <a:solidFill>
                  <a:schemeClr val="bg1"/>
                </a:solidFill>
                <a:effectLst/>
                <a:latin typeface="Trebuchet MS" panose="020B0603020202020204" pitchFamily="34" charset="0"/>
              </a:rPr>
              <a:t>and do not loathe his rebuke. For the Lord disciplines those he loves, just as a father disciplines</a:t>
            </a:r>
            <a:r>
              <a:rPr lang="en-GB" baseline="30000" dirty="0">
                <a:solidFill>
                  <a:schemeClr val="bg1"/>
                </a:solidFill>
                <a:latin typeface="Trebuchet MS" panose="020B0603020202020204" pitchFamily="34" charset="0"/>
              </a:rPr>
              <a:t> </a:t>
            </a:r>
            <a:r>
              <a:rPr lang="en-GB" b="0" i="0" dirty="0">
                <a:solidFill>
                  <a:schemeClr val="bg1"/>
                </a:solidFill>
                <a:effectLst/>
                <a:latin typeface="Trebuchet MS" panose="020B0603020202020204" pitchFamily="34" charset="0"/>
              </a:rPr>
              <a:t>the son in whom he delights</a:t>
            </a:r>
            <a:r>
              <a:rPr lang="en-GB" b="0" i="0" dirty="0">
                <a:solidFill>
                  <a:srgbClr val="000000"/>
                </a:solidFill>
                <a:effectLst/>
                <a:latin typeface="system-ui"/>
              </a:rPr>
              <a:t>.</a:t>
            </a:r>
            <a:endParaRPr lang="en-GB" b="1" dirty="0"/>
          </a:p>
          <a:p>
            <a:pPr algn="ctr"/>
            <a:endParaRPr lang="en-GB" b="1" dirty="0"/>
          </a:p>
        </p:txBody>
      </p:sp>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sp>
        <p:nvSpPr>
          <p:cNvPr id="7" name="TextBox 6">
            <a:extLst>
              <a:ext uri="{FF2B5EF4-FFF2-40B4-BE49-F238E27FC236}">
                <a16:creationId xmlns:a16="http://schemas.microsoft.com/office/drawing/2014/main" id="{E3664420-F848-4CB4-82A1-29769EACD09B}"/>
              </a:ext>
            </a:extLst>
          </p:cNvPr>
          <p:cNvSpPr txBox="1"/>
          <p:nvPr/>
        </p:nvSpPr>
        <p:spPr>
          <a:xfrm>
            <a:off x="336885" y="5955631"/>
            <a:ext cx="9258148"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The early history of Christian Pilgrimage</a:t>
            </a:r>
            <a:endParaRPr lang="en-GB" b="1" dirty="0"/>
          </a:p>
        </p:txBody>
      </p:sp>
      <p:pic>
        <p:nvPicPr>
          <p:cNvPr id="3" name="Online Media 2" title="The Early History Of Christian Pilgrimages | Pilgrimage with Simon Reeve | Parable">
            <a:hlinkClick r:id="" action="ppaction://media"/>
            <a:extLst>
              <a:ext uri="{FF2B5EF4-FFF2-40B4-BE49-F238E27FC236}">
                <a16:creationId xmlns:a16="http://schemas.microsoft.com/office/drawing/2014/main" id="{911E0E6B-ACAC-4FFF-ADF0-46D5BB045EFF}"/>
              </a:ext>
            </a:extLst>
          </p:cNvPr>
          <p:cNvPicPr>
            <a:picLocks noRot="1" noChangeAspect="1"/>
          </p:cNvPicPr>
          <p:nvPr>
            <a:videoFile r:link="rId1"/>
          </p:nvPr>
        </p:nvPicPr>
        <p:blipFill>
          <a:blip r:embed="rId4"/>
          <a:stretch>
            <a:fillRect/>
          </a:stretch>
        </p:blipFill>
        <p:spPr>
          <a:xfrm>
            <a:off x="1792415" y="1494725"/>
            <a:ext cx="7007028" cy="3958970"/>
          </a:xfrm>
          <a:prstGeom prst="rect">
            <a:avLst/>
          </a:prstGeom>
        </p:spPr>
      </p:pic>
      <p:sp>
        <p:nvSpPr>
          <p:cNvPr id="4" name="TextBox 3">
            <a:extLst>
              <a:ext uri="{FF2B5EF4-FFF2-40B4-BE49-F238E27FC236}">
                <a16:creationId xmlns:a16="http://schemas.microsoft.com/office/drawing/2014/main" id="{98F769D1-80A0-43E6-8DDC-B80F1FEA0700}"/>
              </a:ext>
            </a:extLst>
          </p:cNvPr>
          <p:cNvSpPr txBox="1"/>
          <p:nvPr/>
        </p:nvSpPr>
        <p:spPr>
          <a:xfrm>
            <a:off x="3758829" y="5512145"/>
            <a:ext cx="5534027" cy="246221"/>
          </a:xfrm>
          <a:prstGeom prst="rect">
            <a:avLst/>
          </a:prstGeom>
          <a:noFill/>
        </p:spPr>
        <p:txBody>
          <a:bodyPr wrap="square" rtlCol="0">
            <a:spAutoFit/>
          </a:bodyPr>
          <a:lstStyle/>
          <a:p>
            <a:pPr algn="ctr"/>
            <a:r>
              <a:rPr lang="en-GB" sz="1000" dirty="0">
                <a:solidFill>
                  <a:schemeClr val="bg1"/>
                </a:solidFill>
                <a:latin typeface="Trebuchet MS" panose="020B0603020202020204" pitchFamily="34" charset="0"/>
              </a:rPr>
              <a:t>This video is 59 minutes long so watch as much or as little as you like </a:t>
            </a:r>
            <a:endParaRPr lang="en-GB" sz="1000" dirty="0"/>
          </a:p>
        </p:txBody>
      </p:sp>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3739</TotalTime>
  <Words>1575</Words>
  <Application>Microsoft Office PowerPoint</Application>
  <PresentationFormat>Widescreen</PresentationFormat>
  <Paragraphs>103</Paragraphs>
  <Slides>22</Slides>
  <Notes>0</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system-ui</vt:lpstr>
      <vt:lpstr>Trebuchet MS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34</cp:revision>
  <dcterms:created xsi:type="dcterms:W3CDTF">2021-03-09T17:12:56Z</dcterms:created>
  <dcterms:modified xsi:type="dcterms:W3CDTF">2021-11-02T12:12:58Z</dcterms:modified>
</cp:coreProperties>
</file>