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6" r:id="rId2"/>
    <p:sldId id="258" r:id="rId3"/>
    <p:sldId id="259" r:id="rId4"/>
    <p:sldId id="295" r:id="rId5"/>
    <p:sldId id="296" r:id="rId6"/>
    <p:sldId id="257" r:id="rId7"/>
    <p:sldId id="315" r:id="rId8"/>
    <p:sldId id="303" r:id="rId9"/>
    <p:sldId id="304" r:id="rId10"/>
    <p:sldId id="302" r:id="rId11"/>
    <p:sldId id="305" r:id="rId12"/>
    <p:sldId id="306" r:id="rId13"/>
    <p:sldId id="307" r:id="rId14"/>
    <p:sldId id="308" r:id="rId15"/>
    <p:sldId id="309" r:id="rId16"/>
    <p:sldId id="301" r:id="rId17"/>
    <p:sldId id="310" r:id="rId18"/>
    <p:sldId id="297" r:id="rId19"/>
    <p:sldId id="311" r:id="rId20"/>
    <p:sldId id="312" r:id="rId21"/>
    <p:sldId id="313" r:id="rId22"/>
    <p:sldId id="31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659B"/>
    <a:srgbClr val="0E252B"/>
    <a:srgbClr val="FFCC00"/>
    <a:srgbClr val="003DA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E3C7-AAB7-4D1C-AE06-456E5649D1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135DED-E66E-4C4B-8A94-21734EF91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7DCB3E-8A9E-46B2-98CC-EC4A7054A179}"/>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BB185751-361A-4E91-9E81-38DCA439DC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1AA39B-B211-4E86-B778-DE618B5F25BD}"/>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12392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9E1AD-7A03-4B32-B74A-D2864860518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510595-9942-40DD-9DE7-D39B7BB2E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6EF9C9-71B3-4F2F-B628-F0061624E088}"/>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2234393A-F534-4ECB-ACA4-D721C57F32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53E95D-7915-4373-A814-7208071F6463}"/>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944623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BF4A57-E224-48E4-A35A-50FCFF8081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60784FE-EA0A-4DE5-BE51-5954F4EBE6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71255-37D9-4427-B63D-8FB315ECABB6}"/>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1FC2C0B2-7BB8-40D3-94BF-9B3550B934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FBD225-D223-417F-983A-2855C54E2B06}"/>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66518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0327-BF05-4958-AC1E-1BD4316E6A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A953A5-A063-4583-B2D9-EEF1EA4F95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9C859C-A2FE-4776-A92A-5C574A2FDC68}"/>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97768359-3AA9-4DF9-B1FD-D167025566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B9E961-D7EB-46D8-AD54-4C6333BD63F8}"/>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378701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16E7C-BB9E-4B31-A21A-647B81E7E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DAA65E-96DD-48A1-B967-CC0808DF9A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8D78A0-51B2-401B-B78A-201868365EF0}"/>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3C5C4E17-C7E8-4F6A-AAD3-130B2AB293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84AA39-B505-42B6-9343-F130030709BF}"/>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790822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31E88-FDCD-4362-B92E-4FDB564130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F2649A-8098-4738-ACD2-7D8C13710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BE624D-0673-4423-8373-3F3DC25B1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31BCEE-8F2E-4119-BA24-2B7975B4BC52}"/>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46459309-1994-44ED-88FC-23F12EF6DA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7E7044-6512-4A86-B25E-3B576FE143A4}"/>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39356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C01E6-1155-47AB-844E-4A26EB1633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9EF83A1-988C-4687-A7F3-4474EFCE89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E4770E-9BC8-41BE-95CB-FA26CF6AA9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CACCDD1-8F7F-4CE7-BCD4-A2EFE3278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F0D47B4-664D-4CA3-9B79-0344B79927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430977D-9EC4-4B1D-8E11-E488282B8FFB}"/>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8" name="Footer Placeholder 7">
            <a:extLst>
              <a:ext uri="{FF2B5EF4-FFF2-40B4-BE49-F238E27FC236}">
                <a16:creationId xmlns:a16="http://schemas.microsoft.com/office/drawing/2014/main" id="{758C72A7-BB1C-4322-8C79-8EE2322A18B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86D3A2-4B31-4B29-A5CA-EBEA74F9292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256490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5B47-9B4A-4488-A444-FB398A359A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707D5C6-853A-4883-970D-10DB57A952CB}"/>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4" name="Footer Placeholder 3">
            <a:extLst>
              <a:ext uri="{FF2B5EF4-FFF2-40B4-BE49-F238E27FC236}">
                <a16:creationId xmlns:a16="http://schemas.microsoft.com/office/drawing/2014/main" id="{F42DF8A4-15E2-4E4C-B364-9675A71B339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2FD57A4-BED5-4F3F-B5C5-315734F403F1}"/>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1898629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C336E6-7B0C-4C5F-9748-E36618276986}"/>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3" name="Footer Placeholder 2">
            <a:extLst>
              <a:ext uri="{FF2B5EF4-FFF2-40B4-BE49-F238E27FC236}">
                <a16:creationId xmlns:a16="http://schemas.microsoft.com/office/drawing/2014/main" id="{78B3C3A6-D329-449A-8D91-A9470D32BD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869F15-F54E-4725-BCAF-1B63DBAF6E82}"/>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446473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C20B-EAB1-42AE-B63D-F2FE46C191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FD6BB56-5499-4917-A5CA-463D9CA1EA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F858C04-B3B2-4E71-8B6E-5D0C0EA42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35DB7-A917-441D-BF7B-D2D5A9A10BC3}"/>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EF8AE488-EA5F-45A7-A0F7-47E9EF6FD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F178E8-D4E4-40AD-9801-30CAF86F6395}"/>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929568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6F9A-2824-49DA-B41C-3F74C1769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1CF6BE-FD0A-4831-9A45-58D02895AA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E3C20-16F7-42F9-A42A-FE9EAB651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5F8822-8B8F-40E1-A1F1-0BB6669C14FD}"/>
              </a:ext>
            </a:extLst>
          </p:cNvPr>
          <p:cNvSpPr>
            <a:spLocks noGrp="1"/>
          </p:cNvSpPr>
          <p:nvPr>
            <p:ph type="dt" sz="half" idx="10"/>
          </p:nvPr>
        </p:nvSpPr>
        <p:spPr/>
        <p:txBody>
          <a:bodyPr/>
          <a:lstStyle/>
          <a:p>
            <a:fld id="{4D1F0801-CB5D-4432-A65B-676A93D42997}" type="datetimeFigureOut">
              <a:rPr lang="en-GB" smtClean="0"/>
              <a:t>25/10/2021</a:t>
            </a:fld>
            <a:endParaRPr lang="en-GB"/>
          </a:p>
        </p:txBody>
      </p:sp>
      <p:sp>
        <p:nvSpPr>
          <p:cNvPr id="6" name="Footer Placeholder 5">
            <a:extLst>
              <a:ext uri="{FF2B5EF4-FFF2-40B4-BE49-F238E27FC236}">
                <a16:creationId xmlns:a16="http://schemas.microsoft.com/office/drawing/2014/main" id="{C7BC5B24-8EE5-4B9B-A656-CA5E9788B5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901F9B-BF47-49FD-8CE9-01620C206407}"/>
              </a:ext>
            </a:extLst>
          </p:cNvPr>
          <p:cNvSpPr>
            <a:spLocks noGrp="1"/>
          </p:cNvSpPr>
          <p:nvPr>
            <p:ph type="sldNum" sz="quarter" idx="12"/>
          </p:nvPr>
        </p:nvSpPr>
        <p:spPr/>
        <p:txBody>
          <a:bodyPr/>
          <a:lstStyle/>
          <a:p>
            <a:fld id="{6C7F0303-CABC-4E1C-BD8A-1E704EDC69A4}" type="slidenum">
              <a:rPr lang="en-GB" smtClean="0"/>
              <a:t>‹#›</a:t>
            </a:fld>
            <a:endParaRPr lang="en-GB"/>
          </a:p>
        </p:txBody>
      </p:sp>
    </p:spTree>
    <p:extLst>
      <p:ext uri="{BB962C8B-B14F-4D97-AF65-F5344CB8AC3E}">
        <p14:creationId xmlns:p14="http://schemas.microsoft.com/office/powerpoint/2010/main" val="850282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4659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D49F4E-6069-49F3-9C15-A0C3D601B9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D6046E-174B-4092-B010-C6E12F558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BB518F-D012-49D4-98CB-BD3C99BCF3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1F0801-CB5D-4432-A65B-676A93D42997}" type="datetimeFigureOut">
              <a:rPr lang="en-GB" smtClean="0"/>
              <a:t>25/10/2021</a:t>
            </a:fld>
            <a:endParaRPr lang="en-GB"/>
          </a:p>
        </p:txBody>
      </p:sp>
      <p:sp>
        <p:nvSpPr>
          <p:cNvPr id="5" name="Footer Placeholder 4">
            <a:extLst>
              <a:ext uri="{FF2B5EF4-FFF2-40B4-BE49-F238E27FC236}">
                <a16:creationId xmlns:a16="http://schemas.microsoft.com/office/drawing/2014/main" id="{E71127B8-7AD5-4F8D-A90D-3E7E832277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AE8B9BC-FB32-4BE4-8960-EF0AD30AF6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F0303-CABC-4E1C-BD8A-1E704EDC69A4}" type="slidenum">
              <a:rPr lang="en-GB" smtClean="0"/>
              <a:t>‹#›</a:t>
            </a:fld>
            <a:endParaRPr lang="en-GB"/>
          </a:p>
        </p:txBody>
      </p:sp>
    </p:spTree>
    <p:extLst>
      <p:ext uri="{BB962C8B-B14F-4D97-AF65-F5344CB8AC3E}">
        <p14:creationId xmlns:p14="http://schemas.microsoft.com/office/powerpoint/2010/main" val="2001189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SLUZM3nJ4sg?feature=oembed"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sCTC9yjSKM0?start=8&amp;feature=oembed" TargetMode="Externa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pGRGv9_60iI?start=63&amp;feature=oembed" TargetMode="External"/><Relationship Id="rId5" Type="http://schemas.openxmlformats.org/officeDocument/2006/relationships/image" Target="../media/image21.jpe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https://www.youtube.com/embed/kO0_QHFtTgA?feature=oembed" TargetMode="External"/><Relationship Id="rId5" Type="http://schemas.openxmlformats.org/officeDocument/2006/relationships/image" Target="../media/image28.jpe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2.xml"/><Relationship Id="rId1" Type="http://schemas.openxmlformats.org/officeDocument/2006/relationships/video" Target="https://www.youtube.com/embed/XcOwjYPozi0?feature=oembed" TargetMode="External"/><Relationship Id="rId5" Type="http://schemas.openxmlformats.org/officeDocument/2006/relationships/image" Target="../media/image31.jpeg"/><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video" Target="https://www.youtube.com/embed/XBCMhVFV9FE?list=PLONjO2Fy-UW93hSh5NqsJiMCI7nkdaLgc" TargetMode="Externa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2.xml"/><Relationship Id="rId1" Type="http://schemas.openxmlformats.org/officeDocument/2006/relationships/video" Target="https://www.youtube.com/embed/nXZVhWaPJ20?feature=oembed" TargetMode="External"/><Relationship Id="rId5" Type="http://schemas.openxmlformats.org/officeDocument/2006/relationships/image" Target="../media/image9.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OVDlwxux2Fs?feature=oembed" TargetMode="External"/><Relationship Id="rId1" Type="http://schemas.openxmlformats.org/officeDocument/2006/relationships/video" Target="https://www.youtube.com/embed/duNmvXMRsiY?feature=oembed" TargetMode="Externa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gI9ww9zBwxk?start=44&amp;feature=oembed"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914400" y="5861448"/>
            <a:ext cx="10363199"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cs typeface="Cavolini" panose="020B0502040204020203" pitchFamily="66" charset="0"/>
              </a:rPr>
              <a:t>Making the journey as a pilgrim to Walsingham</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1457791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Reflection</a:t>
            </a:r>
          </a:p>
        </p:txBody>
      </p:sp>
      <p:sp>
        <p:nvSpPr>
          <p:cNvPr id="7" name="TextBox 6">
            <a:extLst>
              <a:ext uri="{FF2B5EF4-FFF2-40B4-BE49-F238E27FC236}">
                <a16:creationId xmlns:a16="http://schemas.microsoft.com/office/drawing/2014/main" id="{E3664420-F848-4CB4-82A1-29769EACD09B}"/>
              </a:ext>
            </a:extLst>
          </p:cNvPr>
          <p:cNvSpPr txBox="1"/>
          <p:nvPr/>
        </p:nvSpPr>
        <p:spPr>
          <a:xfrm>
            <a:off x="2023291" y="5309300"/>
            <a:ext cx="9258148" cy="646331"/>
          </a:xfrm>
          <a:prstGeom prst="rect">
            <a:avLst/>
          </a:prstGeom>
          <a:noFill/>
        </p:spPr>
        <p:txBody>
          <a:bodyPr wrap="square">
            <a:spAutoFit/>
          </a:bodyPr>
          <a:lstStyle/>
          <a:p>
            <a:pPr algn="ctr"/>
            <a:r>
              <a:rPr lang="en-GB" b="0" i="1" dirty="0">
                <a:solidFill>
                  <a:schemeClr val="bg1"/>
                </a:solidFill>
                <a:effectLst/>
                <a:latin typeface="Trebuchet MS" panose="020B0603020202020204" pitchFamily="34" charset="0"/>
              </a:rPr>
              <a:t>“All who are in any way distressed or in need, let them seek me there in that little house you have made in Walsingham. To all that seek me there shall be given help.”</a:t>
            </a:r>
            <a:endParaRPr lang="en-GB" dirty="0">
              <a:solidFill>
                <a:schemeClr val="bg1"/>
              </a:solidFill>
              <a:latin typeface="Trebuchet MS" panose="020B0603020202020204" pitchFamily="34" charset="0"/>
            </a:endParaRPr>
          </a:p>
        </p:txBody>
      </p:sp>
      <p:pic>
        <p:nvPicPr>
          <p:cNvPr id="3" name="Online Media 2" title="Magnificat gregoriano">
            <a:hlinkClick r:id="" action="ppaction://media"/>
            <a:extLst>
              <a:ext uri="{FF2B5EF4-FFF2-40B4-BE49-F238E27FC236}">
                <a16:creationId xmlns:a16="http://schemas.microsoft.com/office/drawing/2014/main" id="{1EF3CB07-D59D-41FD-A404-1559DE0997D7}"/>
              </a:ext>
            </a:extLst>
          </p:cNvPr>
          <p:cNvPicPr>
            <a:picLocks noRot="1" noChangeAspect="1"/>
          </p:cNvPicPr>
          <p:nvPr>
            <a:videoFile r:link="rId1"/>
          </p:nvPr>
        </p:nvPicPr>
        <p:blipFill>
          <a:blip r:embed="rId4"/>
          <a:stretch>
            <a:fillRect/>
          </a:stretch>
        </p:blipFill>
        <p:spPr>
          <a:xfrm>
            <a:off x="3556364" y="1312009"/>
            <a:ext cx="6192002" cy="3498481"/>
          </a:xfrm>
          <a:prstGeom prst="rect">
            <a:avLst/>
          </a:prstGeom>
        </p:spPr>
      </p:pic>
    </p:spTree>
    <p:extLst>
      <p:ext uri="{BB962C8B-B14F-4D97-AF65-F5344CB8AC3E}">
        <p14:creationId xmlns:p14="http://schemas.microsoft.com/office/powerpoint/2010/main" val="181633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F0A0A782-73E6-4FBD-B256-F80A2A3DD5C9}"/>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0FB345C6-9CB0-4ACC-8351-9F19AA996ACB}"/>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Testimony</a:t>
            </a:r>
          </a:p>
        </p:txBody>
      </p:sp>
      <p:sp>
        <p:nvSpPr>
          <p:cNvPr id="8" name="TextBox 7">
            <a:extLst>
              <a:ext uri="{FF2B5EF4-FFF2-40B4-BE49-F238E27FC236}">
                <a16:creationId xmlns:a16="http://schemas.microsoft.com/office/drawing/2014/main" id="{F090FCC0-801B-4408-9015-BA690D6D8F12}"/>
              </a:ext>
            </a:extLst>
          </p:cNvPr>
          <p:cNvSpPr txBox="1"/>
          <p:nvPr/>
        </p:nvSpPr>
        <p:spPr>
          <a:xfrm>
            <a:off x="2237559" y="5770965"/>
            <a:ext cx="7716882" cy="369332"/>
          </a:xfrm>
          <a:prstGeom prst="rect">
            <a:avLst/>
          </a:prstGeom>
          <a:noFill/>
        </p:spPr>
        <p:txBody>
          <a:bodyPr wrap="square">
            <a:spAutoFit/>
          </a:bodyPr>
          <a:lstStyle/>
          <a:p>
            <a:r>
              <a:rPr lang="en-GB" b="0" i="1" dirty="0">
                <a:solidFill>
                  <a:schemeClr val="bg1"/>
                </a:solidFill>
                <a:effectLst/>
                <a:latin typeface="Trebuchet MS" panose="020B0603020202020204" pitchFamily="34" charset="0"/>
              </a:rPr>
              <a:t>Abandon yourself in the hands of Mary. She will take care of you.</a:t>
            </a:r>
            <a:endParaRPr lang="en-GB" dirty="0">
              <a:solidFill>
                <a:schemeClr val="bg1"/>
              </a:solidFill>
              <a:latin typeface="Trebuchet MS" panose="020B0603020202020204" pitchFamily="34" charset="0"/>
            </a:endParaRPr>
          </a:p>
        </p:txBody>
      </p:sp>
      <p:pic>
        <p:nvPicPr>
          <p:cNvPr id="2" name="Online Media 1" title="Re-dedication of England and Wales to the Dowry of Mary">
            <a:hlinkClick r:id="" action="ppaction://media"/>
            <a:extLst>
              <a:ext uri="{FF2B5EF4-FFF2-40B4-BE49-F238E27FC236}">
                <a16:creationId xmlns:a16="http://schemas.microsoft.com/office/drawing/2014/main" id="{14EEE032-EEA6-4072-8E00-4C17B3C5FE4C}"/>
              </a:ext>
            </a:extLst>
          </p:cNvPr>
          <p:cNvPicPr>
            <a:picLocks noRot="1" noChangeAspect="1"/>
          </p:cNvPicPr>
          <p:nvPr>
            <a:videoFile r:link="rId1"/>
          </p:nvPr>
        </p:nvPicPr>
        <p:blipFill>
          <a:blip r:embed="rId4"/>
          <a:stretch>
            <a:fillRect/>
          </a:stretch>
        </p:blipFill>
        <p:spPr>
          <a:xfrm>
            <a:off x="2546626" y="1205423"/>
            <a:ext cx="6864476" cy="3878430"/>
          </a:xfrm>
          <a:prstGeom prst="rect">
            <a:avLst/>
          </a:prstGeom>
        </p:spPr>
      </p:pic>
    </p:spTree>
    <p:extLst>
      <p:ext uri="{BB962C8B-B14F-4D97-AF65-F5344CB8AC3E}">
        <p14:creationId xmlns:p14="http://schemas.microsoft.com/office/powerpoint/2010/main" val="3084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01A43-149C-44E0-BA8E-0E21F038125A}"/>
              </a:ext>
            </a:extLst>
          </p:cNvPr>
          <p:cNvSpPr>
            <a:spLocks noGrp="1"/>
          </p:cNvSpPr>
          <p:nvPr>
            <p:ph type="title"/>
          </p:nvPr>
        </p:nvSpPr>
        <p:spPr/>
        <p:txBody>
          <a:bodyPr/>
          <a:lstStyle/>
          <a:p>
            <a:endParaRPr lang="en-GB"/>
          </a:p>
        </p:txBody>
      </p:sp>
      <p:pic>
        <p:nvPicPr>
          <p:cNvPr id="9" name="Content Placeholder 8" descr="A book on a table&#10;&#10;Description automatically generated with medium confidence">
            <a:extLst>
              <a:ext uri="{FF2B5EF4-FFF2-40B4-BE49-F238E27FC236}">
                <a16:creationId xmlns:a16="http://schemas.microsoft.com/office/drawing/2014/main" id="{98D69EA9-B0DF-4F5E-9ED8-04833B3C04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000"/>
          <a:stretch/>
        </p:blipFill>
        <p:spPr>
          <a:xfrm>
            <a:off x="0" y="0"/>
            <a:ext cx="12192000" cy="6858000"/>
          </a:xfrm>
        </p:spPr>
      </p:pic>
      <p:sp>
        <p:nvSpPr>
          <p:cNvPr id="10" name="TextBox 9">
            <a:extLst>
              <a:ext uri="{FF2B5EF4-FFF2-40B4-BE49-F238E27FC236}">
                <a16:creationId xmlns:a16="http://schemas.microsoft.com/office/drawing/2014/main" id="{10ACA547-A48D-46E5-84E0-31F7C1629466}"/>
              </a:ext>
            </a:extLst>
          </p:cNvPr>
          <p:cNvSpPr txBox="1"/>
          <p:nvPr/>
        </p:nvSpPr>
        <p:spPr>
          <a:xfrm>
            <a:off x="471780" y="91456"/>
            <a:ext cx="7630258" cy="584775"/>
          </a:xfrm>
          <a:prstGeom prst="rect">
            <a:avLst/>
          </a:prstGeom>
          <a:noFill/>
        </p:spPr>
        <p:txBody>
          <a:bodyPr wrap="square" rtlCol="0">
            <a:spAutoFit/>
          </a:bodyPr>
          <a:lstStyle/>
          <a:p>
            <a:r>
              <a:rPr lang="en-GB" sz="3200" b="1" dirty="0">
                <a:latin typeface="Trebuchet MS" panose="020B0603020202020204" pitchFamily="34" charset="0"/>
              </a:rPr>
              <a:t>Catechism of the Catholic Church</a:t>
            </a:r>
          </a:p>
        </p:txBody>
      </p:sp>
      <p:sp>
        <p:nvSpPr>
          <p:cNvPr id="12" name="TextBox 11">
            <a:extLst>
              <a:ext uri="{FF2B5EF4-FFF2-40B4-BE49-F238E27FC236}">
                <a16:creationId xmlns:a16="http://schemas.microsoft.com/office/drawing/2014/main" id="{CD3B0047-FC6F-4BF7-B064-C41A82B02B6B}"/>
              </a:ext>
            </a:extLst>
          </p:cNvPr>
          <p:cNvSpPr txBox="1"/>
          <p:nvPr/>
        </p:nvSpPr>
        <p:spPr>
          <a:xfrm>
            <a:off x="471780" y="676231"/>
            <a:ext cx="11457444" cy="4708981"/>
          </a:xfrm>
          <a:prstGeom prst="rect">
            <a:avLst/>
          </a:prstGeom>
          <a:noFill/>
        </p:spPr>
        <p:txBody>
          <a:bodyPr wrap="square">
            <a:spAutoFit/>
          </a:bodyPr>
          <a:lstStyle/>
          <a:p>
            <a:pPr>
              <a:tabLst>
                <a:tab pos="4479925" algn="l"/>
              </a:tabLst>
            </a:pPr>
            <a:r>
              <a:rPr lang="en-GB" sz="1500" b="1" i="0" dirty="0">
                <a:solidFill>
                  <a:srgbClr val="000000"/>
                </a:solidFill>
                <a:effectLst/>
                <a:latin typeface="Trebuchet MS" panose="020B0603020202020204" pitchFamily="34" charset="0"/>
              </a:rPr>
              <a:t>967</a:t>
            </a:r>
            <a:r>
              <a:rPr lang="en-GB" sz="1500" b="0" i="0" dirty="0">
                <a:solidFill>
                  <a:srgbClr val="000000"/>
                </a:solidFill>
                <a:effectLst/>
                <a:latin typeface="Trebuchet MS" panose="020B0603020202020204" pitchFamily="34" charset="0"/>
              </a:rPr>
              <a:t> By her complete adherence to the Father's will, to his Son's redemptive work, and to every prompting of the Holy Spirit, the Virgin Mary is the Church's model of faith and charity. Thus she is a "preeminent and … wholly unique member of the Church"; indeed, she is the "exemplary realization" (</a:t>
            </a:r>
            <a:r>
              <a:rPr lang="en-GB" sz="1500" b="0" i="1" dirty="0">
                <a:solidFill>
                  <a:srgbClr val="000000"/>
                </a:solidFill>
                <a:effectLst/>
                <a:latin typeface="Trebuchet MS" panose="020B0603020202020204" pitchFamily="34" charset="0"/>
              </a:rPr>
              <a:t>typus</a:t>
            </a:r>
            <a:r>
              <a:rPr lang="en-GB" sz="1500" b="0" i="0" dirty="0">
                <a:solidFill>
                  <a:srgbClr val="000000"/>
                </a:solidFill>
                <a:effectLst/>
                <a:latin typeface="Trebuchet MS" panose="020B0603020202020204" pitchFamily="34" charset="0"/>
              </a:rPr>
              <a:t>) of the Church.</a:t>
            </a:r>
            <a:br>
              <a:rPr lang="en-GB" sz="1500" dirty="0">
                <a:latin typeface="Trebuchet MS" panose="020B0603020202020204" pitchFamily="34" charset="0"/>
              </a:rPr>
            </a:br>
            <a:br>
              <a:rPr lang="en-GB" sz="1500" dirty="0">
                <a:latin typeface="Trebuchet MS" panose="020B0603020202020204" pitchFamily="34" charset="0"/>
              </a:rPr>
            </a:br>
            <a:r>
              <a:rPr lang="en-GB" sz="1500" b="1" i="0" dirty="0">
                <a:solidFill>
                  <a:srgbClr val="000000"/>
                </a:solidFill>
                <a:effectLst/>
                <a:latin typeface="Trebuchet MS" panose="020B0603020202020204" pitchFamily="34" charset="0"/>
              </a:rPr>
              <a:t>968</a:t>
            </a:r>
            <a:r>
              <a:rPr lang="en-GB" sz="1500" b="0" i="0" dirty="0">
                <a:solidFill>
                  <a:srgbClr val="000000"/>
                </a:solidFill>
                <a:effectLst/>
                <a:latin typeface="Trebuchet MS" panose="020B0603020202020204" pitchFamily="34" charset="0"/>
              </a:rPr>
              <a:t> Her role in relation to the Church and to all humanity goes still further. "In a wholly singular way she cooperated by her obedience, faith, hope, and burning charity in the Saviour's work of restoring supernatural life to souls. For this reason she is a mother to us in the order of grace."</a:t>
            </a:r>
            <a:br>
              <a:rPr lang="en-GB" sz="1500" dirty="0">
                <a:latin typeface="Trebuchet MS" panose="020B0603020202020204" pitchFamily="34" charset="0"/>
              </a:rPr>
            </a:br>
            <a:br>
              <a:rPr lang="en-GB" sz="1500" dirty="0">
                <a:latin typeface="Trebuchet MS" panose="020B0603020202020204" pitchFamily="34" charset="0"/>
              </a:rPr>
            </a:br>
            <a:r>
              <a:rPr lang="en-GB" sz="1500" b="1" i="0" dirty="0">
                <a:solidFill>
                  <a:srgbClr val="000000"/>
                </a:solidFill>
                <a:effectLst/>
                <a:latin typeface="Trebuchet MS" panose="020B0603020202020204" pitchFamily="34" charset="0"/>
              </a:rPr>
              <a:t>969</a:t>
            </a:r>
            <a:r>
              <a:rPr lang="en-GB" sz="1500" b="0" i="0" dirty="0">
                <a:solidFill>
                  <a:srgbClr val="000000"/>
                </a:solidFill>
                <a:effectLst/>
                <a:latin typeface="Trebuchet MS" panose="020B0603020202020204" pitchFamily="34" charset="0"/>
              </a:rPr>
              <a:t> "This motherhood of Mary in the order of grace continues uninterruptedly from the consent which she loyally gave at the Annunciation and which she sustained without wavering beneath the cross, until the eternal </a:t>
            </a:r>
            <a:r>
              <a:rPr lang="en-GB" sz="1500" b="0" i="0" dirty="0" err="1">
                <a:solidFill>
                  <a:srgbClr val="000000"/>
                </a:solidFill>
                <a:effectLst/>
                <a:latin typeface="Trebuchet MS" panose="020B0603020202020204" pitchFamily="34" charset="0"/>
              </a:rPr>
              <a:t>fulfillment</a:t>
            </a:r>
            <a:r>
              <a:rPr lang="en-GB" sz="1500" b="0" i="0" dirty="0">
                <a:solidFill>
                  <a:srgbClr val="000000"/>
                </a:solidFill>
                <a:effectLst/>
                <a:latin typeface="Trebuchet MS" panose="020B0603020202020204" pitchFamily="34" charset="0"/>
              </a:rPr>
              <a:t> of all the elect. Taken up to heaven she did not lay aside this saving office but by her manifold intercession continues to bring us the gifts of eternal salvation … Therefore the Blessed Virgin is invoked in the Church under the titles of Advocate, Helper, Benefactress, and Mediatrix."</a:t>
            </a:r>
            <a:br>
              <a:rPr lang="en-GB" sz="1500" dirty="0">
                <a:latin typeface="Trebuchet MS" panose="020B0603020202020204" pitchFamily="34" charset="0"/>
              </a:rPr>
            </a:br>
            <a:br>
              <a:rPr lang="en-GB" sz="1500" dirty="0">
                <a:latin typeface="Trebuchet MS" panose="020B0603020202020204" pitchFamily="34" charset="0"/>
              </a:rPr>
            </a:br>
            <a:r>
              <a:rPr lang="en-GB" sz="1500" b="1" i="0" dirty="0">
                <a:solidFill>
                  <a:srgbClr val="000000"/>
                </a:solidFill>
                <a:effectLst/>
                <a:latin typeface="Trebuchet MS" panose="020B0603020202020204" pitchFamily="34" charset="0"/>
              </a:rPr>
              <a:t>970</a:t>
            </a:r>
            <a:r>
              <a:rPr lang="en-GB" sz="1500" b="0" i="0" dirty="0">
                <a:solidFill>
                  <a:srgbClr val="000000"/>
                </a:solidFill>
                <a:effectLst/>
                <a:latin typeface="Trebuchet MS" panose="020B0603020202020204" pitchFamily="34" charset="0"/>
              </a:rPr>
              <a:t> "Mary's function as mother of men in no way obscures or diminishes this unique mediation of Christ, but rather shows its power. But the Blessed Virgin's salutary influence on men … flows forth from the superabundance of the merits of Christ, rests on his mediation, depends entirely on it, and draws all its power from it. "No creature could ever be counted along with the Incarnate Word and Redeemer; but just as the priesthood of Christ is shared in various ways both by his ministers and the faithful, and as the one goodness of God is radiated in different ways among his creatures, so also the unique mediation of the Redeemer does not exclude but rather gives rise to a manifold cooperation which is but a sharing in this one source."</a:t>
            </a:r>
            <a:endParaRPr lang="en-GB" sz="1500" dirty="0">
              <a:latin typeface="Trebuchet MS" panose="020B0603020202020204" pitchFamily="34" charset="0"/>
            </a:endParaRPr>
          </a:p>
        </p:txBody>
      </p:sp>
      <p:pic>
        <p:nvPicPr>
          <p:cNvPr id="13" name="Picture 12" descr="Icon&#10;&#10;Description automatically generated">
            <a:extLst>
              <a:ext uri="{FF2B5EF4-FFF2-40B4-BE49-F238E27FC236}">
                <a16:creationId xmlns:a16="http://schemas.microsoft.com/office/drawing/2014/main" id="{06AEF37C-9963-404E-AB9D-7CB4F808589F}"/>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2956379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B2184AA9-1149-4B47-90DB-476B59B94F36}"/>
              </a:ext>
            </a:extLst>
          </p:cNvPr>
          <p:cNvPicPr>
            <a:picLocks noChangeAspect="1"/>
          </p:cNvPicPr>
          <p:nvPr/>
        </p:nvPicPr>
        <p:blipFill rotWithShape="1">
          <a:blip r:embed="rId3">
            <a:extLst>
              <a:ext uri="{28A0092B-C50C-407E-A947-70E740481C1C}">
                <a14:useLocalDpi xmlns:a14="http://schemas.microsoft.com/office/drawing/2010/main" val="0"/>
              </a:ext>
            </a:extLst>
          </a:blip>
          <a:srcRect l="6433"/>
          <a:stretch/>
        </p:blipFill>
        <p:spPr>
          <a:xfrm>
            <a:off x="0" y="0"/>
            <a:ext cx="12192000" cy="6858000"/>
          </a:xfrm>
          <a:prstGeom prst="rect">
            <a:avLst/>
          </a:prstGeom>
        </p:spPr>
      </p:pic>
      <p:pic>
        <p:nvPicPr>
          <p:cNvPr id="5" name="Picture 4" descr="Icon&#10;&#10;Description automatically generated">
            <a:extLst>
              <a:ext uri="{FF2B5EF4-FFF2-40B4-BE49-F238E27FC236}">
                <a16:creationId xmlns:a16="http://schemas.microsoft.com/office/drawing/2014/main" id="{F0A0A782-73E6-4FBD-B256-F80A2A3DD5C9}"/>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0FB345C6-9CB0-4ACC-8351-9F19AA996ACB}"/>
              </a:ext>
            </a:extLst>
          </p:cNvPr>
          <p:cNvSpPr txBox="1"/>
          <p:nvPr/>
        </p:nvSpPr>
        <p:spPr>
          <a:xfrm>
            <a:off x="616990" y="262485"/>
            <a:ext cx="7630258" cy="646331"/>
          </a:xfrm>
          <a:prstGeom prst="rect">
            <a:avLst/>
          </a:prstGeom>
          <a:noFill/>
        </p:spPr>
        <p:txBody>
          <a:bodyPr wrap="square" rtlCol="0">
            <a:spAutoFit/>
          </a:bodyPr>
          <a:lstStyle/>
          <a:p>
            <a:r>
              <a:rPr lang="en-GB" sz="3600" b="1" dirty="0">
                <a:solidFill>
                  <a:schemeClr val="bg1"/>
                </a:solidFill>
                <a:latin typeface="Trebuchet MS" panose="020B0603020202020204" pitchFamily="34" charset="0"/>
              </a:rPr>
              <a:t>Question</a:t>
            </a:r>
          </a:p>
        </p:txBody>
      </p:sp>
      <p:sp>
        <p:nvSpPr>
          <p:cNvPr id="8" name="TextBox 7">
            <a:extLst>
              <a:ext uri="{FF2B5EF4-FFF2-40B4-BE49-F238E27FC236}">
                <a16:creationId xmlns:a16="http://schemas.microsoft.com/office/drawing/2014/main" id="{50F8E8F9-5C60-4910-9F63-3E73F7E017BF}"/>
              </a:ext>
            </a:extLst>
          </p:cNvPr>
          <p:cNvSpPr txBox="1"/>
          <p:nvPr/>
        </p:nvSpPr>
        <p:spPr>
          <a:xfrm>
            <a:off x="1820780" y="4953002"/>
            <a:ext cx="5134352" cy="998799"/>
          </a:xfrm>
          <a:prstGeom prst="rect">
            <a:avLst/>
          </a:prstGeom>
        </p:spPr>
        <p:txBody>
          <a:bodyPr vert="horz" lIns="91440" tIns="45720" rIns="91440" bIns="45720" rtlCol="0">
            <a:normAutofit/>
          </a:bodyPr>
          <a:lstStyle/>
          <a:p>
            <a:pPr algn="l"/>
            <a:r>
              <a:rPr lang="en-GB" sz="2000" b="0" i="0" dirty="0">
                <a:solidFill>
                  <a:schemeClr val="bg1"/>
                </a:solidFill>
                <a:effectLst/>
                <a:latin typeface="Trebuchet MS" panose="020B0603020202020204" pitchFamily="34" charset="0"/>
              </a:rPr>
              <a:t>Why do </a:t>
            </a:r>
            <a:r>
              <a:rPr lang="en-GB" sz="2000" dirty="0">
                <a:solidFill>
                  <a:schemeClr val="bg1"/>
                </a:solidFill>
                <a:latin typeface="Trebuchet MS" panose="020B0603020202020204" pitchFamily="34" charset="0"/>
              </a:rPr>
              <a:t>C</a:t>
            </a:r>
            <a:r>
              <a:rPr lang="en-GB" sz="2000" b="0" i="0" dirty="0">
                <a:solidFill>
                  <a:schemeClr val="bg1"/>
                </a:solidFill>
                <a:effectLst/>
                <a:latin typeface="Trebuchet MS" panose="020B0603020202020204" pitchFamily="34" charset="0"/>
              </a:rPr>
              <a:t>atholics call Mary their mother?</a:t>
            </a:r>
          </a:p>
        </p:txBody>
      </p:sp>
      <p:pic>
        <p:nvPicPr>
          <p:cNvPr id="4" name="Online Media 3" title="Why Catholics Call Mary Their Mother">
            <a:hlinkClick r:id="" action="ppaction://media"/>
            <a:extLst>
              <a:ext uri="{FF2B5EF4-FFF2-40B4-BE49-F238E27FC236}">
                <a16:creationId xmlns:a16="http://schemas.microsoft.com/office/drawing/2014/main" id="{458D3879-22B1-4342-A319-5A3543CDD5BC}"/>
              </a:ext>
            </a:extLst>
          </p:cNvPr>
          <p:cNvPicPr>
            <a:picLocks noRot="1" noChangeAspect="1"/>
          </p:cNvPicPr>
          <p:nvPr>
            <a:videoFile r:link="rId1"/>
          </p:nvPr>
        </p:nvPicPr>
        <p:blipFill>
          <a:blip r:embed="rId5"/>
          <a:stretch>
            <a:fillRect/>
          </a:stretch>
        </p:blipFill>
        <p:spPr>
          <a:xfrm>
            <a:off x="787111" y="1453872"/>
            <a:ext cx="5604303" cy="3166431"/>
          </a:xfrm>
          <a:prstGeom prst="rect">
            <a:avLst/>
          </a:prstGeom>
        </p:spPr>
      </p:pic>
    </p:spTree>
    <p:extLst>
      <p:ext uri="{BB962C8B-B14F-4D97-AF65-F5344CB8AC3E}">
        <p14:creationId xmlns:p14="http://schemas.microsoft.com/office/powerpoint/2010/main" val="257562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92FB99E-B909-4EFC-B24F-EF0640EB8F13}"/>
              </a:ext>
            </a:extLst>
          </p:cNvPr>
          <p:cNvSpPr txBox="1"/>
          <p:nvPr/>
        </p:nvSpPr>
        <p:spPr>
          <a:xfrm>
            <a:off x="640080" y="2872899"/>
            <a:ext cx="4243589" cy="1662525"/>
          </a:xfrm>
          <a:prstGeom prst="rect">
            <a:avLst/>
          </a:prstGeom>
        </p:spPr>
        <p:txBody>
          <a:bodyPr vert="horz" lIns="91440" tIns="45720" rIns="91440" bIns="45720" rtlCol="0">
            <a:normAutofit/>
          </a:bodyPr>
          <a:lstStyle/>
          <a:p>
            <a:pPr>
              <a:lnSpc>
                <a:spcPct val="90000"/>
              </a:lnSpc>
              <a:spcAft>
                <a:spcPts val="600"/>
              </a:spcAft>
            </a:pPr>
            <a:r>
              <a:rPr lang="en-US" sz="2200" dirty="0">
                <a:solidFill>
                  <a:srgbClr val="04659B"/>
                </a:solidFill>
                <a:latin typeface="Trebuchet MS" panose="020B0603020202020204" pitchFamily="34" charset="0"/>
              </a:rPr>
              <a:t>What is the importance of pilgrimage?</a:t>
            </a:r>
          </a:p>
        </p:txBody>
      </p:sp>
      <p:pic>
        <p:nvPicPr>
          <p:cNvPr id="12" name="Picture 11" descr="Icon&#10;&#10;Description automatically generated">
            <a:extLst>
              <a:ext uri="{FF2B5EF4-FFF2-40B4-BE49-F238E27FC236}">
                <a16:creationId xmlns:a16="http://schemas.microsoft.com/office/drawing/2014/main" id="{45A8F772-A2FC-4A98-8D30-8FF33ECD329F}"/>
              </a:ext>
            </a:extLst>
          </p:cNvPr>
          <p:cNvPicPr>
            <a:picLocks noChangeAspect="1"/>
          </p:cNvPicPr>
          <p:nvPr/>
        </p:nvPicPr>
        <p:blipFill rotWithShape="1">
          <a:blip r:embed="rId2">
            <a:extLst>
              <a:ext uri="{28A0092B-C50C-407E-A947-70E740481C1C}">
                <a14:useLocalDpi xmlns:a14="http://schemas.microsoft.com/office/drawing/2010/main" val="0"/>
              </a:ext>
            </a:extLst>
          </a:blip>
          <a:srcRect l="17217" r="263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0C3FE68D-99F8-4C71-B997-622A18FB5274}"/>
              </a:ext>
            </a:extLst>
          </p:cNvPr>
          <p:cNvSpPr txBox="1"/>
          <p:nvPr/>
        </p:nvSpPr>
        <p:spPr>
          <a:xfrm>
            <a:off x="515067" y="25556"/>
            <a:ext cx="4368602" cy="810332"/>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solidFill>
                  <a:srgbClr val="04659B"/>
                </a:solidFill>
                <a:latin typeface="Trebuchet MS" panose="020B0603020202020204" pitchFamily="34" charset="0"/>
                <a:ea typeface="+mj-ea"/>
                <a:cs typeface="+mj-cs"/>
              </a:rPr>
              <a:t>Discussion</a:t>
            </a:r>
            <a:r>
              <a:rPr lang="en-US" sz="4400" b="1" dirty="0">
                <a:solidFill>
                  <a:srgbClr val="333739"/>
                </a:solidFill>
                <a:latin typeface="Trebuchet MS" panose="020B0603020202020204" pitchFamily="34" charset="0"/>
                <a:ea typeface="+mj-ea"/>
                <a:cs typeface="+mj-cs"/>
              </a:rPr>
              <a:t> </a:t>
            </a:r>
          </a:p>
        </p:txBody>
      </p:sp>
      <p:sp>
        <p:nvSpPr>
          <p:cNvPr id="7" name="TextBox 6">
            <a:extLst>
              <a:ext uri="{FF2B5EF4-FFF2-40B4-BE49-F238E27FC236}">
                <a16:creationId xmlns:a16="http://schemas.microsoft.com/office/drawing/2014/main" id="{3C840AC2-6ECD-4575-98D6-BE43BDB238A6}"/>
              </a:ext>
            </a:extLst>
          </p:cNvPr>
          <p:cNvSpPr txBox="1"/>
          <p:nvPr/>
        </p:nvSpPr>
        <p:spPr>
          <a:xfrm>
            <a:off x="1820780" y="5512296"/>
            <a:ext cx="3296561" cy="1013487"/>
          </a:xfrm>
          <a:prstGeom prst="rect">
            <a:avLst/>
          </a:prstGeom>
        </p:spPr>
        <p:txBody>
          <a:bodyPr vert="horz" lIns="91440" tIns="45720" rIns="91440" bIns="45720" rtlCol="0">
            <a:normAutofit/>
          </a:bodyPr>
          <a:lstStyle/>
          <a:p>
            <a:pPr algn="ctr">
              <a:lnSpc>
                <a:spcPct val="90000"/>
              </a:lnSpc>
              <a:spcAft>
                <a:spcPts val="600"/>
              </a:spcAft>
            </a:pPr>
            <a:r>
              <a:rPr lang="en-GB" sz="2000" dirty="0">
                <a:solidFill>
                  <a:srgbClr val="FFCC00"/>
                </a:solidFill>
                <a:latin typeface="Trebuchet MS" panose="020B0603020202020204" pitchFamily="34" charset="0"/>
              </a:rPr>
              <a:t>Discuss this is two’s &amp; three’s then feedback to the main group</a:t>
            </a:r>
            <a:endParaRPr lang="en-US" sz="2000" dirty="0">
              <a:solidFill>
                <a:srgbClr val="FFCC00"/>
              </a:solidFill>
              <a:latin typeface="Trebuchet MS" panose="020B0603020202020204" pitchFamily="34" charset="0"/>
            </a:endParaRPr>
          </a:p>
        </p:txBody>
      </p:sp>
      <p:pic>
        <p:nvPicPr>
          <p:cNvPr id="16" name="Picture 15" descr="Icon&#10;&#10;Description automatically generated">
            <a:extLst>
              <a:ext uri="{FF2B5EF4-FFF2-40B4-BE49-F238E27FC236}">
                <a16:creationId xmlns:a16="http://schemas.microsoft.com/office/drawing/2014/main" id="{B50E15B4-E822-4B41-AB52-2C7E78010E45}"/>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349713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B75D44-B9FA-4C04-9E10-75C1DB55F104}"/>
              </a:ext>
            </a:extLst>
          </p:cNvPr>
          <p:cNvSpPr txBox="1"/>
          <p:nvPr/>
        </p:nvSpPr>
        <p:spPr>
          <a:xfrm>
            <a:off x="3341939" y="118106"/>
            <a:ext cx="8384839" cy="1138773"/>
          </a:xfrm>
          <a:prstGeom prst="rect">
            <a:avLst/>
          </a:prstGeom>
          <a:noFill/>
        </p:spPr>
        <p:txBody>
          <a:bodyPr wrap="square" rtlCol="0">
            <a:spAutoFit/>
          </a:bodyPr>
          <a:lstStyle/>
          <a:p>
            <a:r>
              <a:rPr lang="en-GB" sz="3200" b="1" dirty="0">
                <a:solidFill>
                  <a:srgbClr val="04659B"/>
                </a:solidFill>
                <a:latin typeface="Trebuchet MS" panose="020B0603020202020204" pitchFamily="34" charset="0"/>
              </a:rPr>
              <a:t>Internet Corner - Where to find out more…</a:t>
            </a:r>
          </a:p>
          <a:p>
            <a:endParaRPr lang="en-GB" sz="3600" b="1" dirty="0">
              <a:solidFill>
                <a:srgbClr val="003DA8"/>
              </a:solidFill>
              <a:latin typeface="Trebuchet MS" panose="020B0603020202020204" pitchFamily="34" charset="0"/>
            </a:endParaRPr>
          </a:p>
        </p:txBody>
      </p:sp>
      <p:pic>
        <p:nvPicPr>
          <p:cNvPr id="5" name="Picture 4" descr="Logo, icon&#10;&#10;Description automatically generated">
            <a:extLst>
              <a:ext uri="{FF2B5EF4-FFF2-40B4-BE49-F238E27FC236}">
                <a16:creationId xmlns:a16="http://schemas.microsoft.com/office/drawing/2014/main" id="{56556AC4-B39C-4297-AB7B-BC74C20A7E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7604" y="5307334"/>
            <a:ext cx="1420368" cy="143256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39C611E4-2421-4621-B80F-FF8289E0043F}"/>
              </a:ext>
            </a:extLst>
          </p:cNvPr>
          <p:cNvPicPr>
            <a:picLocks noChangeAspect="1"/>
          </p:cNvPicPr>
          <p:nvPr/>
        </p:nvPicPr>
        <p:blipFill rotWithShape="1">
          <a:blip r:embed="rId3">
            <a:extLst>
              <a:ext uri="{28A0092B-C50C-407E-A947-70E740481C1C}">
                <a14:useLocalDpi xmlns:a14="http://schemas.microsoft.com/office/drawing/2010/main" val="0"/>
              </a:ext>
            </a:extLst>
          </a:blip>
          <a:srcRect l="50948" r="18748"/>
          <a:stretch/>
        </p:blipFill>
        <p:spPr>
          <a:xfrm>
            <a:off x="0" y="0"/>
            <a:ext cx="3696533" cy="6858000"/>
          </a:xfrm>
          <a:prstGeom prst="flowChartDelay">
            <a:avLst/>
          </a:prstGeom>
        </p:spPr>
      </p:pic>
      <p:sp>
        <p:nvSpPr>
          <p:cNvPr id="8" name="TextBox 7">
            <a:extLst>
              <a:ext uri="{FF2B5EF4-FFF2-40B4-BE49-F238E27FC236}">
                <a16:creationId xmlns:a16="http://schemas.microsoft.com/office/drawing/2014/main" id="{48A20B93-C1CF-4163-98B7-2B66605BD489}"/>
              </a:ext>
            </a:extLst>
          </p:cNvPr>
          <p:cNvSpPr txBox="1"/>
          <p:nvPr/>
        </p:nvSpPr>
        <p:spPr>
          <a:xfrm>
            <a:off x="4266287" y="3429000"/>
            <a:ext cx="3929429" cy="369332"/>
          </a:xfrm>
          <a:prstGeom prst="rect">
            <a:avLst/>
          </a:prstGeom>
          <a:noFill/>
        </p:spPr>
        <p:txBody>
          <a:bodyPr wrap="square">
            <a:spAutoFit/>
          </a:bodyPr>
          <a:lstStyle/>
          <a:p>
            <a:r>
              <a:rPr lang="en-GB" b="1" dirty="0">
                <a:latin typeface="Trebuchet MS" panose="020B0603020202020204" pitchFamily="34" charset="0"/>
              </a:rPr>
              <a:t>www.walsingham.org.uk/</a:t>
            </a:r>
          </a:p>
        </p:txBody>
      </p:sp>
      <p:pic>
        <p:nvPicPr>
          <p:cNvPr id="9" name="Picture 8">
            <a:extLst>
              <a:ext uri="{FF2B5EF4-FFF2-40B4-BE49-F238E27FC236}">
                <a16:creationId xmlns:a16="http://schemas.microsoft.com/office/drawing/2014/main" id="{5DD11F81-30AA-47E4-B389-1BEF070123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19923" y="2080269"/>
            <a:ext cx="4199435" cy="1217226"/>
          </a:xfrm>
          <a:prstGeom prst="rect">
            <a:avLst/>
          </a:prstGeom>
        </p:spPr>
      </p:pic>
      <p:pic>
        <p:nvPicPr>
          <p:cNvPr id="11" name="Picture 10">
            <a:extLst>
              <a:ext uri="{FF2B5EF4-FFF2-40B4-BE49-F238E27FC236}">
                <a16:creationId xmlns:a16="http://schemas.microsoft.com/office/drawing/2014/main" id="{27EF3216-7C34-4016-8C57-D7FDA4E197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95240" y="2208513"/>
            <a:ext cx="2166798" cy="1724410"/>
          </a:xfrm>
          <a:prstGeom prst="rect">
            <a:avLst/>
          </a:prstGeom>
        </p:spPr>
      </p:pic>
      <p:sp>
        <p:nvSpPr>
          <p:cNvPr id="12" name="TextBox 11">
            <a:extLst>
              <a:ext uri="{FF2B5EF4-FFF2-40B4-BE49-F238E27FC236}">
                <a16:creationId xmlns:a16="http://schemas.microsoft.com/office/drawing/2014/main" id="{830C13F3-3F73-4FE7-84E3-4C4401735356}"/>
              </a:ext>
            </a:extLst>
          </p:cNvPr>
          <p:cNvSpPr txBox="1"/>
          <p:nvPr/>
        </p:nvSpPr>
        <p:spPr>
          <a:xfrm>
            <a:off x="8835103" y="4066130"/>
            <a:ext cx="3929429" cy="369332"/>
          </a:xfrm>
          <a:prstGeom prst="rect">
            <a:avLst/>
          </a:prstGeom>
          <a:noFill/>
        </p:spPr>
        <p:txBody>
          <a:bodyPr wrap="square">
            <a:spAutoFit/>
          </a:bodyPr>
          <a:lstStyle/>
          <a:p>
            <a:r>
              <a:rPr lang="en-GB" b="1" dirty="0">
                <a:latin typeface="Trebuchet MS" panose="020B0603020202020204" pitchFamily="34" charset="0"/>
              </a:rPr>
              <a:t>www.walsinghamway.blog/</a:t>
            </a:r>
          </a:p>
        </p:txBody>
      </p:sp>
      <p:pic>
        <p:nvPicPr>
          <p:cNvPr id="14" name="Picture 13">
            <a:extLst>
              <a:ext uri="{FF2B5EF4-FFF2-40B4-BE49-F238E27FC236}">
                <a16:creationId xmlns:a16="http://schemas.microsoft.com/office/drawing/2014/main" id="{98A7E76E-7DF8-4D8D-9CE6-B46790E362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1695" y="4357475"/>
            <a:ext cx="2095387" cy="1481473"/>
          </a:xfrm>
          <a:prstGeom prst="rect">
            <a:avLst/>
          </a:prstGeom>
        </p:spPr>
      </p:pic>
      <p:sp>
        <p:nvSpPr>
          <p:cNvPr id="15" name="TextBox 14">
            <a:extLst>
              <a:ext uri="{FF2B5EF4-FFF2-40B4-BE49-F238E27FC236}">
                <a16:creationId xmlns:a16="http://schemas.microsoft.com/office/drawing/2014/main" id="{FFB00B38-8123-495D-AD74-6CEE28BA680C}"/>
              </a:ext>
            </a:extLst>
          </p:cNvPr>
          <p:cNvSpPr txBox="1"/>
          <p:nvPr/>
        </p:nvSpPr>
        <p:spPr>
          <a:xfrm>
            <a:off x="4071798" y="5838948"/>
            <a:ext cx="3929429" cy="646331"/>
          </a:xfrm>
          <a:prstGeom prst="rect">
            <a:avLst/>
          </a:prstGeom>
          <a:noFill/>
        </p:spPr>
        <p:txBody>
          <a:bodyPr wrap="square">
            <a:spAutoFit/>
          </a:bodyPr>
          <a:lstStyle/>
          <a:p>
            <a:r>
              <a:rPr lang="en-GB" b="1" dirty="0">
                <a:latin typeface="Trebuchet MS" panose="020B0603020202020204" pitchFamily="34" charset="0"/>
              </a:rPr>
              <a:t>www.walsinghamvillage.org/about/history-of-walsingham/</a:t>
            </a:r>
          </a:p>
        </p:txBody>
      </p:sp>
    </p:spTree>
    <p:extLst>
      <p:ext uri="{BB962C8B-B14F-4D97-AF65-F5344CB8AC3E}">
        <p14:creationId xmlns:p14="http://schemas.microsoft.com/office/powerpoint/2010/main" val="2710988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6BA3395-C609-465C-AFAA-8185770A11D2">
            <a:extLst>
              <a:ext uri="{FF2B5EF4-FFF2-40B4-BE49-F238E27FC236}">
                <a16:creationId xmlns:a16="http://schemas.microsoft.com/office/drawing/2014/main" id="{D42F6C55-6B5E-44F2-B8C4-EAC0A3D3F4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07" r="30107"/>
          <a:stretch/>
        </p:blipFill>
        <p:spPr bwMode="auto">
          <a:xfrm>
            <a:off x="7463672" y="717884"/>
            <a:ext cx="4215841" cy="5422232"/>
          </a:xfrm>
          <a:prstGeom prst="rect">
            <a:avLst/>
          </a:prstGeom>
          <a:solidFill>
            <a:srgbClr val="FFFFFF">
              <a:shade val="85000"/>
            </a:srgbClr>
          </a:solidFill>
          <a:ln w="88900" cap="sq">
            <a:solidFill>
              <a:srgbClr val="FFFFFF"/>
            </a:solidFill>
            <a:miter lim="800000"/>
          </a:ln>
          <a:effectLst>
            <a:glow>
              <a:schemeClr val="accent1">
                <a:alpha val="40000"/>
              </a:schemeClr>
            </a:glow>
            <a:outerShdw blurRad="55000" dist="18000" dir="5400000" algn="tl" rotWithShape="0">
              <a:srgbClr val="000000">
                <a:alpha val="40000"/>
              </a:srgbClr>
            </a:outerShdw>
            <a:softEdge rad="0"/>
          </a:effectLst>
          <a:scene3d>
            <a:camera prst="orthographicFront"/>
            <a:lightRig rig="twoPt" dir="t">
              <a:rot lat="0" lon="0" rev="7200000"/>
            </a:lightRig>
          </a:scene3d>
          <a:sp3d>
            <a:bevelT w="146050" h="152400"/>
            <a:contourClr>
              <a:srgbClr val="FFFFFF"/>
            </a:contourClr>
          </a:sp3d>
        </p:spPr>
      </p:pic>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Conversation with Jesus</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DCE1D185-8D9A-4C94-B5BF-D2158A8B3C41}"/>
              </a:ext>
            </a:extLst>
          </p:cNvPr>
          <p:cNvSpPr txBox="1"/>
          <p:nvPr/>
        </p:nvSpPr>
        <p:spPr>
          <a:xfrm>
            <a:off x="932428" y="1613683"/>
            <a:ext cx="5805256" cy="3323987"/>
          </a:xfrm>
          <a:prstGeom prst="rect">
            <a:avLst/>
          </a:prstGeom>
          <a:noFill/>
        </p:spPr>
        <p:txBody>
          <a:bodyPr wrap="square">
            <a:spAutoFit/>
          </a:bodyPr>
          <a:lstStyle/>
          <a:p>
            <a:pPr algn="ctr"/>
            <a:r>
              <a:rPr lang="en-GB" sz="2400" dirty="0">
                <a:solidFill>
                  <a:schemeClr val="bg1"/>
                </a:solidFill>
                <a:latin typeface="Trebuchet MS" panose="020B0603020202020204" pitchFamily="34" charset="0"/>
              </a:rPr>
              <a:t>Focus on this image of Jesus and open your heart to Him now.</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Take this opportunity to talk to him in your mind and heart.</a:t>
            </a:r>
          </a:p>
          <a:p>
            <a:pPr algn="ctr"/>
            <a:endParaRPr lang="en-GB" sz="2400" dirty="0">
              <a:solidFill>
                <a:schemeClr val="bg1"/>
              </a:solidFill>
              <a:latin typeface="Trebuchet MS" panose="020B0603020202020204" pitchFamily="34" charset="0"/>
            </a:endParaRPr>
          </a:p>
          <a:p>
            <a:pPr algn="ctr"/>
            <a:r>
              <a:rPr lang="en-GB" sz="2400" dirty="0">
                <a:solidFill>
                  <a:schemeClr val="bg1"/>
                </a:solidFill>
                <a:latin typeface="Trebuchet MS" panose="020B0603020202020204" pitchFamily="34" charset="0"/>
              </a:rPr>
              <a:t>Listen and be aware of his presence with you.</a:t>
            </a:r>
          </a:p>
          <a:p>
            <a:pPr algn="ctr"/>
            <a:endParaRPr lang="en-GB" dirty="0"/>
          </a:p>
        </p:txBody>
      </p:sp>
      <p:sp>
        <p:nvSpPr>
          <p:cNvPr id="9" name="TextBox 8">
            <a:extLst>
              <a:ext uri="{FF2B5EF4-FFF2-40B4-BE49-F238E27FC236}">
                <a16:creationId xmlns:a16="http://schemas.microsoft.com/office/drawing/2014/main" id="{E0176E54-2D15-45F8-8712-C587E58C5845}"/>
              </a:ext>
            </a:extLst>
          </p:cNvPr>
          <p:cNvSpPr txBox="1"/>
          <p:nvPr/>
        </p:nvSpPr>
        <p:spPr>
          <a:xfrm>
            <a:off x="2618876" y="6176211"/>
            <a:ext cx="4916902" cy="338554"/>
          </a:xfrm>
          <a:prstGeom prst="rect">
            <a:avLst/>
          </a:prstGeom>
          <a:noFill/>
        </p:spPr>
        <p:txBody>
          <a:bodyPr wrap="square">
            <a:spAutoFit/>
          </a:bodyPr>
          <a:lstStyle/>
          <a:p>
            <a:r>
              <a:rPr lang="en-GB" sz="1600" dirty="0">
                <a:solidFill>
                  <a:schemeClr val="bg1"/>
                </a:solidFill>
                <a:latin typeface="Trebuchet MS" panose="020B0603020202020204" pitchFamily="34" charset="0"/>
              </a:rPr>
              <a:t>You may want to use this hymn to help you pray</a:t>
            </a:r>
            <a:endParaRPr lang="en-GB" sz="1600" dirty="0">
              <a:solidFill>
                <a:schemeClr val="bg1"/>
              </a:solidFill>
            </a:endParaRPr>
          </a:p>
        </p:txBody>
      </p:sp>
      <p:pic>
        <p:nvPicPr>
          <p:cNvPr id="3" name="Online Media 2" title="Catholic Hymnal: Mary of Walsingham">
            <a:hlinkClick r:id="" action="ppaction://media"/>
            <a:extLst>
              <a:ext uri="{FF2B5EF4-FFF2-40B4-BE49-F238E27FC236}">
                <a16:creationId xmlns:a16="http://schemas.microsoft.com/office/drawing/2014/main" id="{E823C1B5-8BBD-47A4-851D-7CB3E95D1FC5}"/>
              </a:ext>
            </a:extLst>
          </p:cNvPr>
          <p:cNvPicPr>
            <a:picLocks noRot="1" noChangeAspect="1"/>
          </p:cNvPicPr>
          <p:nvPr>
            <a:videoFile r:link="rId1"/>
          </p:nvPr>
        </p:nvPicPr>
        <p:blipFill>
          <a:blip r:embed="rId5"/>
          <a:stretch>
            <a:fillRect/>
          </a:stretch>
        </p:blipFill>
        <p:spPr>
          <a:xfrm>
            <a:off x="4923165" y="4549124"/>
            <a:ext cx="2169449" cy="1627087"/>
          </a:xfrm>
          <a:prstGeom prst="rect">
            <a:avLst/>
          </a:prstGeom>
        </p:spPr>
      </p:pic>
    </p:spTree>
    <p:extLst>
      <p:ext uri="{BB962C8B-B14F-4D97-AF65-F5344CB8AC3E}">
        <p14:creationId xmlns:p14="http://schemas.microsoft.com/office/powerpoint/2010/main" val="191531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riting on a piece of paper&#10;&#10;Description automatically generated with medium confidence">
            <a:extLst>
              <a:ext uri="{FF2B5EF4-FFF2-40B4-BE49-F238E27FC236}">
                <a16:creationId xmlns:a16="http://schemas.microsoft.com/office/drawing/2014/main" id="{92B17389-C4EB-4747-A12E-ED3DB1827D4E}"/>
              </a:ext>
            </a:extLst>
          </p:cNvPr>
          <p:cNvPicPr>
            <a:picLocks noChangeAspect="1"/>
          </p:cNvPicPr>
          <p:nvPr/>
        </p:nvPicPr>
        <p:blipFill rotWithShape="1">
          <a:blip r:embed="rId2">
            <a:extLst>
              <a:ext uri="{28A0092B-C50C-407E-A947-70E740481C1C}">
                <a14:useLocalDpi xmlns:a14="http://schemas.microsoft.com/office/drawing/2010/main" val="0"/>
              </a:ext>
            </a:extLst>
          </a:blip>
          <a:srcRect l="2980" r="3006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TextBox 9">
            <a:extLst>
              <a:ext uri="{FF2B5EF4-FFF2-40B4-BE49-F238E27FC236}">
                <a16:creationId xmlns:a16="http://schemas.microsoft.com/office/drawing/2014/main" id="{E7576600-A4A7-4A1F-9E68-2692B2BC4EB4}"/>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4659B"/>
                </a:solidFill>
                <a:latin typeface="Trebuchet MS" panose="020B0603020202020204" pitchFamily="34" charset="0"/>
              </a:rPr>
              <a:t>Spiritual Journal</a:t>
            </a:r>
          </a:p>
        </p:txBody>
      </p:sp>
      <p:pic>
        <p:nvPicPr>
          <p:cNvPr id="11" name="Picture 10" descr="Icon&#10;&#10;Description automatically generated">
            <a:extLst>
              <a:ext uri="{FF2B5EF4-FFF2-40B4-BE49-F238E27FC236}">
                <a16:creationId xmlns:a16="http://schemas.microsoft.com/office/drawing/2014/main" id="{380BB6AB-6975-442A-B414-67FD284842B4}"/>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635492" y="1005957"/>
            <a:ext cx="1483895" cy="1483895"/>
          </a:xfrm>
          <a:prstGeom prst="rect">
            <a:avLst/>
          </a:prstGeom>
        </p:spPr>
      </p:pic>
      <p:sp>
        <p:nvSpPr>
          <p:cNvPr id="13" name="TextBox 12">
            <a:extLst>
              <a:ext uri="{FF2B5EF4-FFF2-40B4-BE49-F238E27FC236}">
                <a16:creationId xmlns:a16="http://schemas.microsoft.com/office/drawing/2014/main" id="{72A5EF19-2C95-497C-8FDC-DEC945E1911E}"/>
              </a:ext>
            </a:extLst>
          </p:cNvPr>
          <p:cNvSpPr txBox="1"/>
          <p:nvPr/>
        </p:nvSpPr>
        <p:spPr>
          <a:xfrm>
            <a:off x="640079" y="2881398"/>
            <a:ext cx="3474720" cy="1938992"/>
          </a:xfrm>
          <a:prstGeom prst="rect">
            <a:avLst/>
          </a:prstGeom>
          <a:noFill/>
        </p:spPr>
        <p:txBody>
          <a:bodyPr wrap="square">
            <a:spAutoFit/>
          </a:bodyPr>
          <a:lstStyle/>
          <a:p>
            <a:pPr algn="ctr"/>
            <a:r>
              <a:rPr lang="en-GB" sz="2400" dirty="0">
                <a:solidFill>
                  <a:srgbClr val="04659B"/>
                </a:solidFill>
                <a:effectLst/>
                <a:latin typeface="Trebuchet MS" panose="020B0603020202020204" pitchFamily="34" charset="0"/>
                <a:ea typeface="Times New Roman" panose="02020603050405020304" pitchFamily="18" charset="0"/>
              </a:rPr>
              <a:t>You may want to write down what has been important for you during this time together</a:t>
            </a:r>
            <a:endParaRPr lang="en-GB" sz="2400" dirty="0">
              <a:solidFill>
                <a:srgbClr val="04659B"/>
              </a:solidFill>
              <a:latin typeface="Trebuchet MS" panose="020B0603020202020204" pitchFamily="34" charset="0"/>
            </a:endParaRPr>
          </a:p>
        </p:txBody>
      </p:sp>
    </p:spTree>
    <p:extLst>
      <p:ext uri="{BB962C8B-B14F-4D97-AF65-F5344CB8AC3E}">
        <p14:creationId xmlns:p14="http://schemas.microsoft.com/office/powerpoint/2010/main" val="2367757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ky, grass, ground&#10;&#10;Description automatically generated">
            <a:extLst>
              <a:ext uri="{FF2B5EF4-FFF2-40B4-BE49-F238E27FC236}">
                <a16:creationId xmlns:a16="http://schemas.microsoft.com/office/drawing/2014/main" id="{893FBFDA-AE85-4738-8A5D-012805F6C8C2}"/>
              </a:ext>
            </a:extLst>
          </p:cNvPr>
          <p:cNvPicPr>
            <a:picLocks noChangeAspect="1"/>
          </p:cNvPicPr>
          <p:nvPr/>
        </p:nvPicPr>
        <p:blipFill rotWithShape="1">
          <a:blip r:embed="rId3">
            <a:extLst>
              <a:ext uri="{28A0092B-C50C-407E-A947-70E740481C1C}">
                <a14:useLocalDpi xmlns:a14="http://schemas.microsoft.com/office/drawing/2010/main" val="0"/>
              </a:ext>
            </a:extLst>
          </a:blip>
          <a:srcRect l="6880"/>
          <a:stretch/>
        </p:blipFill>
        <p:spPr>
          <a:xfrm>
            <a:off x="0" y="0"/>
            <a:ext cx="12192000" cy="6873719"/>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2</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4" name="Online Media 3" title="Rucksack prayer Part Two">
            <a:hlinkClick r:id="" action="ppaction://media"/>
            <a:extLst>
              <a:ext uri="{FF2B5EF4-FFF2-40B4-BE49-F238E27FC236}">
                <a16:creationId xmlns:a16="http://schemas.microsoft.com/office/drawing/2014/main" id="{890F525E-B77B-4EF2-8F1E-37B4FA5748F5}"/>
              </a:ext>
            </a:extLst>
          </p:cNvPr>
          <p:cNvPicPr>
            <a:picLocks noRot="1" noChangeAspect="1"/>
          </p:cNvPicPr>
          <p:nvPr>
            <a:videoFile r:link="rId1"/>
          </p:nvPr>
        </p:nvPicPr>
        <p:blipFill>
          <a:blip r:embed="rId5"/>
          <a:stretch>
            <a:fillRect/>
          </a:stretch>
        </p:blipFill>
        <p:spPr>
          <a:xfrm>
            <a:off x="1820780" y="3993849"/>
            <a:ext cx="4318000" cy="2439670"/>
          </a:xfrm>
          <a:prstGeom prst="rect">
            <a:avLst/>
          </a:prstGeom>
        </p:spPr>
      </p:pic>
    </p:spTree>
    <p:extLst>
      <p:ext uri="{BB962C8B-B14F-4D97-AF65-F5344CB8AC3E}">
        <p14:creationId xmlns:p14="http://schemas.microsoft.com/office/powerpoint/2010/main" val="3787815744"/>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The Lord’s Prayer</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11" name="Picture 10">
            <a:extLst>
              <a:ext uri="{FF2B5EF4-FFF2-40B4-BE49-F238E27FC236}">
                <a16:creationId xmlns:a16="http://schemas.microsoft.com/office/drawing/2014/main" id="{17EEB9BF-378B-4920-A490-4144CFFB99C4}"/>
              </a:ext>
            </a:extLst>
          </p:cNvPr>
          <p:cNvPicPr>
            <a:picLocks noChangeAspect="1"/>
          </p:cNvPicPr>
          <p:nvPr/>
        </p:nvPicPr>
        <p:blipFill>
          <a:blip r:embed="rId3"/>
          <a:stretch>
            <a:fillRect/>
          </a:stretch>
        </p:blipFill>
        <p:spPr>
          <a:xfrm>
            <a:off x="2840455" y="1071015"/>
            <a:ext cx="7505700" cy="5524500"/>
          </a:xfrm>
          <a:prstGeom prst="rect">
            <a:avLst/>
          </a:prstGeom>
        </p:spPr>
      </p:pic>
    </p:spTree>
    <p:extLst>
      <p:ext uri="{BB962C8B-B14F-4D97-AF65-F5344CB8AC3E}">
        <p14:creationId xmlns:p14="http://schemas.microsoft.com/office/powerpoint/2010/main" val="184129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Introduction</a:t>
            </a:r>
          </a:p>
        </p:txBody>
      </p:sp>
      <p:sp>
        <p:nvSpPr>
          <p:cNvPr id="7" name="TextBox 6">
            <a:extLst>
              <a:ext uri="{FF2B5EF4-FFF2-40B4-BE49-F238E27FC236}">
                <a16:creationId xmlns:a16="http://schemas.microsoft.com/office/drawing/2014/main" id="{D6588456-4E5E-4A74-9FDC-98C7AB373782}"/>
              </a:ext>
            </a:extLst>
          </p:cNvPr>
          <p:cNvSpPr txBox="1"/>
          <p:nvPr/>
        </p:nvSpPr>
        <p:spPr>
          <a:xfrm>
            <a:off x="616990" y="1435652"/>
            <a:ext cx="5119091" cy="3831818"/>
          </a:xfrm>
          <a:prstGeom prst="rect">
            <a:avLst/>
          </a:prstGeom>
          <a:noFill/>
        </p:spPr>
        <p:txBody>
          <a:bodyPr wrap="square" rtlCol="0">
            <a:spAutoFit/>
          </a:bodyPr>
          <a:lstStyle/>
          <a:p>
            <a:pPr algn="ctr"/>
            <a:r>
              <a:rPr lang="en-GB" sz="1700" dirty="0">
                <a:solidFill>
                  <a:schemeClr val="bg1"/>
                </a:solidFill>
                <a:latin typeface="Trebuchet MS" panose="020B0603020202020204" pitchFamily="34" charset="0"/>
              </a:rPr>
              <a:t>At Walsingham, we share the journey that our Blessed Mother experienced at the Annunciation. </a:t>
            </a:r>
          </a:p>
          <a:p>
            <a:pPr algn="ctr"/>
            <a:r>
              <a:rPr lang="en-GB" sz="1700" b="0" i="0" dirty="0">
                <a:solidFill>
                  <a:schemeClr val="bg1"/>
                </a:solidFill>
                <a:effectLst/>
                <a:latin typeface="Trebuchet MS" panose="020B0603020202020204" pitchFamily="34" charset="0"/>
              </a:rPr>
              <a:t>Walsingham is all about joy! The </a:t>
            </a:r>
            <a:r>
              <a:rPr lang="en-GB" sz="1700" b="0" i="0" dirty="0" err="1">
                <a:solidFill>
                  <a:schemeClr val="bg1"/>
                </a:solidFill>
                <a:effectLst/>
                <a:latin typeface="Trebuchet MS" panose="020B0603020202020204" pitchFamily="34" charset="0"/>
              </a:rPr>
              <a:t>Pynson</a:t>
            </a:r>
            <a:r>
              <a:rPr lang="en-GB" sz="1700" b="0" i="0" dirty="0">
                <a:solidFill>
                  <a:schemeClr val="bg1"/>
                </a:solidFill>
                <a:effectLst/>
                <a:latin typeface="Trebuchet MS" panose="020B0603020202020204" pitchFamily="34" charset="0"/>
              </a:rPr>
              <a:t> Ballad reminds us that the Virgin Mary wanted the Holy House to be built as a reminder of the joy she felt at the Annunciation when Christ became incarnate. This is what she desires for us: the fullness of joy that only God can give. A joy rooted in the Paschal Mystery, a joy that deepens as we die to self and live for Christ, thus allowing him to breath, speak, work, move and animate our whole being. A joy rooted in an authenticity of being as Christ becomes more and more incarnate in us.</a:t>
            </a:r>
            <a:endParaRPr lang="en-GB" sz="1700" dirty="0">
              <a:solidFill>
                <a:schemeClr val="bg1"/>
              </a:solidFill>
              <a:latin typeface="Trebuchet MS" panose="020B0603020202020204" pitchFamily="34" charset="0"/>
            </a:endParaRPr>
          </a:p>
          <a:p>
            <a:endParaRPr lang="en-GB" sz="2200" dirty="0">
              <a:solidFill>
                <a:srgbClr val="FFCC00"/>
              </a:solidFill>
              <a:latin typeface="Trebuchet MS" panose="020B0603020202020204" pitchFamily="34" charset="0"/>
            </a:endParaRPr>
          </a:p>
        </p:txBody>
      </p:sp>
      <p:pic>
        <p:nvPicPr>
          <p:cNvPr id="11" name="Picture 10">
            <a:extLst>
              <a:ext uri="{FF2B5EF4-FFF2-40B4-BE49-F238E27FC236}">
                <a16:creationId xmlns:a16="http://schemas.microsoft.com/office/drawing/2014/main" id="{828E5406-3A19-4DA8-B876-B8F3D3A13968}"/>
              </a:ext>
            </a:extLst>
          </p:cNvPr>
          <p:cNvPicPr>
            <a:picLocks noChangeAspect="1"/>
          </p:cNvPicPr>
          <p:nvPr/>
        </p:nvPicPr>
        <p:blipFill rotWithShape="1">
          <a:blip r:embed="rId2">
            <a:extLst>
              <a:ext uri="{28A0092B-C50C-407E-A947-70E740481C1C}">
                <a14:useLocalDpi xmlns:a14="http://schemas.microsoft.com/office/drawing/2010/main" val="0"/>
              </a:ext>
            </a:extLst>
          </a:blip>
          <a:srcRect t="14370" b="14370"/>
          <a:stretch/>
        </p:blipFill>
        <p:spPr>
          <a:xfrm>
            <a:off x="6096000" y="1435652"/>
            <a:ext cx="5735903" cy="3385542"/>
          </a:xfrm>
          <a:prstGeom prst="rect">
            <a:avLst/>
          </a:prstGeom>
          <a:ln>
            <a:noFill/>
          </a:ln>
          <a:effectLst>
            <a:softEdge rad="112500"/>
          </a:effectLst>
        </p:spPr>
      </p:pic>
      <p:pic>
        <p:nvPicPr>
          <p:cNvPr id="14" name="Picture 13" descr="Icon&#10;&#10;Description automatically generated">
            <a:extLst>
              <a:ext uri="{FF2B5EF4-FFF2-40B4-BE49-F238E27FC236}">
                <a16:creationId xmlns:a16="http://schemas.microsoft.com/office/drawing/2014/main" id="{C0B47A87-8C6A-4EF7-95A2-6D622BF7927C}"/>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Tree>
    <p:extLst>
      <p:ext uri="{BB962C8B-B14F-4D97-AF65-F5344CB8AC3E}">
        <p14:creationId xmlns:p14="http://schemas.microsoft.com/office/powerpoint/2010/main" val="444486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932427" y="1301758"/>
            <a:ext cx="11083109" cy="5847755"/>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God of our pilgrimage,</a:t>
            </a:r>
          </a:p>
          <a:p>
            <a:pPr algn="ctr"/>
            <a:r>
              <a:rPr lang="en-GB" sz="2000" dirty="0">
                <a:solidFill>
                  <a:schemeClr val="bg1"/>
                </a:solidFill>
                <a:latin typeface="Trebuchet MS" panose="020B0603020202020204" pitchFamily="34" charset="0"/>
              </a:rPr>
              <a:t>you have given us a desire</a:t>
            </a:r>
          </a:p>
          <a:p>
            <a:pPr algn="ctr"/>
            <a:r>
              <a:rPr lang="en-GB" sz="2000" dirty="0">
                <a:solidFill>
                  <a:schemeClr val="bg1"/>
                </a:solidFill>
                <a:latin typeface="Trebuchet MS" panose="020B0603020202020204" pitchFamily="34" charset="0"/>
              </a:rPr>
              <a:t>to take the questing way</a:t>
            </a:r>
          </a:p>
          <a:p>
            <a:pPr algn="ctr"/>
            <a:r>
              <a:rPr lang="en-GB" sz="2000" dirty="0">
                <a:solidFill>
                  <a:schemeClr val="bg1"/>
                </a:solidFill>
                <a:latin typeface="Trebuchet MS" panose="020B0603020202020204" pitchFamily="34" charset="0"/>
              </a:rPr>
              <a:t>and set out on our journey.</a:t>
            </a:r>
          </a:p>
          <a:p>
            <a:pPr algn="ctr"/>
            <a:r>
              <a:rPr lang="en-GB" sz="2000" dirty="0">
                <a:solidFill>
                  <a:schemeClr val="bg1"/>
                </a:solidFill>
                <a:latin typeface="Trebuchet MS" panose="020B0603020202020204" pitchFamily="34" charset="0"/>
              </a:rPr>
              <a:t>Help us to keep our eyes fixed on Jesus,</a:t>
            </a:r>
          </a:p>
          <a:p>
            <a:pPr algn="ctr"/>
            <a:r>
              <a:rPr lang="en-GB" sz="2000" dirty="0">
                <a:solidFill>
                  <a:schemeClr val="bg1"/>
                </a:solidFill>
                <a:latin typeface="Trebuchet MS" panose="020B0603020202020204" pitchFamily="34" charset="0"/>
              </a:rPr>
              <a:t>that whatever we encounter as we travel,</a:t>
            </a:r>
          </a:p>
          <a:p>
            <a:pPr algn="ctr"/>
            <a:r>
              <a:rPr lang="en-GB" sz="2000" dirty="0">
                <a:solidFill>
                  <a:schemeClr val="bg1"/>
                </a:solidFill>
                <a:latin typeface="Trebuchet MS" panose="020B0603020202020204" pitchFamily="34" charset="0"/>
              </a:rPr>
              <a:t>we may seek to glorify you by the way we live.</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You call us, Lord,</a:t>
            </a:r>
          </a:p>
          <a:p>
            <a:pPr algn="ctr"/>
            <a:r>
              <a:rPr lang="en-GB" sz="2000" dirty="0">
                <a:solidFill>
                  <a:schemeClr val="bg1"/>
                </a:solidFill>
                <a:latin typeface="Trebuchet MS" panose="020B0603020202020204" pitchFamily="34" charset="0"/>
              </a:rPr>
              <a:t>to leave familiar things and to leave our “comfort zone”.</a:t>
            </a:r>
          </a:p>
          <a:p>
            <a:pPr algn="ctr"/>
            <a:r>
              <a:rPr lang="en-GB" sz="2000" dirty="0">
                <a:solidFill>
                  <a:schemeClr val="bg1"/>
                </a:solidFill>
                <a:latin typeface="Trebuchet MS" panose="020B0603020202020204" pitchFamily="34" charset="0"/>
              </a:rPr>
              <a:t>May we open our eyes to new experiences,</a:t>
            </a:r>
          </a:p>
          <a:p>
            <a:pPr algn="ctr"/>
            <a:r>
              <a:rPr lang="en-GB" sz="2000" dirty="0">
                <a:solidFill>
                  <a:schemeClr val="bg1"/>
                </a:solidFill>
                <a:latin typeface="Trebuchet MS" panose="020B0603020202020204" pitchFamily="34" charset="0"/>
              </a:rPr>
              <a:t>may we open our ears to hear you speaking to us</a:t>
            </a:r>
          </a:p>
          <a:p>
            <a:pPr algn="ctr"/>
            <a:r>
              <a:rPr lang="en-GB" sz="2000" dirty="0">
                <a:solidFill>
                  <a:schemeClr val="bg1"/>
                </a:solidFill>
                <a:latin typeface="Trebuchet MS" panose="020B0603020202020204" pitchFamily="34" charset="0"/>
              </a:rPr>
              <a:t>and may we open our hearts to your love.</a:t>
            </a:r>
          </a:p>
          <a:p>
            <a:pPr algn="ctr"/>
            <a:r>
              <a:rPr lang="en-GB" sz="2000" dirty="0">
                <a:solidFill>
                  <a:schemeClr val="bg1"/>
                </a:solidFill>
                <a:latin typeface="Trebuchet MS" panose="020B0603020202020204" pitchFamily="34" charset="0"/>
              </a:rPr>
              <a:t>Grant that this time spent on pilgrimage</a:t>
            </a:r>
          </a:p>
          <a:p>
            <a:pPr algn="ctr"/>
            <a:r>
              <a:rPr lang="en-GB" sz="2000" dirty="0">
                <a:solidFill>
                  <a:schemeClr val="bg1"/>
                </a:solidFill>
                <a:latin typeface="Trebuchet MS" panose="020B0603020202020204" pitchFamily="34" charset="0"/>
              </a:rPr>
              <a:t>may help us to see ourselves as we really are</a:t>
            </a:r>
          </a:p>
          <a:p>
            <a:pPr algn="ctr"/>
            <a:r>
              <a:rPr lang="en-GB" sz="2000" dirty="0">
                <a:solidFill>
                  <a:schemeClr val="bg1"/>
                </a:solidFill>
                <a:latin typeface="Trebuchet MS" panose="020B0603020202020204" pitchFamily="34" charset="0"/>
              </a:rPr>
              <a:t>and may we strive to become the people you would have us be. Amen</a:t>
            </a:r>
          </a:p>
          <a:p>
            <a:pPr algn="ctr"/>
            <a:endParaRPr lang="en-GB" sz="2000" dirty="0">
              <a:solidFill>
                <a:schemeClr val="bg1"/>
              </a:solidFill>
              <a:latin typeface="Trebuchet MS" panose="020B0603020202020204" pitchFamily="34" charset="0"/>
            </a:endParaRPr>
          </a:p>
          <a:p>
            <a:pPr algn="r"/>
            <a:r>
              <a:rPr lang="en-GB" sz="1600" i="1" dirty="0">
                <a:solidFill>
                  <a:schemeClr val="bg1"/>
                </a:solidFill>
                <a:latin typeface="Trebuchet MS" panose="020B0603020202020204" pitchFamily="34" charset="0"/>
              </a:rPr>
              <a:t>… continued on next slide</a:t>
            </a:r>
          </a:p>
          <a:p>
            <a:pPr algn="ctr"/>
            <a:endParaRPr lang="en-GB" dirty="0"/>
          </a:p>
        </p:txBody>
      </p:sp>
    </p:spTree>
    <p:extLst>
      <p:ext uri="{BB962C8B-B14F-4D97-AF65-F5344CB8AC3E}">
        <p14:creationId xmlns:p14="http://schemas.microsoft.com/office/powerpoint/2010/main" val="321986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69C1D31-9E8E-4E57-864B-FDF06E2B3B8D}"/>
              </a:ext>
            </a:extLst>
          </p:cNvPr>
          <p:cNvSpPr txBox="1"/>
          <p:nvPr/>
        </p:nvSpPr>
        <p:spPr>
          <a:xfrm>
            <a:off x="512487" y="262485"/>
            <a:ext cx="9946966"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Final pilgrim blessing for the week ahead </a:t>
            </a:r>
          </a:p>
        </p:txBody>
      </p:sp>
      <p:pic>
        <p:nvPicPr>
          <p:cNvPr id="6" name="Picture 5" descr="Icon&#10;&#10;Description automatically generated">
            <a:extLst>
              <a:ext uri="{FF2B5EF4-FFF2-40B4-BE49-F238E27FC236}">
                <a16:creationId xmlns:a16="http://schemas.microsoft.com/office/drawing/2014/main" id="{F9FBADAF-8554-4F2B-AE32-25274D427731}"/>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7" name="TextBox 6">
            <a:extLst>
              <a:ext uri="{FF2B5EF4-FFF2-40B4-BE49-F238E27FC236}">
                <a16:creationId xmlns:a16="http://schemas.microsoft.com/office/drawing/2014/main" id="{C2166D04-729C-44F5-8F5C-8596688247D0}"/>
              </a:ext>
            </a:extLst>
          </p:cNvPr>
          <p:cNvSpPr txBox="1"/>
          <p:nvPr/>
        </p:nvSpPr>
        <p:spPr>
          <a:xfrm>
            <a:off x="772006" y="1301758"/>
            <a:ext cx="11083109" cy="5293757"/>
          </a:xfrm>
          <a:prstGeom prst="rect">
            <a:avLst/>
          </a:prstGeom>
          <a:noFill/>
        </p:spPr>
        <p:txBody>
          <a:bodyPr wrap="square">
            <a:spAutoFit/>
          </a:bodyPr>
          <a:lstStyle/>
          <a:p>
            <a:pPr algn="ctr"/>
            <a:r>
              <a:rPr lang="en-GB" sz="2000" dirty="0">
                <a:solidFill>
                  <a:schemeClr val="bg1"/>
                </a:solidFill>
                <a:latin typeface="Trebuchet MS" panose="020B0603020202020204" pitchFamily="34" charset="0"/>
              </a:rPr>
              <a:t>Lord, you know our beginning and our end.</a:t>
            </a:r>
          </a:p>
          <a:p>
            <a:pPr algn="ctr"/>
            <a:r>
              <a:rPr lang="en-GB" sz="2000" dirty="0">
                <a:solidFill>
                  <a:schemeClr val="bg1"/>
                </a:solidFill>
                <a:latin typeface="Trebuchet MS" panose="020B0603020202020204" pitchFamily="34" charset="0"/>
              </a:rPr>
              <a:t>Help us to realise we are only pilgrims on this earth</a:t>
            </a:r>
          </a:p>
          <a:p>
            <a:pPr algn="ctr"/>
            <a:r>
              <a:rPr lang="en-GB" sz="2000" dirty="0">
                <a:solidFill>
                  <a:schemeClr val="bg1"/>
                </a:solidFill>
                <a:latin typeface="Trebuchet MS" panose="020B0603020202020204" pitchFamily="34" charset="0"/>
              </a:rPr>
              <a:t>and save us from being too attached to worldly possessions.</a:t>
            </a:r>
          </a:p>
          <a:p>
            <a:pPr algn="ctr"/>
            <a:r>
              <a:rPr lang="en-GB" sz="2000" dirty="0">
                <a:solidFill>
                  <a:schemeClr val="bg1"/>
                </a:solidFill>
                <a:latin typeface="Trebuchet MS" panose="020B0603020202020204" pitchFamily="34" charset="0"/>
              </a:rPr>
              <a:t>May we experience the freedom to wander,</a:t>
            </a:r>
          </a:p>
          <a:p>
            <a:pPr algn="ctr"/>
            <a:r>
              <a:rPr lang="en-GB" sz="2000" dirty="0">
                <a:solidFill>
                  <a:schemeClr val="bg1"/>
                </a:solidFill>
                <a:latin typeface="Trebuchet MS" panose="020B0603020202020204" pitchFamily="34" charset="0"/>
              </a:rPr>
              <a:t>the freedom to hope and the freedom to love as we journey.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Creator God, you are the source of all life and motivation.</a:t>
            </a:r>
          </a:p>
          <a:p>
            <a:pPr algn="ctr"/>
            <a:r>
              <a:rPr lang="en-GB" sz="2000" dirty="0">
                <a:solidFill>
                  <a:schemeClr val="bg1"/>
                </a:solidFill>
                <a:latin typeface="Trebuchet MS" panose="020B0603020202020204" pitchFamily="34" charset="0"/>
              </a:rPr>
              <a:t>May we journey in faith and love, rejoicing and eager to serve you.</a:t>
            </a:r>
          </a:p>
          <a:p>
            <a:pPr algn="ctr"/>
            <a:r>
              <a:rPr lang="en-GB" sz="2000" dirty="0">
                <a:solidFill>
                  <a:schemeClr val="bg1"/>
                </a:solidFill>
                <a:latin typeface="Trebuchet MS" panose="020B0603020202020204" pitchFamily="34" charset="0"/>
              </a:rPr>
              <a:t>Grant us a glimpse of your glory as we seek to follow you –</a:t>
            </a:r>
          </a:p>
          <a:p>
            <a:pPr algn="ctr"/>
            <a:r>
              <a:rPr lang="en-GB" sz="2000" dirty="0">
                <a:solidFill>
                  <a:schemeClr val="bg1"/>
                </a:solidFill>
                <a:latin typeface="Trebuchet MS" panose="020B0603020202020204" pitchFamily="34" charset="0"/>
              </a:rPr>
              <a:t>the Way, the Truth and the Life. Amen</a:t>
            </a:r>
          </a:p>
          <a:p>
            <a:pPr algn="ctr"/>
            <a:r>
              <a:rPr lang="en-GB" sz="2000" dirty="0">
                <a:solidFill>
                  <a:schemeClr val="bg1"/>
                </a:solidFill>
                <a:latin typeface="Trebuchet MS" panose="020B0603020202020204" pitchFamily="34" charset="0"/>
              </a:rPr>
              <a:t> </a:t>
            </a:r>
          </a:p>
          <a:p>
            <a:pPr algn="ctr"/>
            <a:r>
              <a:rPr lang="en-GB" sz="2000" dirty="0">
                <a:solidFill>
                  <a:schemeClr val="bg1"/>
                </a:solidFill>
                <a:latin typeface="Trebuchet MS" panose="020B0603020202020204" pitchFamily="34" charset="0"/>
              </a:rPr>
              <a:t>May God the Father who created you, guide your footsteps,</a:t>
            </a:r>
          </a:p>
          <a:p>
            <a:pPr algn="ctr"/>
            <a:r>
              <a:rPr lang="en-GB" sz="2000" dirty="0">
                <a:solidFill>
                  <a:schemeClr val="bg1"/>
                </a:solidFill>
                <a:latin typeface="Trebuchet MS" panose="020B0603020202020204" pitchFamily="34" charset="0"/>
              </a:rPr>
              <a:t>May God the Son who redeemed you, share your journey,</a:t>
            </a:r>
          </a:p>
          <a:p>
            <a:pPr algn="ctr"/>
            <a:r>
              <a:rPr lang="en-GB" sz="2000" dirty="0">
                <a:solidFill>
                  <a:schemeClr val="bg1"/>
                </a:solidFill>
                <a:latin typeface="Trebuchet MS" panose="020B0603020202020204" pitchFamily="34" charset="0"/>
              </a:rPr>
              <a:t>May God the Holy Spirit who sanctifies you, lead you on life’s pilgrimage,</a:t>
            </a:r>
          </a:p>
          <a:p>
            <a:pPr algn="ctr"/>
            <a:r>
              <a:rPr lang="en-GB" sz="2000" dirty="0">
                <a:solidFill>
                  <a:schemeClr val="bg1"/>
                </a:solidFill>
                <a:latin typeface="Trebuchet MS" panose="020B0603020202020204" pitchFamily="34" charset="0"/>
              </a:rPr>
              <a:t>and the blessing of God, Father, Son and Holy Spirit</a:t>
            </a:r>
          </a:p>
          <a:p>
            <a:pPr algn="ctr"/>
            <a:r>
              <a:rPr lang="en-GB" sz="2000" dirty="0">
                <a:solidFill>
                  <a:schemeClr val="bg1"/>
                </a:solidFill>
                <a:latin typeface="Trebuchet MS" panose="020B0603020202020204" pitchFamily="34" charset="0"/>
              </a:rPr>
              <a:t>be with you wherever you may go. Amen.</a:t>
            </a:r>
          </a:p>
          <a:p>
            <a:pPr algn="ctr"/>
            <a:endParaRPr lang="en-GB" dirty="0"/>
          </a:p>
        </p:txBody>
      </p:sp>
    </p:spTree>
    <p:extLst>
      <p:ext uri="{BB962C8B-B14F-4D97-AF65-F5344CB8AC3E}">
        <p14:creationId xmlns:p14="http://schemas.microsoft.com/office/powerpoint/2010/main" val="2821197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DF23EA5-1C2A-4159-AE93-4774E667A65E}"/>
              </a:ext>
            </a:extLst>
          </p:cNvPr>
          <p:cNvPicPr>
            <a:picLocks noChangeAspect="1"/>
          </p:cNvPicPr>
          <p:nvPr/>
        </p:nvPicPr>
        <p:blipFill>
          <a:blip r:embed="rId2">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6930190" y="882315"/>
            <a:ext cx="3750043" cy="3750043"/>
          </a:xfrm>
          <a:prstGeom prst="rect">
            <a:avLst/>
          </a:prstGeom>
        </p:spPr>
      </p:pic>
      <p:sp>
        <p:nvSpPr>
          <p:cNvPr id="12" name="TextBox 11">
            <a:extLst>
              <a:ext uri="{FF2B5EF4-FFF2-40B4-BE49-F238E27FC236}">
                <a16:creationId xmlns:a16="http://schemas.microsoft.com/office/drawing/2014/main" id="{CD0D190A-133C-4664-BD79-9A9F9244B8A4}"/>
              </a:ext>
            </a:extLst>
          </p:cNvPr>
          <p:cNvSpPr txBox="1"/>
          <p:nvPr/>
        </p:nvSpPr>
        <p:spPr>
          <a:xfrm>
            <a:off x="2579495" y="2162051"/>
            <a:ext cx="4787116" cy="1190570"/>
          </a:xfrm>
          <a:prstGeom prst="rect">
            <a:avLst/>
          </a:prstGeom>
          <a:noFill/>
        </p:spPr>
        <p:txBody>
          <a:bodyPr wrap="square" rtlCol="0">
            <a:prstTxWarp prst="textPlain">
              <a:avLst/>
            </a:prstTxWarp>
            <a:spAutoFit/>
          </a:bodyPr>
          <a:lstStyle/>
          <a:p>
            <a:pPr algn="ctr"/>
            <a:r>
              <a:rPr lang="en-GB" sz="5400" b="1" dirty="0">
                <a:solidFill>
                  <a:srgbClr val="FFCC00"/>
                </a:solidFill>
                <a:latin typeface="Trebuchet MS" panose="020B0603020202020204" pitchFamily="34" charset="0"/>
                <a:cs typeface="Cavolini" panose="020B0502040204020203" pitchFamily="66" charset="0"/>
              </a:rPr>
              <a:t>CAMINO</a:t>
            </a:r>
          </a:p>
        </p:txBody>
      </p:sp>
      <p:sp>
        <p:nvSpPr>
          <p:cNvPr id="13" name="TextBox 12">
            <a:extLst>
              <a:ext uri="{FF2B5EF4-FFF2-40B4-BE49-F238E27FC236}">
                <a16:creationId xmlns:a16="http://schemas.microsoft.com/office/drawing/2014/main" id="{E196F29A-B3F6-4331-8840-EA3424C564BE}"/>
              </a:ext>
            </a:extLst>
          </p:cNvPr>
          <p:cNvSpPr txBox="1"/>
          <p:nvPr/>
        </p:nvSpPr>
        <p:spPr>
          <a:xfrm>
            <a:off x="2189847" y="3459050"/>
            <a:ext cx="5791000" cy="646331"/>
          </a:xfrm>
          <a:prstGeom prst="rect">
            <a:avLst/>
          </a:prstGeom>
          <a:noFill/>
        </p:spPr>
        <p:txBody>
          <a:bodyPr wrap="square" rtlCol="0">
            <a:spAutoFit/>
          </a:bodyPr>
          <a:lstStyle/>
          <a:p>
            <a:pPr algn="ctr"/>
            <a:r>
              <a:rPr lang="en-GB" sz="3600" dirty="0">
                <a:solidFill>
                  <a:srgbClr val="FFCC00"/>
                </a:solidFill>
                <a:latin typeface="Trebuchet MS" panose="020B0603020202020204" pitchFamily="34" charset="0"/>
                <a:cs typeface="Cavolini" panose="020B0502040204020203" pitchFamily="66" charset="0"/>
              </a:rPr>
              <a:t>Making the Journey…</a:t>
            </a:r>
          </a:p>
        </p:txBody>
      </p:sp>
      <p:sp>
        <p:nvSpPr>
          <p:cNvPr id="16" name="TextBox 15">
            <a:extLst>
              <a:ext uri="{FF2B5EF4-FFF2-40B4-BE49-F238E27FC236}">
                <a16:creationId xmlns:a16="http://schemas.microsoft.com/office/drawing/2014/main" id="{54BEB45C-D797-4F15-861C-3E5F9F7DBE70}"/>
              </a:ext>
            </a:extLst>
          </p:cNvPr>
          <p:cNvSpPr txBox="1"/>
          <p:nvPr/>
        </p:nvSpPr>
        <p:spPr>
          <a:xfrm>
            <a:off x="914400" y="5861448"/>
            <a:ext cx="10363199"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cs typeface="Cavolini" panose="020B0502040204020203" pitchFamily="66" charset="0"/>
              </a:rPr>
              <a:t>Making the journey as a pilgrim to Walsingham</a:t>
            </a:r>
          </a:p>
        </p:txBody>
      </p:sp>
      <p:pic>
        <p:nvPicPr>
          <p:cNvPr id="18" name="Picture 17" descr="Logo&#10;&#10;Description automatically generated with medium confidence">
            <a:extLst>
              <a:ext uri="{FF2B5EF4-FFF2-40B4-BE49-F238E27FC236}">
                <a16:creationId xmlns:a16="http://schemas.microsoft.com/office/drawing/2014/main" id="{346D0A1F-593E-4778-8272-AB293CA77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0114" y="112872"/>
            <a:ext cx="3590733" cy="646332"/>
          </a:xfrm>
          <a:prstGeom prst="rect">
            <a:avLst/>
          </a:prstGeom>
        </p:spPr>
      </p:pic>
    </p:spTree>
    <p:extLst>
      <p:ext uri="{BB962C8B-B14F-4D97-AF65-F5344CB8AC3E}">
        <p14:creationId xmlns:p14="http://schemas.microsoft.com/office/powerpoint/2010/main" val="275173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FC5D09-8AED-47C0-BAA4-CE64B080AFC7}"/>
              </a:ext>
            </a:extLst>
          </p:cNvPr>
          <p:cNvSpPr txBox="1"/>
          <p:nvPr/>
        </p:nvSpPr>
        <p:spPr>
          <a:xfrm>
            <a:off x="4187187" y="134148"/>
            <a:ext cx="7630258" cy="954107"/>
          </a:xfrm>
          <a:prstGeom prst="rect">
            <a:avLst/>
          </a:prstGeom>
          <a:noFill/>
        </p:spPr>
        <p:txBody>
          <a:bodyPr wrap="square" rtlCol="0">
            <a:spAutoFit/>
          </a:bodyPr>
          <a:lstStyle/>
          <a:p>
            <a:pPr algn="ctr"/>
            <a:r>
              <a:rPr lang="en-GB" sz="3600" b="1" dirty="0">
                <a:solidFill>
                  <a:srgbClr val="FFCC00"/>
                </a:solidFill>
                <a:latin typeface="Trebuchet MS" panose="020B0603020202020204" pitchFamily="34" charset="0"/>
              </a:rPr>
              <a:t>Opening Prayer</a:t>
            </a:r>
          </a:p>
          <a:p>
            <a:pPr algn="ctr"/>
            <a:r>
              <a:rPr lang="en-GB" sz="2000" b="1" dirty="0">
                <a:solidFill>
                  <a:srgbClr val="FFCC00"/>
                </a:solidFill>
                <a:latin typeface="Trebuchet MS" panose="020B0603020202020204" pitchFamily="34" charset="0"/>
              </a:rPr>
              <a:t> The Camino Prayer (adapted) </a:t>
            </a:r>
          </a:p>
        </p:txBody>
      </p:sp>
      <p:sp>
        <p:nvSpPr>
          <p:cNvPr id="7" name="TextBox 6">
            <a:extLst>
              <a:ext uri="{FF2B5EF4-FFF2-40B4-BE49-F238E27FC236}">
                <a16:creationId xmlns:a16="http://schemas.microsoft.com/office/drawing/2014/main" id="{D6588456-4E5E-4A74-9FDC-98C7AB373782}"/>
              </a:ext>
            </a:extLst>
          </p:cNvPr>
          <p:cNvSpPr txBox="1"/>
          <p:nvPr/>
        </p:nvSpPr>
        <p:spPr>
          <a:xfrm>
            <a:off x="4555957" y="1222403"/>
            <a:ext cx="7443537" cy="5663089"/>
          </a:xfrm>
          <a:prstGeom prst="rect">
            <a:avLst/>
          </a:prstGeom>
          <a:noFill/>
        </p:spPr>
        <p:txBody>
          <a:bodyPr wrap="square" rtlCol="0">
            <a:spAutoFit/>
          </a:bodyPr>
          <a:lstStyle/>
          <a:p>
            <a:pPr algn="ctr"/>
            <a:r>
              <a:rPr lang="en-GB" sz="2000" dirty="0">
                <a:solidFill>
                  <a:schemeClr val="bg1"/>
                </a:solidFill>
                <a:latin typeface="Trebuchet MS" panose="020B0603020202020204" pitchFamily="34" charset="0"/>
              </a:rPr>
              <a:t>O God, who brought your servant Abraham out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of the land of the Chaldeans,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protecting him in his wanderings,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who guided the Hebrew people across the desert,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we ask that you watch over us, your servants,</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 as we walk in the love of your name.</a:t>
            </a:r>
          </a:p>
          <a:p>
            <a:pPr algn="ctr"/>
            <a:r>
              <a:rPr lang="en-GB" sz="2000" dirty="0">
                <a:solidFill>
                  <a:schemeClr val="bg1"/>
                </a:solidFill>
                <a:latin typeface="Trebuchet MS" panose="020B0603020202020204" pitchFamily="34" charset="0"/>
              </a:rPr>
              <a:t>Be for us our companion on the journey,</a:t>
            </a:r>
          </a:p>
          <a:p>
            <a:pPr algn="ctr"/>
            <a:r>
              <a:rPr lang="en-GB" sz="2000" dirty="0">
                <a:solidFill>
                  <a:schemeClr val="bg1"/>
                </a:solidFill>
                <a:latin typeface="Trebuchet MS" panose="020B0603020202020204" pitchFamily="34" charset="0"/>
              </a:rPr>
              <a:t>Our guide at the crossroads, Our breath in our weariness,</a:t>
            </a:r>
          </a:p>
          <a:p>
            <a:pPr algn="ctr"/>
            <a:r>
              <a:rPr lang="en-GB" sz="2000" dirty="0">
                <a:solidFill>
                  <a:schemeClr val="bg1"/>
                </a:solidFill>
                <a:latin typeface="Trebuchet MS" panose="020B0603020202020204" pitchFamily="34" charset="0"/>
              </a:rPr>
              <a:t>Our protection in danger, our </a:t>
            </a:r>
            <a:r>
              <a:rPr lang="en-GB" sz="2000" dirty="0" err="1">
                <a:solidFill>
                  <a:schemeClr val="bg1"/>
                </a:solidFill>
                <a:latin typeface="Trebuchet MS" panose="020B0603020202020204" pitchFamily="34" charset="0"/>
              </a:rPr>
              <a:t>albergue</a:t>
            </a:r>
            <a:r>
              <a:rPr lang="en-GB" sz="2000" dirty="0">
                <a:solidFill>
                  <a:schemeClr val="bg1"/>
                </a:solidFill>
                <a:latin typeface="Trebuchet MS" panose="020B0603020202020204" pitchFamily="34" charset="0"/>
              </a:rPr>
              <a:t> on the Camino,</a:t>
            </a:r>
          </a:p>
          <a:p>
            <a:pPr algn="ctr"/>
            <a:r>
              <a:rPr lang="en-GB" sz="2000" dirty="0">
                <a:solidFill>
                  <a:schemeClr val="bg1"/>
                </a:solidFill>
                <a:latin typeface="Trebuchet MS" panose="020B0603020202020204" pitchFamily="34" charset="0"/>
              </a:rPr>
              <a:t>Our shade in the heat, Our light in the darkness,</a:t>
            </a:r>
          </a:p>
          <a:p>
            <a:pPr algn="ctr"/>
            <a:r>
              <a:rPr lang="en-GB" sz="2000" dirty="0">
                <a:solidFill>
                  <a:schemeClr val="bg1"/>
                </a:solidFill>
                <a:latin typeface="Trebuchet MS" panose="020B0603020202020204" pitchFamily="34" charset="0"/>
              </a:rPr>
              <a:t>Our consolation in our discouragements,</a:t>
            </a:r>
          </a:p>
          <a:p>
            <a:pPr algn="ctr"/>
            <a:r>
              <a:rPr lang="en-GB" sz="2000" dirty="0">
                <a:solidFill>
                  <a:schemeClr val="bg1"/>
                </a:solidFill>
                <a:latin typeface="Trebuchet MS" panose="020B0603020202020204" pitchFamily="34" charset="0"/>
              </a:rPr>
              <a:t>And our strength in our intentions.</a:t>
            </a:r>
          </a:p>
          <a:p>
            <a:pPr algn="ctr"/>
            <a:r>
              <a:rPr lang="en-GB" sz="2000" dirty="0">
                <a:solidFill>
                  <a:schemeClr val="bg1"/>
                </a:solidFill>
                <a:latin typeface="Trebuchet MS" panose="020B0603020202020204" pitchFamily="34" charset="0"/>
              </a:rPr>
              <a:t>So that with your guidance we may arrive safe and sound at the end of the road and enriched with grace and virtue we return safely to our homes filled with joy.</a:t>
            </a:r>
          </a:p>
          <a:p>
            <a:pPr algn="ctr"/>
            <a:r>
              <a:rPr lang="en-GB" sz="2000" dirty="0">
                <a:solidFill>
                  <a:schemeClr val="bg1"/>
                </a:solidFill>
                <a:latin typeface="Trebuchet MS" panose="020B0603020202020204" pitchFamily="34" charset="0"/>
              </a:rPr>
              <a:t>In the name of Jesus Christ our Lord, </a:t>
            </a:r>
            <a:r>
              <a:rPr lang="en-GB" sz="2000" b="1" dirty="0">
                <a:solidFill>
                  <a:schemeClr val="bg1"/>
                </a:solidFill>
                <a:latin typeface="Trebuchet MS" panose="020B0603020202020204" pitchFamily="34" charset="0"/>
              </a:rPr>
              <a:t>Amen. </a:t>
            </a:r>
            <a:br>
              <a:rPr lang="en-GB" sz="2000" dirty="0">
                <a:solidFill>
                  <a:schemeClr val="bg1"/>
                </a:solidFill>
                <a:latin typeface="Trebuchet MS" panose="020B0603020202020204" pitchFamily="34" charset="0"/>
              </a:rPr>
            </a:br>
            <a:r>
              <a:rPr lang="en-GB" sz="2000" dirty="0">
                <a:solidFill>
                  <a:schemeClr val="bg1"/>
                </a:solidFill>
                <a:latin typeface="Trebuchet MS" panose="020B0603020202020204" pitchFamily="34" charset="0"/>
              </a:rPr>
              <a:t>Apostle Santiago, </a:t>
            </a:r>
            <a:r>
              <a:rPr lang="en-GB" sz="2000" b="1" dirty="0">
                <a:solidFill>
                  <a:schemeClr val="bg1"/>
                </a:solidFill>
                <a:latin typeface="Trebuchet MS" panose="020B0603020202020204" pitchFamily="34" charset="0"/>
              </a:rPr>
              <a:t>pray for us</a:t>
            </a:r>
            <a:r>
              <a:rPr lang="en-GB" sz="2000" dirty="0">
                <a:solidFill>
                  <a:schemeClr val="bg1"/>
                </a:solidFill>
                <a:latin typeface="Trebuchet MS" panose="020B0603020202020204" pitchFamily="34" charset="0"/>
              </a:rPr>
              <a:t>. Santa Maria, </a:t>
            </a:r>
            <a:r>
              <a:rPr lang="en-GB" sz="2000" b="1" dirty="0">
                <a:solidFill>
                  <a:schemeClr val="bg1"/>
                </a:solidFill>
                <a:latin typeface="Trebuchet MS" panose="020B0603020202020204" pitchFamily="34" charset="0"/>
              </a:rPr>
              <a:t>pray for us.</a:t>
            </a:r>
          </a:p>
          <a:p>
            <a:endParaRPr lang="en-GB" sz="2200" dirty="0">
              <a:solidFill>
                <a:srgbClr val="FFCC00"/>
              </a:solidFill>
              <a:latin typeface="Trebuchet MS" panose="020B0603020202020204" pitchFamily="34" charset="0"/>
            </a:endParaRPr>
          </a:p>
        </p:txBody>
      </p:sp>
      <p:pic>
        <p:nvPicPr>
          <p:cNvPr id="3" name="Picture 2" descr="A picture containing grass, outdoor, building, stone&#10;&#10;Description automatically generated">
            <a:extLst>
              <a:ext uri="{FF2B5EF4-FFF2-40B4-BE49-F238E27FC236}">
                <a16:creationId xmlns:a16="http://schemas.microsoft.com/office/drawing/2014/main" id="{E0F863C5-8370-437F-831A-BD9F92E7B0A8}"/>
              </a:ext>
            </a:extLst>
          </p:cNvPr>
          <p:cNvPicPr>
            <a:picLocks noChangeAspect="1"/>
          </p:cNvPicPr>
          <p:nvPr/>
        </p:nvPicPr>
        <p:blipFill rotWithShape="1">
          <a:blip r:embed="rId2">
            <a:extLst>
              <a:ext uri="{28A0092B-C50C-407E-A947-70E740481C1C}">
                <a14:useLocalDpi xmlns:a14="http://schemas.microsoft.com/office/drawing/2010/main" val="0"/>
              </a:ext>
            </a:extLst>
          </a:blip>
          <a:srcRect l="3026"/>
          <a:stretch/>
        </p:blipFill>
        <p:spPr>
          <a:xfrm>
            <a:off x="0" y="0"/>
            <a:ext cx="4427621" cy="6858000"/>
          </a:xfrm>
          <a:prstGeom prst="flowChartDelay">
            <a:avLst/>
          </a:prstGeom>
        </p:spPr>
      </p:pic>
    </p:spTree>
    <p:extLst>
      <p:ext uri="{BB962C8B-B14F-4D97-AF65-F5344CB8AC3E}">
        <p14:creationId xmlns:p14="http://schemas.microsoft.com/office/powerpoint/2010/main" val="284867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con&#10;&#10;Description automatically generated">
            <a:extLst>
              <a:ext uri="{FF2B5EF4-FFF2-40B4-BE49-F238E27FC236}">
                <a16:creationId xmlns:a16="http://schemas.microsoft.com/office/drawing/2014/main" id="{1F2364A2-66C9-41A9-9E32-32622AE8B7B5}"/>
              </a:ext>
            </a:extLst>
          </p:cNvPr>
          <p:cNvPicPr>
            <a:picLocks noGrp="1" noChangeAspect="1"/>
          </p:cNvPicPr>
          <p:nvPr>
            <p:ph idx="1"/>
          </p:nvPr>
        </p:nvPicPr>
        <p:blipFill>
          <a:blip r:embed="rId3">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345538" y="196552"/>
            <a:ext cx="2452369" cy="2452369"/>
          </a:xfrm>
        </p:spPr>
      </p:pic>
      <p:sp>
        <p:nvSpPr>
          <p:cNvPr id="11" name="TextBox 10">
            <a:extLst>
              <a:ext uri="{FF2B5EF4-FFF2-40B4-BE49-F238E27FC236}">
                <a16:creationId xmlns:a16="http://schemas.microsoft.com/office/drawing/2014/main" id="{5849021A-DFCB-4A72-BE82-EBEED511F477}"/>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Catholicism in a Hundred Objects</a:t>
            </a:r>
          </a:p>
        </p:txBody>
      </p:sp>
      <p:pic>
        <p:nvPicPr>
          <p:cNvPr id="12" name="Picture 11" descr="Icon&#10;&#10;Description automatically generated">
            <a:extLst>
              <a:ext uri="{FF2B5EF4-FFF2-40B4-BE49-F238E27FC236}">
                <a16:creationId xmlns:a16="http://schemas.microsoft.com/office/drawing/2014/main" id="{6AF0AD4E-C5D1-4CB3-9F0A-115154478BA2}"/>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18" name="TextBox 17">
            <a:extLst>
              <a:ext uri="{FF2B5EF4-FFF2-40B4-BE49-F238E27FC236}">
                <a16:creationId xmlns:a16="http://schemas.microsoft.com/office/drawing/2014/main" id="{2716E71B-871C-4709-9A7E-6E360E76ADC7}"/>
              </a:ext>
            </a:extLst>
          </p:cNvPr>
          <p:cNvSpPr txBox="1"/>
          <p:nvPr/>
        </p:nvSpPr>
        <p:spPr>
          <a:xfrm>
            <a:off x="1167779" y="5010714"/>
            <a:ext cx="5016380" cy="276999"/>
          </a:xfrm>
          <a:prstGeom prst="rect">
            <a:avLst/>
          </a:prstGeom>
          <a:noFill/>
        </p:spPr>
        <p:txBody>
          <a:bodyPr wrap="square">
            <a:spAutoFit/>
          </a:bodyPr>
          <a:lstStyle/>
          <a:p>
            <a:pPr algn="ctr"/>
            <a:r>
              <a:rPr lang="en-GB" sz="1200" dirty="0">
                <a:solidFill>
                  <a:schemeClr val="bg1"/>
                </a:solidFill>
                <a:latin typeface="Trebuchet MS" panose="020B0603020202020204" pitchFamily="34" charset="0"/>
              </a:rPr>
              <a:t>This video is 11 minutes long so watch as much or as little as you like </a:t>
            </a:r>
            <a:endParaRPr lang="en-GB" sz="1200" dirty="0"/>
          </a:p>
        </p:txBody>
      </p:sp>
      <p:pic>
        <p:nvPicPr>
          <p:cNvPr id="2" name="Online Media 1" title="The significance of Mary">
            <a:hlinkClick r:id="" action="ppaction://media"/>
            <a:extLst>
              <a:ext uri="{FF2B5EF4-FFF2-40B4-BE49-F238E27FC236}">
                <a16:creationId xmlns:a16="http://schemas.microsoft.com/office/drawing/2014/main" id="{E5E39868-5442-47D0-B078-4C61A89A420D}"/>
              </a:ext>
            </a:extLst>
          </p:cNvPr>
          <p:cNvPicPr>
            <a:picLocks noRot="1" noChangeAspect="1"/>
          </p:cNvPicPr>
          <p:nvPr>
            <a:videoFile r:link="rId1"/>
          </p:nvPr>
        </p:nvPicPr>
        <p:blipFill>
          <a:blip r:embed="rId5"/>
          <a:stretch>
            <a:fillRect/>
          </a:stretch>
        </p:blipFill>
        <p:spPr>
          <a:xfrm>
            <a:off x="1167779" y="1180107"/>
            <a:ext cx="5016380" cy="3762285"/>
          </a:xfrm>
          <a:prstGeom prst="rect">
            <a:avLst/>
          </a:prstGeom>
        </p:spPr>
      </p:pic>
      <p:pic>
        <p:nvPicPr>
          <p:cNvPr id="4" name="Picture 3" descr="Diagram&#10;&#10;Description automatically generated">
            <a:extLst>
              <a:ext uri="{FF2B5EF4-FFF2-40B4-BE49-F238E27FC236}">
                <a16:creationId xmlns:a16="http://schemas.microsoft.com/office/drawing/2014/main" id="{AEA16812-A05C-42C8-B1AA-69FF0280E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400" y="3284875"/>
            <a:ext cx="4756150" cy="3162300"/>
          </a:xfrm>
          <a:prstGeom prst="rect">
            <a:avLst/>
          </a:prstGeom>
        </p:spPr>
      </p:pic>
    </p:spTree>
    <p:extLst>
      <p:ext uri="{BB962C8B-B14F-4D97-AF65-F5344CB8AC3E}">
        <p14:creationId xmlns:p14="http://schemas.microsoft.com/office/powerpoint/2010/main" val="90716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road&#10;&#10;Description automatically generated with medium confidence">
            <a:extLst>
              <a:ext uri="{FF2B5EF4-FFF2-40B4-BE49-F238E27FC236}">
                <a16:creationId xmlns:a16="http://schemas.microsoft.com/office/drawing/2014/main" id="{5B1ABF0A-E007-45A8-BD24-822444CCD653}"/>
              </a:ext>
            </a:extLst>
          </p:cNvPr>
          <p:cNvPicPr>
            <a:picLocks noChangeAspect="1"/>
          </p:cNvPicPr>
          <p:nvPr/>
        </p:nvPicPr>
        <p:blipFill rotWithShape="1">
          <a:blip r:embed="rId3">
            <a:extLst>
              <a:ext uri="{28A0092B-C50C-407E-A947-70E740481C1C}">
                <a14:useLocalDpi xmlns:a14="http://schemas.microsoft.com/office/drawing/2010/main" val="0"/>
              </a:ext>
            </a:extLst>
          </a:blip>
          <a:srcRect t="8426"/>
          <a:stretch/>
        </p:blipFill>
        <p:spPr>
          <a:xfrm>
            <a:off x="0" y="0"/>
            <a:ext cx="12192000" cy="6858000"/>
          </a:xfrm>
          <a:prstGeom prst="rect">
            <a:avLst/>
          </a:prstGeom>
        </p:spPr>
      </p:pic>
      <p:sp>
        <p:nvSpPr>
          <p:cNvPr id="6" name="TextBox 5">
            <a:extLst>
              <a:ext uri="{FF2B5EF4-FFF2-40B4-BE49-F238E27FC236}">
                <a16:creationId xmlns:a16="http://schemas.microsoft.com/office/drawing/2014/main" id="{2EFDD393-E33F-451B-9907-485C95CA16FB}"/>
              </a:ext>
            </a:extLst>
          </p:cNvPr>
          <p:cNvSpPr txBox="1"/>
          <p:nvPr/>
        </p:nvSpPr>
        <p:spPr>
          <a:xfrm>
            <a:off x="512487" y="262485"/>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Rucksack Prayer – Part 1</a:t>
            </a:r>
          </a:p>
        </p:txBody>
      </p:sp>
      <p:pic>
        <p:nvPicPr>
          <p:cNvPr id="7" name="Picture 6" descr="Icon&#10;&#10;Description automatically generated">
            <a:extLst>
              <a:ext uri="{FF2B5EF4-FFF2-40B4-BE49-F238E27FC236}">
                <a16:creationId xmlns:a16="http://schemas.microsoft.com/office/drawing/2014/main" id="{DF54549E-CE63-40A9-BFE9-4C05DC36BC4A}"/>
              </a:ext>
            </a:extLst>
          </p:cNvPr>
          <p:cNvPicPr>
            <a:picLocks noChangeAspect="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pic>
        <p:nvPicPr>
          <p:cNvPr id="8" name="Online Media 7" title="Rucksack prayer part one">
            <a:hlinkClick r:id="" action="ppaction://media"/>
            <a:extLst>
              <a:ext uri="{FF2B5EF4-FFF2-40B4-BE49-F238E27FC236}">
                <a16:creationId xmlns:a16="http://schemas.microsoft.com/office/drawing/2014/main" id="{72D44D4F-C0A4-4B58-A001-D43F64F81EAD}"/>
              </a:ext>
            </a:extLst>
          </p:cNvPr>
          <p:cNvPicPr>
            <a:picLocks noRot="1" noChangeAspect="1"/>
          </p:cNvPicPr>
          <p:nvPr>
            <a:videoFile r:link="rId1"/>
          </p:nvPr>
        </p:nvPicPr>
        <p:blipFill>
          <a:blip r:embed="rId5"/>
          <a:stretch>
            <a:fillRect/>
          </a:stretch>
        </p:blipFill>
        <p:spPr>
          <a:xfrm>
            <a:off x="2157665" y="3873344"/>
            <a:ext cx="4744566" cy="2680680"/>
          </a:xfrm>
          <a:prstGeom prst="rect">
            <a:avLst/>
          </a:prstGeom>
        </p:spPr>
      </p:pic>
    </p:spTree>
    <p:extLst>
      <p:ext uri="{BB962C8B-B14F-4D97-AF65-F5344CB8AC3E}">
        <p14:creationId xmlns:p14="http://schemas.microsoft.com/office/powerpoint/2010/main" val="114195652"/>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flag with a star on it&#10;&#10;Description automatically generated with low confidence">
            <a:extLst>
              <a:ext uri="{FF2B5EF4-FFF2-40B4-BE49-F238E27FC236}">
                <a16:creationId xmlns:a16="http://schemas.microsoft.com/office/drawing/2014/main" id="{67D5ECDB-72A5-43E4-8179-70837EFCD902}"/>
              </a:ext>
            </a:extLst>
          </p:cNvPr>
          <p:cNvPicPr>
            <a:picLocks noChangeAspect="1"/>
          </p:cNvPicPr>
          <p:nvPr/>
        </p:nvPicPr>
        <p:blipFill rotWithShape="1">
          <a:blip r:embed="rId4">
            <a:extLst>
              <a:ext uri="{28A0092B-C50C-407E-A947-70E740481C1C}">
                <a14:useLocalDpi xmlns:a14="http://schemas.microsoft.com/office/drawing/2010/main" val="0"/>
              </a:ext>
            </a:extLst>
          </a:blip>
          <a:srcRect r="14458" b="8056"/>
          <a:stretch/>
        </p:blipFill>
        <p:spPr>
          <a:xfrm>
            <a:off x="-1" y="-1"/>
            <a:ext cx="12192001" cy="6858001"/>
          </a:xfrm>
          <a:prstGeom prst="rect">
            <a:avLst/>
          </a:prstGeom>
        </p:spPr>
      </p:pic>
      <p:sp>
        <p:nvSpPr>
          <p:cNvPr id="6" name="TextBox 5">
            <a:extLst>
              <a:ext uri="{FF2B5EF4-FFF2-40B4-BE49-F238E27FC236}">
                <a16:creationId xmlns:a16="http://schemas.microsoft.com/office/drawing/2014/main" id="{45B621DE-1A9E-431D-BE03-A1419DD71A77}"/>
              </a:ext>
            </a:extLst>
          </p:cNvPr>
          <p:cNvSpPr txBox="1"/>
          <p:nvPr/>
        </p:nvSpPr>
        <p:spPr>
          <a:xfrm>
            <a:off x="89800" y="276340"/>
            <a:ext cx="7630258" cy="646331"/>
          </a:xfrm>
          <a:prstGeom prst="rect">
            <a:avLst/>
          </a:prstGeom>
          <a:noFill/>
        </p:spPr>
        <p:txBody>
          <a:bodyPr wrap="square" rtlCol="0">
            <a:spAutoFit/>
          </a:bodyPr>
          <a:lstStyle/>
          <a:p>
            <a:r>
              <a:rPr lang="en-GB" sz="3600" b="1" dirty="0">
                <a:solidFill>
                  <a:srgbClr val="003DA8"/>
                </a:solidFill>
                <a:latin typeface="Trebuchet MS" panose="020B0603020202020204" pitchFamily="34" charset="0"/>
              </a:rPr>
              <a:t>A Journey to Walsingham…</a:t>
            </a:r>
          </a:p>
        </p:txBody>
      </p:sp>
      <p:pic>
        <p:nvPicPr>
          <p:cNvPr id="2" name="Online Media 1" title="Walsingham Story">
            <a:hlinkClick r:id="" action="ppaction://media"/>
            <a:extLst>
              <a:ext uri="{FF2B5EF4-FFF2-40B4-BE49-F238E27FC236}">
                <a16:creationId xmlns:a16="http://schemas.microsoft.com/office/drawing/2014/main" id="{4BFE6707-A2C4-45EC-84B7-89EF209737F7}"/>
              </a:ext>
            </a:extLst>
          </p:cNvPr>
          <p:cNvPicPr>
            <a:picLocks noRot="1" noChangeAspect="1"/>
          </p:cNvPicPr>
          <p:nvPr>
            <a:videoFile r:link="rId1"/>
          </p:nvPr>
        </p:nvPicPr>
        <p:blipFill>
          <a:blip r:embed="rId5"/>
          <a:stretch>
            <a:fillRect/>
          </a:stretch>
        </p:blipFill>
        <p:spPr>
          <a:xfrm>
            <a:off x="963180" y="3984624"/>
            <a:ext cx="4342319" cy="2453410"/>
          </a:xfrm>
          <a:prstGeom prst="rect">
            <a:avLst/>
          </a:prstGeom>
        </p:spPr>
      </p:pic>
      <p:pic>
        <p:nvPicPr>
          <p:cNvPr id="3" name="Online Media 2" title="Making the journey to Walsingham">
            <a:hlinkClick r:id="" action="ppaction://media"/>
            <a:extLst>
              <a:ext uri="{FF2B5EF4-FFF2-40B4-BE49-F238E27FC236}">
                <a16:creationId xmlns:a16="http://schemas.microsoft.com/office/drawing/2014/main" id="{C0422385-1AC2-480E-8F77-4BFB95D8F256}"/>
              </a:ext>
            </a:extLst>
          </p:cNvPr>
          <p:cNvPicPr>
            <a:picLocks noRot="1" noChangeAspect="1"/>
          </p:cNvPicPr>
          <p:nvPr>
            <a:videoFile r:link="rId2"/>
          </p:nvPr>
        </p:nvPicPr>
        <p:blipFill>
          <a:blip r:embed="rId6"/>
          <a:stretch>
            <a:fillRect/>
          </a:stretch>
        </p:blipFill>
        <p:spPr>
          <a:xfrm>
            <a:off x="963184" y="1320800"/>
            <a:ext cx="4342315" cy="2453408"/>
          </a:xfrm>
          <a:prstGeom prst="rect">
            <a:avLst/>
          </a:prstGeom>
        </p:spPr>
      </p:pic>
    </p:spTree>
    <p:extLst>
      <p:ext uri="{BB962C8B-B14F-4D97-AF65-F5344CB8AC3E}">
        <p14:creationId xmlns:p14="http://schemas.microsoft.com/office/powerpoint/2010/main" val="247823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E252B"/>
        </a:solidFill>
        <a:effectLst/>
      </p:bgPr>
    </p:bg>
    <p:spTree>
      <p:nvGrpSpPr>
        <p:cNvPr id="1" name=""/>
        <p:cNvGrpSpPr/>
        <p:nvPr/>
      </p:nvGrpSpPr>
      <p:grpSpPr>
        <a:xfrm>
          <a:off x="0" y="0"/>
          <a:ext cx="0" cy="0"/>
          <a:chOff x="0" y="0"/>
          <a:chExt cx="0" cy="0"/>
        </a:xfrm>
      </p:grpSpPr>
      <p:pic>
        <p:nvPicPr>
          <p:cNvPr id="13" name="Content Placeholder 12" descr="Text&#10;&#10;Description automatically generated with low confidence">
            <a:extLst>
              <a:ext uri="{FF2B5EF4-FFF2-40B4-BE49-F238E27FC236}">
                <a16:creationId xmlns:a16="http://schemas.microsoft.com/office/drawing/2014/main" id="{C9270646-37A6-4CE3-87EB-5479DE07BAF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5811" r="27226"/>
          <a:stretch/>
        </p:blipFill>
        <p:spPr>
          <a:xfrm>
            <a:off x="0" y="4090737"/>
            <a:ext cx="4748463" cy="2789154"/>
          </a:xfrm>
        </p:spPr>
      </p:pic>
      <p:sp>
        <p:nvSpPr>
          <p:cNvPr id="14" name="TextBox 13">
            <a:extLst>
              <a:ext uri="{FF2B5EF4-FFF2-40B4-BE49-F238E27FC236}">
                <a16:creationId xmlns:a16="http://schemas.microsoft.com/office/drawing/2014/main" id="{02FE8839-9388-4B00-83EA-13028E51FA68}"/>
              </a:ext>
            </a:extLst>
          </p:cNvPr>
          <p:cNvSpPr txBox="1"/>
          <p:nvPr/>
        </p:nvSpPr>
        <p:spPr>
          <a:xfrm>
            <a:off x="616990" y="262485"/>
            <a:ext cx="7630258" cy="353943"/>
          </a:xfrm>
          <a:prstGeom prst="rect">
            <a:avLst/>
          </a:prstGeom>
          <a:noFill/>
        </p:spPr>
        <p:txBody>
          <a:bodyPr wrap="square" rtlCol="0">
            <a:spAutoFit/>
          </a:bodyPr>
          <a:lstStyle/>
          <a:p>
            <a:r>
              <a:rPr lang="en-GB" sz="1700" b="1" i="0" dirty="0">
                <a:solidFill>
                  <a:schemeClr val="bg1"/>
                </a:solidFill>
                <a:effectLst/>
                <a:latin typeface="Trebuchet MS" panose="020B0603020202020204" pitchFamily="34" charset="0"/>
              </a:rPr>
              <a:t>Scripture Reading - The Annunciation  -  Luke 1:26-38</a:t>
            </a:r>
            <a:endParaRPr lang="en-GB" sz="1700" b="1" dirty="0">
              <a:solidFill>
                <a:schemeClr val="bg1"/>
              </a:solidFill>
              <a:latin typeface="Trebuchet MS" panose="020B0603020202020204" pitchFamily="34" charset="0"/>
            </a:endParaRPr>
          </a:p>
        </p:txBody>
      </p:sp>
      <p:pic>
        <p:nvPicPr>
          <p:cNvPr id="15" name="Picture 14" descr="Icon&#10;&#10;Description automatically generated">
            <a:extLst>
              <a:ext uri="{FF2B5EF4-FFF2-40B4-BE49-F238E27FC236}">
                <a16:creationId xmlns:a16="http://schemas.microsoft.com/office/drawing/2014/main" id="{FD3AC81B-283A-40B3-819C-5D7787CBA393}"/>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10411327" y="5229726"/>
            <a:ext cx="1483895" cy="1483895"/>
          </a:xfrm>
          <a:prstGeom prst="rect">
            <a:avLst/>
          </a:prstGeom>
        </p:spPr>
      </p:pic>
      <p:sp>
        <p:nvSpPr>
          <p:cNvPr id="5" name="TextBox 4">
            <a:extLst>
              <a:ext uri="{FF2B5EF4-FFF2-40B4-BE49-F238E27FC236}">
                <a16:creationId xmlns:a16="http://schemas.microsoft.com/office/drawing/2014/main" id="{D88BB220-C9BD-48BE-A9CE-2F43C5F005AC}"/>
              </a:ext>
            </a:extLst>
          </p:cNvPr>
          <p:cNvSpPr txBox="1"/>
          <p:nvPr/>
        </p:nvSpPr>
        <p:spPr>
          <a:xfrm>
            <a:off x="1466926" y="906157"/>
            <a:ext cx="9258148" cy="4016484"/>
          </a:xfrm>
          <a:prstGeom prst="rect">
            <a:avLst/>
          </a:prstGeom>
          <a:noFill/>
        </p:spPr>
        <p:txBody>
          <a:bodyPr wrap="square">
            <a:spAutoFit/>
          </a:bodyPr>
          <a:lstStyle/>
          <a:p>
            <a:r>
              <a:rPr lang="en-GB" sz="1700" b="0" i="0" dirty="0">
                <a:solidFill>
                  <a:schemeClr val="bg1"/>
                </a:solidFill>
                <a:effectLst/>
                <a:latin typeface="Trebuchet MS" panose="020B0603020202020204" pitchFamily="34" charset="0"/>
              </a:rPr>
              <a:t>In the sixth month the angel Gabriel was sent by God to a town in Galilee called Nazareth, to a virgin engaged to a man whose name was Joseph, of the house of David. The virgin's name was Mary. And he came to her and said, "Greetings, favoured one! The Lord is with you." But she was much perplexed by his words and pondered what sort of greeting this might be. The angel said to her, "Do not be afraid, Mary, for you have found favour with God. And now, you will conceive in your womb and bear a son, and you will name him Jesus. He will be great, and will be called the Son of the Most High, and the Lord God will give to him the throne of his ancestor David.  He will reign over the house of Jacob forever, and of his kingdom there will be no end."  Mary said to the angel, "How can this be, since I am a virgin?"  The angel said to her, "The Holy Spirit will come upon you, and the power of the Most High will overshadow you; therefore  the child to be born will be holy; he will be called Son of God. And now, your relative Elizabeth in her old age has also conceived a son; and this is the sixth month for her who was said to be barren. For nothing will be impossible with God." Then Mary said, "Here am I, the servant of the Lord; let it be with me according to your word." Then the angel departed from her.</a:t>
            </a:r>
            <a:endParaRPr lang="en-GB" sz="1700" b="1"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06505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B643E-A1B5-4727-A3A1-D625CE6D66F9}"/>
              </a:ext>
            </a:extLst>
          </p:cNvPr>
          <p:cNvSpPr>
            <a:spLocks noGrp="1"/>
          </p:cNvSpPr>
          <p:nvPr>
            <p:ph type="title"/>
          </p:nvPr>
        </p:nvSpPr>
        <p:spPr/>
        <p:txBody>
          <a:bodyPr/>
          <a:lstStyle/>
          <a:p>
            <a:endParaRPr lang="en-GB"/>
          </a:p>
        </p:txBody>
      </p:sp>
      <p:pic>
        <p:nvPicPr>
          <p:cNvPr id="5" name="Content Placeholder 4" descr="Diagram&#10;&#10;Description automatically generated">
            <a:extLst>
              <a:ext uri="{FF2B5EF4-FFF2-40B4-BE49-F238E27FC236}">
                <a16:creationId xmlns:a16="http://schemas.microsoft.com/office/drawing/2014/main" id="{C70156C5-DD2A-4929-8BEA-1A0BD73F071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537"/>
          <a:stretch/>
        </p:blipFill>
        <p:spPr>
          <a:xfrm>
            <a:off x="0" y="0"/>
            <a:ext cx="12192000" cy="6858000"/>
          </a:xfrm>
        </p:spPr>
      </p:pic>
      <p:sp>
        <p:nvSpPr>
          <p:cNvPr id="11" name="TextBox 10">
            <a:extLst>
              <a:ext uri="{FF2B5EF4-FFF2-40B4-BE49-F238E27FC236}">
                <a16:creationId xmlns:a16="http://schemas.microsoft.com/office/drawing/2014/main" id="{FF4C1B9B-83E8-4B4D-BC9A-8C1CA8017257}"/>
              </a:ext>
            </a:extLst>
          </p:cNvPr>
          <p:cNvSpPr txBox="1"/>
          <p:nvPr/>
        </p:nvSpPr>
        <p:spPr>
          <a:xfrm>
            <a:off x="5199017" y="802413"/>
            <a:ext cx="6609806" cy="4339650"/>
          </a:xfrm>
          <a:prstGeom prst="rect">
            <a:avLst/>
          </a:prstGeom>
          <a:noFill/>
        </p:spPr>
        <p:txBody>
          <a:bodyPr wrap="square" rtlCol="0">
            <a:spAutoFit/>
          </a:bodyPr>
          <a:lstStyle/>
          <a:p>
            <a:pPr algn="ctr"/>
            <a:r>
              <a:rPr lang="en-GB" sz="3600" b="1" dirty="0">
                <a:solidFill>
                  <a:srgbClr val="04659B"/>
                </a:solidFill>
                <a:latin typeface="Trebuchet MS" panose="020B0603020202020204" pitchFamily="34" charset="0"/>
              </a:rPr>
              <a:t>From what you have heard so far…</a:t>
            </a:r>
          </a:p>
          <a:p>
            <a:pPr algn="ctr"/>
            <a:endParaRPr lang="en-GB" sz="3600" b="1" dirty="0">
              <a:solidFill>
                <a:srgbClr val="04659B"/>
              </a:solidFill>
              <a:latin typeface="Trebuchet MS" panose="020B0603020202020204" pitchFamily="34" charset="0"/>
            </a:endParaRPr>
          </a:p>
          <a:p>
            <a:pPr algn="ctr"/>
            <a:r>
              <a:rPr lang="en-GB" sz="3600" b="1" dirty="0">
                <a:solidFill>
                  <a:srgbClr val="04659B"/>
                </a:solidFill>
                <a:latin typeface="Trebuchet MS" panose="020B0603020202020204" pitchFamily="34" charset="0"/>
              </a:rPr>
              <a:t> …what are your Initial thoughts, reactions, questions that come to mind?</a:t>
            </a:r>
          </a:p>
          <a:p>
            <a:pPr algn="ctr"/>
            <a:endParaRPr lang="en-GB" sz="3600" b="1" dirty="0">
              <a:solidFill>
                <a:srgbClr val="04659B"/>
              </a:solidFill>
              <a:latin typeface="Trebuchet MS" panose="020B0603020202020204" pitchFamily="34" charset="0"/>
            </a:endParaRPr>
          </a:p>
          <a:p>
            <a:pPr algn="ctr"/>
            <a:r>
              <a:rPr lang="en-GB" sz="2400" dirty="0">
                <a:solidFill>
                  <a:srgbClr val="04659B"/>
                </a:solidFill>
                <a:latin typeface="Trebuchet MS" panose="020B0603020202020204" pitchFamily="34" charset="0"/>
              </a:rPr>
              <a:t>We can discuss these later…</a:t>
            </a:r>
            <a:endParaRPr lang="en-GB" sz="2000" dirty="0">
              <a:solidFill>
                <a:srgbClr val="04659B"/>
              </a:solidFill>
              <a:latin typeface="Trebuchet MS" panose="020B0603020202020204" pitchFamily="34" charset="0"/>
            </a:endParaRPr>
          </a:p>
        </p:txBody>
      </p:sp>
      <p:pic>
        <p:nvPicPr>
          <p:cNvPr id="8" name="Picture 7" descr="Logo, icon&#10;&#10;Description automatically generated">
            <a:extLst>
              <a:ext uri="{FF2B5EF4-FFF2-40B4-BE49-F238E27FC236}">
                <a16:creationId xmlns:a16="http://schemas.microsoft.com/office/drawing/2014/main" id="{889592AC-8D86-4359-9E06-68837B566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41" y="5220789"/>
            <a:ext cx="1420368" cy="1432560"/>
          </a:xfrm>
          <a:prstGeom prst="rect">
            <a:avLst/>
          </a:prstGeom>
        </p:spPr>
      </p:pic>
    </p:spTree>
    <p:extLst>
      <p:ext uri="{BB962C8B-B14F-4D97-AF65-F5344CB8AC3E}">
        <p14:creationId xmlns:p14="http://schemas.microsoft.com/office/powerpoint/2010/main" val="2125533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A87EB73-69C1-44C2-B41D-8D4A61D3935B}"/>
              </a:ext>
            </a:extLst>
          </p:cNvPr>
          <p:cNvPicPr>
            <a:picLocks noChangeAspect="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tretch>
            <a:fillRect/>
          </a:stretch>
        </p:blipFill>
        <p:spPr>
          <a:xfrm>
            <a:off x="336885" y="5213684"/>
            <a:ext cx="1483895" cy="1483895"/>
          </a:xfrm>
          <a:prstGeom prst="rect">
            <a:avLst/>
          </a:prstGeom>
        </p:spPr>
      </p:pic>
      <p:sp>
        <p:nvSpPr>
          <p:cNvPr id="6" name="TextBox 5">
            <a:extLst>
              <a:ext uri="{FF2B5EF4-FFF2-40B4-BE49-F238E27FC236}">
                <a16:creationId xmlns:a16="http://schemas.microsoft.com/office/drawing/2014/main" id="{2FFB6BA3-3341-4160-87D9-8D02A76F01B9}"/>
              </a:ext>
            </a:extLst>
          </p:cNvPr>
          <p:cNvSpPr txBox="1"/>
          <p:nvPr/>
        </p:nvSpPr>
        <p:spPr>
          <a:xfrm>
            <a:off x="616990" y="262485"/>
            <a:ext cx="7630258" cy="646331"/>
          </a:xfrm>
          <a:prstGeom prst="rect">
            <a:avLst/>
          </a:prstGeom>
          <a:noFill/>
        </p:spPr>
        <p:txBody>
          <a:bodyPr wrap="square" rtlCol="0">
            <a:spAutoFit/>
          </a:bodyPr>
          <a:lstStyle/>
          <a:p>
            <a:r>
              <a:rPr lang="en-GB" sz="3600" b="1" dirty="0">
                <a:solidFill>
                  <a:srgbClr val="FFCC00"/>
                </a:solidFill>
                <a:latin typeface="Trebuchet MS" panose="020B0603020202020204" pitchFamily="34" charset="0"/>
              </a:rPr>
              <a:t>Main Input</a:t>
            </a:r>
          </a:p>
        </p:txBody>
      </p:sp>
      <p:sp>
        <p:nvSpPr>
          <p:cNvPr id="7" name="TextBox 6">
            <a:extLst>
              <a:ext uri="{FF2B5EF4-FFF2-40B4-BE49-F238E27FC236}">
                <a16:creationId xmlns:a16="http://schemas.microsoft.com/office/drawing/2014/main" id="{E3664420-F848-4CB4-82A1-29769EACD09B}"/>
              </a:ext>
            </a:extLst>
          </p:cNvPr>
          <p:cNvSpPr txBox="1"/>
          <p:nvPr/>
        </p:nvSpPr>
        <p:spPr>
          <a:xfrm>
            <a:off x="2036354" y="5774249"/>
            <a:ext cx="9258148" cy="369332"/>
          </a:xfrm>
          <a:prstGeom prst="rect">
            <a:avLst/>
          </a:prstGeom>
          <a:noFill/>
        </p:spPr>
        <p:txBody>
          <a:bodyPr wrap="square">
            <a:spAutoFit/>
          </a:bodyPr>
          <a:lstStyle/>
          <a:p>
            <a:pPr algn="ctr"/>
            <a:r>
              <a:rPr lang="en-GB" b="0" i="0" dirty="0">
                <a:solidFill>
                  <a:schemeClr val="bg1"/>
                </a:solidFill>
                <a:effectLst/>
                <a:latin typeface="Trebuchet MS" panose="020B0603020202020204" pitchFamily="34" charset="0"/>
              </a:rPr>
              <a:t>‘The Walsingham Way’ - Mgr John Armitage</a:t>
            </a:r>
          </a:p>
        </p:txBody>
      </p:sp>
      <p:pic>
        <p:nvPicPr>
          <p:cNvPr id="4" name="Online Media 3" title="The Walsingham Way">
            <a:hlinkClick r:id="" action="ppaction://media"/>
            <a:extLst>
              <a:ext uri="{FF2B5EF4-FFF2-40B4-BE49-F238E27FC236}">
                <a16:creationId xmlns:a16="http://schemas.microsoft.com/office/drawing/2014/main" id="{93FBE81B-7929-441D-B2E1-BEC48D0698AD}"/>
              </a:ext>
            </a:extLst>
          </p:cNvPr>
          <p:cNvPicPr>
            <a:picLocks noRot="1" noChangeAspect="1"/>
          </p:cNvPicPr>
          <p:nvPr>
            <a:videoFile r:link="rId1"/>
          </p:nvPr>
        </p:nvPicPr>
        <p:blipFill>
          <a:blip r:embed="rId4"/>
          <a:stretch>
            <a:fillRect/>
          </a:stretch>
        </p:blipFill>
        <p:spPr>
          <a:xfrm>
            <a:off x="2216150" y="1209512"/>
            <a:ext cx="7546975" cy="4264040"/>
          </a:xfrm>
          <a:prstGeom prst="rect">
            <a:avLst/>
          </a:prstGeom>
        </p:spPr>
      </p:pic>
    </p:spTree>
    <p:extLst>
      <p:ext uri="{BB962C8B-B14F-4D97-AF65-F5344CB8AC3E}">
        <p14:creationId xmlns:p14="http://schemas.microsoft.com/office/powerpoint/2010/main" val="120306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3622</TotalTime>
  <Words>1618</Words>
  <Application>Microsoft Office PowerPoint</Application>
  <PresentationFormat>Widescreen</PresentationFormat>
  <Paragraphs>95</Paragraphs>
  <Slides>22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Calibri Light</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Griffin</dc:creator>
  <cp:lastModifiedBy>John Griffin</cp:lastModifiedBy>
  <cp:revision>40</cp:revision>
  <dcterms:created xsi:type="dcterms:W3CDTF">2021-03-09T17:12:56Z</dcterms:created>
  <dcterms:modified xsi:type="dcterms:W3CDTF">2021-10-25T14:35:30Z</dcterms:modified>
</cp:coreProperties>
</file>