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93" r:id="rId6"/>
    <p:sldId id="294" r:id="rId7"/>
    <p:sldId id="295" r:id="rId8"/>
    <p:sldId id="296" r:id="rId9"/>
    <p:sldId id="315" r:id="rId10"/>
    <p:sldId id="303" r:id="rId11"/>
    <p:sldId id="304" r:id="rId12"/>
    <p:sldId id="302" r:id="rId13"/>
    <p:sldId id="305" r:id="rId14"/>
    <p:sldId id="306" r:id="rId15"/>
    <p:sldId id="307" r:id="rId16"/>
    <p:sldId id="308" r:id="rId17"/>
    <p:sldId id="309" r:id="rId18"/>
    <p:sldId id="301" r:id="rId19"/>
    <p:sldId id="310" r:id="rId20"/>
    <p:sldId id="297" r:id="rId21"/>
    <p:sldId id="311" r:id="rId22"/>
    <p:sldId id="312" r:id="rId23"/>
    <p:sldId id="313"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2B"/>
    <a:srgbClr val="04659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dwx8g8z7FUo?start=57&amp;feature=oembed"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3P_DS2P5v4I?start=1&amp;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TPeKMSNT-Ys?start=156&amp;feature=oembe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VU5LlPnUBF4?feature=oembed" TargetMode="External"/><Relationship Id="rId5" Type="http://schemas.openxmlformats.org/officeDocument/2006/relationships/image" Target="../media/image24.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ideo" Target="https://www.youtube.com/embed/lKM-8CZRplI?feature=oembed" TargetMode="External"/><Relationship Id="rId5" Type="http://schemas.openxmlformats.org/officeDocument/2006/relationships/image" Target="../media/image31.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4.jpe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ideo" Target="https://www.youtube.com/embed/GTp-YY8idxo?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video" Target="https://www.youtube.com/embed/Hudk13Z-dBI?feature=oembed" TargetMode="Externa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15.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683297"/>
            <a:ext cx="10363199" cy="584775"/>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Lourdes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409481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89" y="262485"/>
            <a:ext cx="9388401"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Lourdes and the Immaculate Conception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991748" y="5210093"/>
            <a:ext cx="9583217" cy="1154162"/>
          </a:xfrm>
          <a:prstGeom prst="rect">
            <a:avLst/>
          </a:prstGeom>
          <a:noFill/>
        </p:spPr>
        <p:txBody>
          <a:bodyPr wrap="square">
            <a:spAutoFit/>
          </a:bodyPr>
          <a:lstStyle/>
          <a:p>
            <a:pPr algn="l"/>
            <a:r>
              <a:rPr lang="en-GB" b="0" i="0" dirty="0">
                <a:solidFill>
                  <a:schemeClr val="bg1"/>
                </a:solidFill>
                <a:effectLst/>
                <a:latin typeface="Trebuchet MS" panose="020B0603020202020204" pitchFamily="34" charset="0"/>
              </a:rPr>
              <a:t>"If one dream should fall and break into a thousand pieces... never be afraid to pick one of those pieces up and begin again. That's the beauty of being alive... We can always start all over again. Enjoy God's amazing opportunities bestowed on us. Have faith in Him always."</a:t>
            </a:r>
          </a:p>
          <a:p>
            <a:pPr algn="r"/>
            <a:r>
              <a:rPr lang="en-GB" sz="1500" b="0" i="0" dirty="0">
                <a:solidFill>
                  <a:schemeClr val="bg1"/>
                </a:solidFill>
                <a:effectLst/>
                <a:latin typeface="Trebuchet MS" panose="020B0603020202020204" pitchFamily="34" charset="0"/>
              </a:rPr>
              <a:t>St Bernadette Soubirous (Lourdes)</a:t>
            </a:r>
          </a:p>
        </p:txBody>
      </p:sp>
      <p:pic>
        <p:nvPicPr>
          <p:cNvPr id="3" name="Online Media 2" title="Fr. Barron visits Lourdes: Mary, the Immaculate Conception">
            <a:hlinkClick r:id="" action="ppaction://media"/>
            <a:extLst>
              <a:ext uri="{FF2B5EF4-FFF2-40B4-BE49-F238E27FC236}">
                <a16:creationId xmlns:a16="http://schemas.microsoft.com/office/drawing/2014/main" id="{2E2A0FC9-0F23-4C9C-842D-E32E83E16A89}"/>
              </a:ext>
            </a:extLst>
          </p:cNvPr>
          <p:cNvPicPr>
            <a:picLocks noRot="1" noChangeAspect="1"/>
          </p:cNvPicPr>
          <p:nvPr>
            <a:videoFile r:link="rId1"/>
          </p:nvPr>
        </p:nvPicPr>
        <p:blipFill>
          <a:blip r:embed="rId4"/>
          <a:stretch>
            <a:fillRect/>
          </a:stretch>
        </p:blipFill>
        <p:spPr>
          <a:xfrm>
            <a:off x="3477052" y="1163318"/>
            <a:ext cx="6388326" cy="3609404"/>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2012140" y="5615787"/>
            <a:ext cx="9258148" cy="923330"/>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As you listen to this song of praise, you may like to reflect</a:t>
            </a:r>
            <a:br>
              <a:rPr lang="en-GB" sz="1800" dirty="0">
                <a:solidFill>
                  <a:schemeClr val="bg1"/>
                </a:solidFill>
                <a:latin typeface="Trebuchet MS" panose="020B0603020202020204" pitchFamily="34" charset="0"/>
              </a:rPr>
            </a:br>
            <a:r>
              <a:rPr lang="en-GB" sz="1800" dirty="0">
                <a:solidFill>
                  <a:schemeClr val="bg1"/>
                </a:solidFill>
                <a:latin typeface="Trebuchet MS" panose="020B0603020202020204" pitchFamily="34" charset="0"/>
              </a:rPr>
              <a:t> on the promise made by Our Lady of Lourdes, to Bernadette. </a:t>
            </a:r>
          </a:p>
          <a:p>
            <a:pPr algn="ctr"/>
            <a:r>
              <a:rPr lang="en-GB" sz="1800" dirty="0">
                <a:solidFill>
                  <a:schemeClr val="bg1"/>
                </a:solidFill>
                <a:latin typeface="Trebuchet MS" panose="020B0603020202020204" pitchFamily="34" charset="0"/>
              </a:rPr>
              <a:t>“I do not promise to make you happy in this world, but in the other”.</a:t>
            </a:r>
            <a:endParaRPr lang="en-GB" dirty="0"/>
          </a:p>
        </p:txBody>
      </p:sp>
      <p:pic>
        <p:nvPicPr>
          <p:cNvPr id="2" name="Online Media 1" title="Ave Maria Gratia Plena (English Lyrics)">
            <a:hlinkClick r:id="" action="ppaction://media"/>
            <a:extLst>
              <a:ext uri="{FF2B5EF4-FFF2-40B4-BE49-F238E27FC236}">
                <a16:creationId xmlns:a16="http://schemas.microsoft.com/office/drawing/2014/main" id="{C57CD66B-3B8E-4E58-ABDC-842CBE39DAD2}"/>
              </a:ext>
            </a:extLst>
          </p:cNvPr>
          <p:cNvPicPr>
            <a:picLocks noRot="1" noChangeAspect="1"/>
          </p:cNvPicPr>
          <p:nvPr>
            <a:videoFile r:link="rId1"/>
          </p:nvPr>
        </p:nvPicPr>
        <p:blipFill>
          <a:blip r:embed="rId4"/>
          <a:stretch>
            <a:fillRect/>
          </a:stretch>
        </p:blipFill>
        <p:spPr>
          <a:xfrm>
            <a:off x="2888974" y="908816"/>
            <a:ext cx="6029739" cy="4522305"/>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8" name="TextBox 7">
            <a:extLst>
              <a:ext uri="{FF2B5EF4-FFF2-40B4-BE49-F238E27FC236}">
                <a16:creationId xmlns:a16="http://schemas.microsoft.com/office/drawing/2014/main" id="{F090FCC0-801B-4408-9015-BA690D6D8F12}"/>
              </a:ext>
            </a:extLst>
          </p:cNvPr>
          <p:cNvSpPr txBox="1"/>
          <p:nvPr/>
        </p:nvSpPr>
        <p:spPr>
          <a:xfrm>
            <a:off x="3755463" y="5555521"/>
            <a:ext cx="7716882" cy="400110"/>
          </a:xfrm>
          <a:prstGeom prst="rect">
            <a:avLst/>
          </a:prstGeom>
          <a:noFill/>
        </p:spPr>
        <p:txBody>
          <a:bodyPr wrap="square">
            <a:spAutoFit/>
          </a:bodyPr>
          <a:lstStyle/>
          <a:p>
            <a:r>
              <a:rPr lang="en-GB" sz="2000" dirty="0">
                <a:solidFill>
                  <a:schemeClr val="bg1"/>
                </a:solidFill>
                <a:latin typeface="Trebuchet MS" panose="020B0603020202020204" pitchFamily="34" charset="0"/>
              </a:rPr>
              <a:t>Salford Diocesan Pilgrims and volunteers </a:t>
            </a:r>
          </a:p>
        </p:txBody>
      </p:sp>
      <p:pic>
        <p:nvPicPr>
          <p:cNvPr id="2" name="Online Media 1" title="Lourdes at Home - What Lourdes Means To Me">
            <a:hlinkClick r:id="" action="ppaction://media"/>
            <a:extLst>
              <a:ext uri="{FF2B5EF4-FFF2-40B4-BE49-F238E27FC236}">
                <a16:creationId xmlns:a16="http://schemas.microsoft.com/office/drawing/2014/main" id="{686A6D87-4C0C-4AE5-9EB6-888BC72EC241}"/>
              </a:ext>
            </a:extLst>
          </p:cNvPr>
          <p:cNvPicPr>
            <a:picLocks noRot="1" noChangeAspect="1"/>
          </p:cNvPicPr>
          <p:nvPr>
            <a:videoFile r:link="rId1"/>
          </p:nvPr>
        </p:nvPicPr>
        <p:blipFill>
          <a:blip r:embed="rId4"/>
          <a:stretch>
            <a:fillRect/>
          </a:stretch>
        </p:blipFill>
        <p:spPr>
          <a:xfrm>
            <a:off x="2991212" y="1510174"/>
            <a:ext cx="6554886" cy="3703510"/>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1403849"/>
            <a:ext cx="11457444" cy="2462213"/>
          </a:xfrm>
          <a:prstGeom prst="rect">
            <a:avLst/>
          </a:prstGeom>
          <a:noFill/>
        </p:spPr>
        <p:txBody>
          <a:bodyPr wrap="square">
            <a:spAutoFit/>
          </a:bodyPr>
          <a:lstStyle/>
          <a:p>
            <a:pPr algn="ctr"/>
            <a:r>
              <a:rPr lang="en-GB" sz="1400" b="1" i="0" dirty="0">
                <a:effectLst/>
                <a:latin typeface="Trebuchet MS" panose="020B0603020202020204" pitchFamily="34" charset="0"/>
              </a:rPr>
              <a:t>508</a:t>
            </a:r>
            <a:r>
              <a:rPr lang="en-GB" sz="1400" b="0" i="0" dirty="0">
                <a:effectLst/>
                <a:latin typeface="Trebuchet MS" panose="020B0603020202020204" pitchFamily="34" charset="0"/>
              </a:rPr>
              <a:t> From among the descendants of Eve, God chose the Virgin Mary to be the mother of his Son. "Full of grace," Mary is "the most excellent fruit of redemption" (SC 103): from the first instant of her conception, she was totally preserved from the stain of original sin and she remained pure from all personal sin throughout her life.</a:t>
            </a:r>
            <a:br>
              <a:rPr lang="en-GB" sz="1400" dirty="0">
                <a:latin typeface="Trebuchet MS" panose="020B0603020202020204" pitchFamily="34" charset="0"/>
              </a:rPr>
            </a:br>
            <a:br>
              <a:rPr lang="en-GB" sz="1400" dirty="0">
                <a:latin typeface="Trebuchet MS" panose="020B0603020202020204" pitchFamily="34" charset="0"/>
              </a:rPr>
            </a:br>
            <a:r>
              <a:rPr lang="en-GB" sz="1400" b="1" i="0" dirty="0">
                <a:effectLst/>
                <a:latin typeface="Trebuchet MS" panose="020B0603020202020204" pitchFamily="34" charset="0"/>
              </a:rPr>
              <a:t>509</a:t>
            </a:r>
            <a:r>
              <a:rPr lang="en-GB" sz="1400" b="0" i="0" dirty="0">
                <a:effectLst/>
                <a:latin typeface="Trebuchet MS" panose="020B0603020202020204" pitchFamily="34" charset="0"/>
              </a:rPr>
              <a:t> Mary is truly "Mother of God" since she is the mother of the eternal Son of God made man, who is God himself.</a:t>
            </a:r>
            <a:br>
              <a:rPr lang="en-GB" sz="1400" dirty="0">
                <a:latin typeface="Trebuchet MS" panose="020B0603020202020204" pitchFamily="34" charset="0"/>
              </a:rPr>
            </a:br>
            <a:br>
              <a:rPr lang="en-GB" sz="1400" dirty="0">
                <a:latin typeface="Trebuchet MS" panose="020B0603020202020204" pitchFamily="34" charset="0"/>
              </a:rPr>
            </a:br>
            <a:r>
              <a:rPr lang="en-GB" sz="1400" b="1" i="0" dirty="0">
                <a:effectLst/>
                <a:latin typeface="Trebuchet MS" panose="020B0603020202020204" pitchFamily="34" charset="0"/>
              </a:rPr>
              <a:t>510</a:t>
            </a:r>
            <a:r>
              <a:rPr lang="en-GB" sz="1400" b="0" i="0" dirty="0">
                <a:effectLst/>
                <a:latin typeface="Trebuchet MS" panose="020B0603020202020204" pitchFamily="34" charset="0"/>
              </a:rPr>
              <a:t> Mary "remained a virgin in conceiving her Son, a virgin in giving birth to him, a virgin in carrying him, a virgin in nursing him at her breast, always a virgin" (St. Augustine, </a:t>
            </a:r>
            <a:r>
              <a:rPr lang="en-GB" sz="1400" b="0" i="1" dirty="0" err="1">
                <a:effectLst/>
                <a:latin typeface="Trebuchet MS" panose="020B0603020202020204" pitchFamily="34" charset="0"/>
              </a:rPr>
              <a:t>Serm</a:t>
            </a:r>
            <a:r>
              <a:rPr lang="en-GB" sz="1400" b="0" i="0" dirty="0">
                <a:effectLst/>
                <a:latin typeface="Trebuchet MS" panose="020B0603020202020204" pitchFamily="34" charset="0"/>
              </a:rPr>
              <a:t>. 186, 1: PL 38, 999): with her whole being she is "the handmaid of the Lord" (Lk 1:38).</a:t>
            </a:r>
            <a:br>
              <a:rPr lang="en-GB" sz="1400" dirty="0">
                <a:latin typeface="Trebuchet MS" panose="020B0603020202020204" pitchFamily="34" charset="0"/>
              </a:rPr>
            </a:br>
            <a:br>
              <a:rPr lang="en-GB" sz="1400" dirty="0">
                <a:latin typeface="Trebuchet MS" panose="020B0603020202020204" pitchFamily="34" charset="0"/>
              </a:rPr>
            </a:br>
            <a:r>
              <a:rPr lang="en-GB" sz="1400" b="1" i="0" dirty="0">
                <a:effectLst/>
                <a:latin typeface="Trebuchet MS" panose="020B0603020202020204" pitchFamily="34" charset="0"/>
              </a:rPr>
              <a:t>511</a:t>
            </a:r>
            <a:r>
              <a:rPr lang="en-GB" sz="1400" b="0" i="0" dirty="0">
                <a:effectLst/>
                <a:latin typeface="Trebuchet MS" panose="020B0603020202020204" pitchFamily="34" charset="0"/>
              </a:rPr>
              <a:t> The Virgin Mary "cooperated through free faith and obedience in human salvation" (LG 56). She uttered her yes "in the name of all human nature" (St. Thomas Aquinas, </a:t>
            </a:r>
            <a:r>
              <a:rPr lang="en-GB" sz="1400" b="0" i="1" dirty="0" err="1">
                <a:effectLst/>
                <a:latin typeface="Trebuchet MS" panose="020B0603020202020204" pitchFamily="34" charset="0"/>
              </a:rPr>
              <a:t>Sth</a:t>
            </a:r>
            <a:r>
              <a:rPr lang="en-GB" sz="1400" b="0" i="0" dirty="0">
                <a:effectLst/>
                <a:latin typeface="Trebuchet MS" panose="020B0603020202020204" pitchFamily="34" charset="0"/>
              </a:rPr>
              <a:t> III, 30, 1). By her obedience she became the new Eve, mother of the living.</a:t>
            </a: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96252" y="5459022"/>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89" y="262485"/>
            <a:ext cx="8133605"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Why does Mary have so many titles?</a:t>
            </a:r>
          </a:p>
        </p:txBody>
      </p:sp>
      <p:pic>
        <p:nvPicPr>
          <p:cNvPr id="2" name="Online Media 1" title="Exploring the Titles of the Blessed Virgin Mary">
            <a:hlinkClick r:id="" action="ppaction://media"/>
            <a:extLst>
              <a:ext uri="{FF2B5EF4-FFF2-40B4-BE49-F238E27FC236}">
                <a16:creationId xmlns:a16="http://schemas.microsoft.com/office/drawing/2014/main" id="{CEA09D5E-B1F6-441F-B11C-9808D2EF9AA4}"/>
              </a:ext>
            </a:extLst>
          </p:cNvPr>
          <p:cNvPicPr>
            <a:picLocks noRot="1" noChangeAspect="1"/>
          </p:cNvPicPr>
          <p:nvPr>
            <a:videoFile r:link="rId1"/>
          </p:nvPr>
        </p:nvPicPr>
        <p:blipFill>
          <a:blip r:embed="rId5"/>
          <a:stretch>
            <a:fillRect/>
          </a:stretch>
        </p:blipFill>
        <p:spPr>
          <a:xfrm>
            <a:off x="616989" y="1422116"/>
            <a:ext cx="5802243" cy="3278267"/>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6E48C1-AEC4-4B7C-9BDE-93EC2A8D1920}"/>
              </a:ext>
            </a:extLst>
          </p:cNvPr>
          <p:cNvPicPr>
            <a:picLocks noChangeAspect="1"/>
          </p:cNvPicPr>
          <p:nvPr/>
        </p:nvPicPr>
        <p:blipFill>
          <a:blip r:embed="rId2">
            <a:extLst>
              <a:ext uri="{28A0092B-C50C-407E-A947-70E740481C1C}">
                <a14:useLocalDpi xmlns:a14="http://schemas.microsoft.com/office/drawing/2010/main" val="0"/>
              </a:ext>
            </a:extLst>
          </a:blip>
          <a:srcRect l="2688" r="2688"/>
          <a:stretch/>
        </p:blipFill>
        <p:spPr>
          <a:xfrm>
            <a:off x="0" y="-27389"/>
            <a:ext cx="12192000" cy="6858000"/>
          </a:xfrm>
          <a:prstGeom prst="rect">
            <a:avLst/>
          </a:prstGeom>
        </p:spPr>
      </p:pic>
      <p:sp>
        <p:nvSpPr>
          <p:cNvPr id="10" name="TextBox 9">
            <a:extLst>
              <a:ext uri="{FF2B5EF4-FFF2-40B4-BE49-F238E27FC236}">
                <a16:creationId xmlns:a16="http://schemas.microsoft.com/office/drawing/2014/main" id="{992FB99E-B909-4EFC-B24F-EF0640EB8F13}"/>
              </a:ext>
            </a:extLst>
          </p:cNvPr>
          <p:cNvSpPr txBox="1"/>
          <p:nvPr/>
        </p:nvSpPr>
        <p:spPr>
          <a:xfrm>
            <a:off x="1871288" y="975735"/>
            <a:ext cx="8449424" cy="1221055"/>
          </a:xfrm>
          <a:prstGeom prst="rect">
            <a:avLst/>
          </a:prstGeom>
        </p:spPr>
        <p:txBody>
          <a:bodyPr vert="horz" lIns="91440" tIns="45720" rIns="91440" bIns="45720" rtlCol="0">
            <a:noAutofit/>
          </a:bodyPr>
          <a:lstStyle/>
          <a:p>
            <a:pPr algn="l"/>
            <a:r>
              <a:rPr lang="en-GB" sz="2200" b="1" i="0" dirty="0">
                <a:solidFill>
                  <a:schemeClr val="accent1">
                    <a:lumMod val="75000"/>
                  </a:schemeClr>
                </a:solidFill>
                <a:effectLst/>
                <a:latin typeface="Trebuchet MS" panose="020B0603020202020204" pitchFamily="34" charset="0"/>
              </a:rPr>
              <a:t>Our Lady of Lourdes spoke to St. Bernadette about the next world. Do I prioritize the things of this world or the next? What is most important to me in my life?</a:t>
            </a:r>
          </a:p>
        </p:txBody>
      </p:sp>
      <p:sp>
        <p:nvSpPr>
          <p:cNvPr id="11" name="TextBox 10">
            <a:extLst>
              <a:ext uri="{FF2B5EF4-FFF2-40B4-BE49-F238E27FC236}">
                <a16:creationId xmlns:a16="http://schemas.microsoft.com/office/drawing/2014/main" id="{0C3FE68D-99F8-4C71-B997-622A18FB5274}"/>
              </a:ext>
            </a:extLst>
          </p:cNvPr>
          <p:cNvSpPr txBox="1"/>
          <p:nvPr/>
        </p:nvSpPr>
        <p:spPr>
          <a:xfrm>
            <a:off x="3911699" y="0"/>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chemeClr val="accent1">
                    <a:lumMod val="75000"/>
                  </a:schemeClr>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pic>
        <p:nvPicPr>
          <p:cNvPr id="6" name="Picture 5" descr="Icon&#10;&#10;Description automatically generated">
            <a:extLst>
              <a:ext uri="{FF2B5EF4-FFF2-40B4-BE49-F238E27FC236}">
                <a16:creationId xmlns:a16="http://schemas.microsoft.com/office/drawing/2014/main" id="{E5C0A7F8-7E0C-47BD-A0DA-4C27860F17AD}"/>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3C840AC2-6ECD-4575-98D6-BE43BDB238A6}"/>
              </a:ext>
            </a:extLst>
          </p:cNvPr>
          <p:cNvSpPr txBox="1"/>
          <p:nvPr/>
        </p:nvSpPr>
        <p:spPr>
          <a:xfrm>
            <a:off x="1871289" y="5330284"/>
            <a:ext cx="5298946" cy="880945"/>
          </a:xfrm>
          <a:prstGeom prst="rect">
            <a:avLst/>
          </a:prstGeom>
        </p:spPr>
        <p:txBody>
          <a:bodyPr vert="horz" lIns="91440" tIns="45720" rIns="91440" bIns="45720" rtlCol="0">
            <a:normAutofit/>
          </a:bodyPr>
          <a:lstStyle/>
          <a:p>
            <a:pPr algn="ctr">
              <a:lnSpc>
                <a:spcPct val="90000"/>
              </a:lnSpc>
              <a:spcAft>
                <a:spcPts val="600"/>
              </a:spcAft>
            </a:pPr>
            <a:r>
              <a:rPr lang="en-GB" sz="2400" b="1" dirty="0">
                <a:solidFill>
                  <a:schemeClr val="accent1">
                    <a:lumMod val="50000"/>
                  </a:schemeClr>
                </a:solidFill>
                <a:latin typeface="Trebuchet MS" panose="020B0603020202020204" pitchFamily="34" charset="0"/>
              </a:rPr>
              <a:t>Discuss this is two’s &amp; three’s </a:t>
            </a:r>
            <a:br>
              <a:rPr lang="en-GB" sz="2400" b="1" dirty="0">
                <a:solidFill>
                  <a:schemeClr val="accent1">
                    <a:lumMod val="50000"/>
                  </a:schemeClr>
                </a:solidFill>
                <a:latin typeface="Trebuchet MS" panose="020B0603020202020204" pitchFamily="34" charset="0"/>
              </a:rPr>
            </a:br>
            <a:r>
              <a:rPr lang="en-GB" sz="2400" b="1" dirty="0">
                <a:solidFill>
                  <a:schemeClr val="accent1">
                    <a:lumMod val="50000"/>
                  </a:schemeClr>
                </a:solidFill>
                <a:latin typeface="Trebuchet MS" panose="020B0603020202020204" pitchFamily="34" charset="0"/>
              </a:rPr>
              <a:t>then feedback to the main group</a:t>
            </a:r>
            <a:endParaRPr lang="en-US" sz="2400" b="1" dirty="0">
              <a:solidFill>
                <a:schemeClr val="accent1">
                  <a:lumMod val="50000"/>
                </a:schemeClr>
              </a:solidFill>
              <a:latin typeface="Trebuchet MS" panose="020B0603020202020204" pitchFamily="34" charset="0"/>
            </a:endParaRPr>
          </a:p>
        </p:txBody>
      </p:sp>
    </p:spTree>
    <p:extLst>
      <p:ext uri="{BB962C8B-B14F-4D97-AF65-F5344CB8AC3E}">
        <p14:creationId xmlns:p14="http://schemas.microsoft.com/office/powerpoint/2010/main" val="34971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03DA8"/>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014837" y="3688107"/>
            <a:ext cx="3929429" cy="369332"/>
          </a:xfrm>
          <a:prstGeom prst="rect">
            <a:avLst/>
          </a:prstGeom>
          <a:noFill/>
        </p:spPr>
        <p:txBody>
          <a:bodyPr wrap="square">
            <a:spAutoFit/>
          </a:bodyPr>
          <a:lstStyle/>
          <a:p>
            <a:r>
              <a:rPr lang="en-GB" b="1" dirty="0">
                <a:latin typeface="Trebuchet MS" panose="020B0603020202020204" pitchFamily="34" charset="0"/>
              </a:rPr>
              <a:t>www.salfordlourdes.co.uk/</a:t>
            </a:r>
          </a:p>
        </p:txBody>
      </p:sp>
      <p:pic>
        <p:nvPicPr>
          <p:cNvPr id="9" name="Picture 8">
            <a:extLst>
              <a:ext uri="{FF2B5EF4-FFF2-40B4-BE49-F238E27FC236}">
                <a16:creationId xmlns:a16="http://schemas.microsoft.com/office/drawing/2014/main" id="{5DD11F81-30AA-47E4-B389-1BEF070123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42448" y="1374985"/>
            <a:ext cx="1846138" cy="1846138"/>
          </a:xfrm>
          <a:prstGeom prst="rect">
            <a:avLst/>
          </a:prstGeom>
        </p:spPr>
      </p:pic>
      <p:pic>
        <p:nvPicPr>
          <p:cNvPr id="11" name="Picture 10">
            <a:extLst>
              <a:ext uri="{FF2B5EF4-FFF2-40B4-BE49-F238E27FC236}">
                <a16:creationId xmlns:a16="http://schemas.microsoft.com/office/drawing/2014/main" id="{27EF3216-7C34-4016-8C57-D7FDA4E197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65382" y="1210335"/>
            <a:ext cx="3065764" cy="1104436"/>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262571" y="2635775"/>
            <a:ext cx="3929429" cy="369332"/>
          </a:xfrm>
          <a:prstGeom prst="rect">
            <a:avLst/>
          </a:prstGeom>
          <a:noFill/>
        </p:spPr>
        <p:txBody>
          <a:bodyPr wrap="square">
            <a:spAutoFit/>
          </a:bodyPr>
          <a:lstStyle/>
          <a:p>
            <a:r>
              <a:rPr lang="en-GB" b="1" dirty="0">
                <a:latin typeface="Trebuchet MS" panose="020B0603020202020204" pitchFamily="34" charset="0"/>
              </a:rPr>
              <a:t>www.lourdes-france.org/en/</a:t>
            </a:r>
          </a:p>
        </p:txBody>
      </p:sp>
      <p:sp>
        <p:nvSpPr>
          <p:cNvPr id="2" name="TextBox 1">
            <a:extLst>
              <a:ext uri="{FF2B5EF4-FFF2-40B4-BE49-F238E27FC236}">
                <a16:creationId xmlns:a16="http://schemas.microsoft.com/office/drawing/2014/main" id="{DC0A7DB6-B442-4829-BCED-5B916E607898}"/>
              </a:ext>
            </a:extLst>
          </p:cNvPr>
          <p:cNvSpPr txBox="1"/>
          <p:nvPr/>
        </p:nvSpPr>
        <p:spPr>
          <a:xfrm>
            <a:off x="6096000" y="5654282"/>
            <a:ext cx="4691269" cy="369332"/>
          </a:xfrm>
          <a:prstGeom prst="rect">
            <a:avLst/>
          </a:prstGeom>
          <a:noFill/>
        </p:spPr>
        <p:txBody>
          <a:bodyPr wrap="square" rtlCol="0">
            <a:spAutoFit/>
          </a:bodyPr>
          <a:lstStyle/>
          <a:p>
            <a:r>
              <a:rPr lang="en-GB" b="1" dirty="0">
                <a:latin typeface="Trade Gothic Next" panose="020B0604020202020204" pitchFamily="34" charset="0"/>
              </a:rPr>
              <a:t>www.en.lourdes-infotourisme.com/</a:t>
            </a:r>
          </a:p>
        </p:txBody>
      </p:sp>
      <p:pic>
        <p:nvPicPr>
          <p:cNvPr id="1026" name="Picture 2" descr="Lourdes, L'inspiratrice">
            <a:extLst>
              <a:ext uri="{FF2B5EF4-FFF2-40B4-BE49-F238E27FC236}">
                <a16:creationId xmlns:a16="http://schemas.microsoft.com/office/drawing/2014/main" id="{D2EDC8EE-9DE6-48DB-B2F7-20D58E74E3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617" y="4524423"/>
            <a:ext cx="2128973" cy="95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8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94" b="5194"/>
          <a:stretch/>
        </p:blipFill>
        <p:spPr bwMode="auto">
          <a:xfrm>
            <a:off x="7364276" y="533399"/>
            <a:ext cx="4387344" cy="5642812"/>
          </a:xfrm>
          <a:prstGeom prst="rect">
            <a:avLst/>
          </a:prstGeom>
          <a:solidFill>
            <a:srgbClr val="FFFFFF">
              <a:shade val="85000"/>
            </a:srgbClr>
          </a:solidFill>
          <a:ln w="88900" cap="sq">
            <a:solidFill>
              <a:srgbClr val="FFFFFF"/>
            </a:solidFill>
            <a:miter lim="800000"/>
          </a:ln>
          <a:effectLst>
            <a:glow>
              <a:schemeClr val="accent1">
                <a:satMod val="175000"/>
                <a:alpha val="40000"/>
              </a:schemeClr>
            </a:glow>
            <a:outerShdw blurRad="55000" dist="18000" dir="5400000" algn="tl" rotWithShape="0">
              <a:srgbClr val="000000">
                <a:alpha val="41000"/>
              </a:srgbClr>
            </a:outerShdw>
            <a:softEdge rad="203200"/>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336885" y="261548"/>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Jesus I Need You - Hillsong Worship">
            <a:hlinkClick r:id="" action="ppaction://media"/>
            <a:extLst>
              <a:ext uri="{FF2B5EF4-FFF2-40B4-BE49-F238E27FC236}">
                <a16:creationId xmlns:a16="http://schemas.microsoft.com/office/drawing/2014/main" id="{81BE20A1-A2DE-4317-8E14-9E1951CFEF2B}"/>
              </a:ext>
            </a:extLst>
          </p:cNvPr>
          <p:cNvPicPr>
            <a:picLocks noRot="1" noChangeAspect="1"/>
          </p:cNvPicPr>
          <p:nvPr>
            <a:videoFile r:link="rId1"/>
          </p:nvPr>
        </p:nvPicPr>
        <p:blipFill>
          <a:blip r:embed="rId5"/>
          <a:stretch>
            <a:fillRect/>
          </a:stretch>
        </p:blipFill>
        <p:spPr>
          <a:xfrm>
            <a:off x="4764530" y="4778429"/>
            <a:ext cx="2238943" cy="1265003"/>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773252" y="887135"/>
            <a:ext cx="5802250" cy="5693866"/>
          </a:xfrm>
          <a:prstGeom prst="rect">
            <a:avLst/>
          </a:prstGeom>
          <a:noFill/>
        </p:spPr>
        <p:txBody>
          <a:bodyPr wrap="square" rtlCol="0">
            <a:spAutoFit/>
          </a:bodyPr>
          <a:lstStyle/>
          <a:p>
            <a:endPar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The Virgin Mary appeared in a series of 18 apparitions to Bernadette Soubirous beginning in 1858.  </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Since then, pilgrims have visited Lourdes on pilgrimage, to renew and strengthen faith, gain a sense of purpose and think about their lives, to seek solutions or gain strength and guidance in times of difficulty or distress. </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Many sick pilgrims bathe in the healing waters of the spring and find peace with their prognosis rather than to seek a miraculous cure.</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solidFill>
                <a:schemeClr val="bg1"/>
              </a:solidFill>
              <a:effectLst/>
              <a:latin typeface="Times New Roman" panose="02020603050405020304" pitchFamily="18" charset="0"/>
              <a:ea typeface="Times New Roman" panose="02020603050405020304" pitchFamily="18" charset="0"/>
            </a:endParaRPr>
          </a:p>
          <a:p>
            <a:r>
              <a:rPr lang="en-GB" sz="1800"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a:t>
            </a:r>
            <a:r>
              <a:rPr lang="en-GB" sz="1800" i="1" spc="7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Lourdes brings people together, young and old, disabled or able-bodied, rich and poor, with a shared experience of faith where everyone is accepted.’</a:t>
            </a:r>
            <a:endParaRPr lang="en-GB" sz="1800" dirty="0">
              <a:solidFill>
                <a:schemeClr val="bg1"/>
              </a:solidFill>
              <a:effectLst/>
              <a:latin typeface="Times New Roman" panose="02020603050405020304" pitchFamily="18" charset="0"/>
              <a:ea typeface="Times New Roman" panose="02020603050405020304" pitchFamily="18" charset="0"/>
            </a:endParaRPr>
          </a:p>
          <a:p>
            <a:endParaRPr lang="en-GB" sz="2200" dirty="0">
              <a:solidFill>
                <a:srgbClr val="FFCC00"/>
              </a:solidFill>
              <a:latin typeface="Trebuchet MS" panose="020B0603020202020204" pitchFamily="34" charset="0"/>
            </a:endParaRPr>
          </a:p>
        </p:txBody>
      </p:sp>
      <p:pic>
        <p:nvPicPr>
          <p:cNvPr id="11" name="Picture 10">
            <a:extLst>
              <a:ext uri="{FF2B5EF4-FFF2-40B4-BE49-F238E27FC236}">
                <a16:creationId xmlns:a16="http://schemas.microsoft.com/office/drawing/2014/main" id="{828E5406-3A19-4DA8-B876-B8F3D3A13968}"/>
              </a:ext>
            </a:extLst>
          </p:cNvPr>
          <p:cNvPicPr>
            <a:picLocks noChangeAspect="1"/>
          </p:cNvPicPr>
          <p:nvPr/>
        </p:nvPicPr>
        <p:blipFill>
          <a:blip r:embed="rId2">
            <a:extLst>
              <a:ext uri="{28A0092B-C50C-407E-A947-70E740481C1C}">
                <a14:useLocalDpi xmlns:a14="http://schemas.microsoft.com/office/drawing/2010/main" val="0"/>
              </a:ext>
            </a:extLst>
          </a:blip>
          <a:srcRect t="2408" b="2408"/>
          <a:stretch/>
        </p:blipFill>
        <p:spPr>
          <a:xfrm>
            <a:off x="6575502" y="1104982"/>
            <a:ext cx="5184358" cy="3060000"/>
          </a:xfrm>
          <a:prstGeom prst="rect">
            <a:avLst/>
          </a:prstGeom>
          <a:ln>
            <a:noFill/>
          </a:ln>
          <a:effectLst>
            <a:softEdge rad="112500"/>
          </a:effectLst>
        </p:spPr>
      </p:pic>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027295" y="5011070"/>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683297"/>
            <a:ext cx="10363199" cy="584775"/>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Lourdes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79315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Introduction</a:t>
            </a:r>
          </a:p>
        </p:txBody>
      </p:sp>
      <p:pic>
        <p:nvPicPr>
          <p:cNvPr id="3" name="Online Media 2" title="Making the journey to Lourdes">
            <a:hlinkClick r:id="" action="ppaction://media"/>
            <a:extLst>
              <a:ext uri="{FF2B5EF4-FFF2-40B4-BE49-F238E27FC236}">
                <a16:creationId xmlns:a16="http://schemas.microsoft.com/office/drawing/2014/main" id="{4EBB9E17-8A61-4EB7-9D4C-DE5437CE9A53}"/>
              </a:ext>
            </a:extLst>
          </p:cNvPr>
          <p:cNvPicPr>
            <a:picLocks noRot="1" noChangeAspect="1"/>
          </p:cNvPicPr>
          <p:nvPr>
            <a:videoFile r:link="rId1"/>
          </p:nvPr>
        </p:nvPicPr>
        <p:blipFill>
          <a:blip r:embed="rId4"/>
          <a:stretch>
            <a:fillRect/>
          </a:stretch>
        </p:blipFill>
        <p:spPr>
          <a:xfrm>
            <a:off x="288834" y="1730758"/>
            <a:ext cx="5787375" cy="3269867"/>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Prayer to Our Lady of Lourdes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449359"/>
            <a:ext cx="7443537" cy="5355312"/>
          </a:xfrm>
          <a:prstGeom prst="rect">
            <a:avLst/>
          </a:prstGeom>
          <a:noFill/>
        </p:spPr>
        <p:txBody>
          <a:bodyPr wrap="square" rtlCol="0">
            <a:spAutoFit/>
          </a:bodyPr>
          <a:lstStyle/>
          <a:p>
            <a:pPr algn="ctr" fontAlgn="base"/>
            <a:r>
              <a:rPr lang="en-GB" sz="2000" b="0" i="0" dirty="0">
                <a:solidFill>
                  <a:schemeClr val="bg1"/>
                </a:solidFill>
                <a:effectLst/>
                <a:latin typeface="Trebuchet MS" panose="020B0603020202020204" pitchFamily="34" charset="0"/>
              </a:rPr>
              <a:t>Oh ever immaculate Virgin, Mother of Mercy, Health of the Sick, Refuge of Sinners, Comforter of the Afflicted, you know my wants, my troubles, my sufferings. Look upon me with mercy. </a:t>
            </a:r>
          </a:p>
          <a:p>
            <a:pPr algn="ctr" fontAlgn="base"/>
            <a:r>
              <a:rPr lang="en-GB" sz="2000" b="0" i="0" dirty="0">
                <a:solidFill>
                  <a:schemeClr val="bg1"/>
                </a:solidFill>
                <a:effectLst/>
                <a:latin typeface="Trebuchet MS" panose="020B0603020202020204" pitchFamily="34" charset="0"/>
              </a:rPr>
              <a:t>When you appeared in the grotto of Lourdes, you made it a privileged Sanctuary where you dispense your favours, and where many sufferers have obtained the cure of their infirmities, both spiritual and physical. </a:t>
            </a:r>
          </a:p>
          <a:p>
            <a:pPr algn="ctr" fontAlgn="base"/>
            <a:endParaRPr lang="en-GB" sz="2000" dirty="0">
              <a:solidFill>
                <a:schemeClr val="bg1"/>
              </a:solidFill>
              <a:latin typeface="Trebuchet MS" panose="020B0603020202020204" pitchFamily="34" charset="0"/>
            </a:endParaRPr>
          </a:p>
          <a:p>
            <a:pPr algn="ctr" fontAlgn="base"/>
            <a:r>
              <a:rPr lang="en-GB" sz="2000" b="0" i="0" dirty="0">
                <a:solidFill>
                  <a:schemeClr val="bg1"/>
                </a:solidFill>
                <a:effectLst/>
                <a:latin typeface="Trebuchet MS" panose="020B0603020202020204" pitchFamily="34" charset="0"/>
              </a:rPr>
              <a:t>I come, therefore, with unbounded confidence to implore your maternal intercession. My loving Mother, obtain my request. I will try to imitate your virtues so that I may one day share your company and bless you in eternity. Amen. </a:t>
            </a:r>
          </a:p>
          <a:p>
            <a:pPr algn="ctr" fontAlgn="base"/>
            <a:endParaRPr lang="en-GB" sz="2000" b="0" i="0" dirty="0">
              <a:solidFill>
                <a:schemeClr val="bg1"/>
              </a:solidFill>
              <a:effectLst/>
              <a:latin typeface="Trebuchet MS" panose="020B0603020202020204" pitchFamily="34" charset="0"/>
            </a:endParaRPr>
          </a:p>
          <a:p>
            <a:pPr algn="ctr" fontAlgn="base"/>
            <a:r>
              <a:rPr lang="en-GB" sz="2000" b="0" i="0" dirty="0">
                <a:solidFill>
                  <a:schemeClr val="bg1"/>
                </a:solidFill>
                <a:effectLst/>
                <a:latin typeface="Trebuchet MS" panose="020B0603020202020204" pitchFamily="34" charset="0"/>
              </a:rPr>
              <a:t>Our Lady of Lourdes, pray for us.</a:t>
            </a:r>
          </a:p>
          <a:p>
            <a:pPr algn="ctr" fontAlgn="base"/>
            <a:r>
              <a:rPr lang="en-GB" sz="2000" b="0" i="0" dirty="0">
                <a:solidFill>
                  <a:schemeClr val="bg1"/>
                </a:solidFill>
                <a:effectLst/>
                <a:latin typeface="Trebuchet MS" panose="020B0603020202020204" pitchFamily="34" charset="0"/>
              </a:rPr>
              <a:t>Saint Bernadette, 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156795" y="791766"/>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r>
              <a:rPr lang="en-GB" sz="5400" b="1" dirty="0">
                <a:latin typeface="Trebuchet MS" panose="020B0603020202020204" pitchFamily="34" charset="0"/>
              </a:rPr>
              <a:t> or </a:t>
            </a:r>
            <a:r>
              <a:rPr lang="en-GB" sz="5400" b="1" dirty="0">
                <a:solidFill>
                  <a:srgbClr val="FF0000"/>
                </a:solidFill>
                <a:latin typeface="Trebuchet MS" panose="020B0603020202020204" pitchFamily="34" charset="0"/>
              </a:rPr>
              <a:t>False?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2976428"/>
            <a:ext cx="6877049" cy="1015663"/>
          </a:xfrm>
          <a:prstGeom prst="rect">
            <a:avLst/>
          </a:prstGeom>
          <a:noFill/>
        </p:spPr>
        <p:txBody>
          <a:bodyPr wrap="square" rtlCol="0">
            <a:spAutoFit/>
          </a:bodyPr>
          <a:lstStyle/>
          <a:p>
            <a:pPr algn="ctr"/>
            <a:r>
              <a:rPr lang="en-GB" sz="3000" b="1" i="1" dirty="0">
                <a:solidFill>
                  <a:srgbClr val="333333"/>
                </a:solidFill>
                <a:effectLst/>
                <a:latin typeface="Trebuchet MS" panose="020B0603020202020204" pitchFamily="34" charset="0"/>
              </a:rPr>
              <a:t>Was Mary preserved from the stain of original sin?  </a:t>
            </a:r>
            <a:endParaRPr lang="en-GB" sz="3000" dirty="0">
              <a:latin typeface="Trebuchet MS" panose="020B0603020202020204" pitchFamily="34" charset="0"/>
            </a:endParaRPr>
          </a:p>
        </p:txBody>
      </p:sp>
      <p:pic>
        <p:nvPicPr>
          <p:cNvPr id="10" name="Picture 9" descr="Logo, icon&#10;&#10;Description automatically generated">
            <a:extLst>
              <a:ext uri="{FF2B5EF4-FFF2-40B4-BE49-F238E27FC236}">
                <a16:creationId xmlns:a16="http://schemas.microsoft.com/office/drawing/2014/main" id="{25ECE9DF-ED7D-4C17-9C20-66B200F35A18}"/>
              </a:ext>
            </a:extLst>
          </p:cNvPr>
          <p:cNvPicPr>
            <a:picLocks noChangeAspect="1"/>
          </p:cNvPicPr>
          <p:nvPr/>
        </p:nvPicPr>
        <p:blipFill rotWithShape="1">
          <a:blip r:embed="rId3">
            <a:extLst>
              <a:ext uri="{28A0092B-C50C-407E-A947-70E740481C1C}">
                <a14:useLocalDpi xmlns:a14="http://schemas.microsoft.com/office/drawing/2010/main" val="0"/>
              </a:ext>
            </a:extLst>
          </a:blip>
          <a:srcRect l="2875" t="1861"/>
          <a:stretch/>
        </p:blipFill>
        <p:spPr>
          <a:xfrm>
            <a:off x="10495271" y="5199020"/>
            <a:ext cx="1415050" cy="1429837"/>
          </a:xfrm>
          <a:prstGeom prst="rect">
            <a:avLst/>
          </a:prstGeom>
        </p:spPr>
      </p:pic>
    </p:spTree>
    <p:extLst>
      <p:ext uri="{BB962C8B-B14F-4D97-AF65-F5344CB8AC3E}">
        <p14:creationId xmlns:p14="http://schemas.microsoft.com/office/powerpoint/2010/main" val="4459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213580" y="-329854"/>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327513" y="245050"/>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1528853"/>
            <a:ext cx="6991350" cy="3416320"/>
          </a:xfrm>
          <a:prstGeom prst="rect">
            <a:avLst/>
          </a:prstGeom>
          <a:noFill/>
        </p:spPr>
        <p:txBody>
          <a:bodyPr wrap="square" rtlCol="0">
            <a:spAutoFit/>
          </a:bodyPr>
          <a:lstStyle/>
          <a:p>
            <a:pPr algn="ctr"/>
            <a:r>
              <a:rPr lang="en-GB" b="0" i="0" dirty="0">
                <a:solidFill>
                  <a:srgbClr val="000000"/>
                </a:solidFill>
                <a:effectLst/>
                <a:latin typeface="Trebuchet MS" panose="020B0603020202020204" pitchFamily="34" charset="0"/>
              </a:rPr>
              <a:t>‘The Immaculate Conception means that from the first moment of her existence, Mary's soul was preserved from the effects of the fall of Adam and Eve. As a result, she was "full of grace" right from the start. This special gift was given to her on the basis of the merits of the life, death, and Resurrection of Jesus Christ. Since God exists beyond all time, and all times are present before Him, He can apply the graces of Christ's redemptive work to people living at any time in human history. It was on this basis that He poured out graces upon the patriarchs and prophets even before the coming of the Saviour. He did so for Mary, too, but uniquely, in her case, right from the first moment of her existence’. Father Adolf </a:t>
            </a:r>
            <a:r>
              <a:rPr lang="en-GB" b="0" i="0" dirty="0" err="1">
                <a:solidFill>
                  <a:srgbClr val="000000"/>
                </a:solidFill>
                <a:effectLst/>
                <a:latin typeface="Trebuchet MS" panose="020B0603020202020204" pitchFamily="34" charset="0"/>
              </a:rPr>
              <a:t>Faroni</a:t>
            </a:r>
            <a:endParaRPr lang="en-GB" dirty="0">
              <a:latin typeface="Trebuchet MS" panose="020B0603020202020204" pitchFamily="34" charset="0"/>
            </a:endParaRPr>
          </a:p>
        </p:txBody>
      </p:sp>
      <p:pic>
        <p:nvPicPr>
          <p:cNvPr id="6" name="Picture 5">
            <a:extLst>
              <a:ext uri="{FF2B5EF4-FFF2-40B4-BE49-F238E27FC236}">
                <a16:creationId xmlns:a16="http://schemas.microsoft.com/office/drawing/2014/main" id="{B24D18A1-9FF7-4568-BA43-BFDD952F4334}"/>
              </a:ext>
            </a:extLst>
          </p:cNvPr>
          <p:cNvPicPr>
            <a:picLocks noChangeAspect="1"/>
          </p:cNvPicPr>
          <p:nvPr/>
        </p:nvPicPr>
        <p:blipFill>
          <a:blip r:embed="rId3">
            <a:extLst>
              <a:ext uri="{28A0092B-C50C-407E-A947-70E740481C1C}">
                <a14:useLocalDpi xmlns:a14="http://schemas.microsoft.com/office/drawing/2010/main" val="0"/>
              </a:ext>
            </a:extLst>
          </a:blip>
          <a:srcRect t="5682" b="5682"/>
          <a:stretch/>
        </p:blipFill>
        <p:spPr>
          <a:xfrm>
            <a:off x="8223637" y="-194215"/>
            <a:ext cx="4191000" cy="4160520"/>
          </a:xfrm>
          <a:prstGeom prst="ellipse">
            <a:avLst/>
          </a:prstGeom>
        </p:spPr>
      </p:pic>
      <p:pic>
        <p:nvPicPr>
          <p:cNvPr id="10" name="Picture 9" descr="Logo, icon&#10;&#10;Description automatically generated">
            <a:extLst>
              <a:ext uri="{FF2B5EF4-FFF2-40B4-BE49-F238E27FC236}">
                <a16:creationId xmlns:a16="http://schemas.microsoft.com/office/drawing/2014/main" id="{7EC2E811-80CF-4074-BEB5-ED2E616A2D93}"/>
              </a:ext>
            </a:extLst>
          </p:cNvPr>
          <p:cNvPicPr>
            <a:picLocks noChangeAspect="1"/>
          </p:cNvPicPr>
          <p:nvPr/>
        </p:nvPicPr>
        <p:blipFill rotWithShape="1">
          <a:blip r:embed="rId4">
            <a:extLst>
              <a:ext uri="{28A0092B-C50C-407E-A947-70E740481C1C}">
                <a14:useLocalDpi xmlns:a14="http://schemas.microsoft.com/office/drawing/2010/main" val="0"/>
              </a:ext>
            </a:extLst>
          </a:blip>
          <a:srcRect l="2875" t="1861"/>
          <a:stretch/>
        </p:blipFill>
        <p:spPr>
          <a:xfrm>
            <a:off x="10335086" y="5199020"/>
            <a:ext cx="1415050" cy="1429837"/>
          </a:xfrm>
          <a:prstGeom prst="rect">
            <a:avLst/>
          </a:prstGeom>
        </p:spPr>
      </p:pic>
      <p:pic>
        <p:nvPicPr>
          <p:cNvPr id="7" name="Picture 6" descr="A picture containing person, dress&#10;&#10;Description automatically generated">
            <a:extLst>
              <a:ext uri="{FF2B5EF4-FFF2-40B4-BE49-F238E27FC236}">
                <a16:creationId xmlns:a16="http://schemas.microsoft.com/office/drawing/2014/main" id="{26DBAF1C-1CBE-429D-A3B3-58D96DD9D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8687" y="5052875"/>
            <a:ext cx="2564628" cy="1440000"/>
          </a:xfrm>
          <a:prstGeom prst="rect">
            <a:avLst/>
          </a:prstGeom>
        </p:spPr>
      </p:pic>
    </p:spTree>
    <p:extLst>
      <p:ext uri="{BB962C8B-B14F-4D97-AF65-F5344CB8AC3E}">
        <p14:creationId xmlns:p14="http://schemas.microsoft.com/office/powerpoint/2010/main" val="194476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32286" y="103787"/>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5" name="Picture 14">
            <a:extLst>
              <a:ext uri="{FF2B5EF4-FFF2-40B4-BE49-F238E27FC236}">
                <a16:creationId xmlns:a16="http://schemas.microsoft.com/office/drawing/2014/main" id="{1E533D42-DE70-4075-B03F-F1E6F44EF4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16200" y="2701250"/>
            <a:ext cx="4707128" cy="3600000"/>
          </a:xfrm>
          <a:prstGeom prst="rect">
            <a:avLst/>
          </a:prstGeom>
          <a:effectLst>
            <a:glow rad="584200">
              <a:schemeClr val="accent1">
                <a:alpha val="40000"/>
              </a:schemeClr>
            </a:glow>
            <a:softEdge rad="190500"/>
          </a:effectLst>
        </p:spPr>
      </p:pic>
      <p:sp>
        <p:nvSpPr>
          <p:cNvPr id="17" name="TextBox 16">
            <a:extLst>
              <a:ext uri="{FF2B5EF4-FFF2-40B4-BE49-F238E27FC236}">
                <a16:creationId xmlns:a16="http://schemas.microsoft.com/office/drawing/2014/main" id="{34C2FF2D-333F-4100-A306-93E939C81CAC}"/>
              </a:ext>
            </a:extLst>
          </p:cNvPr>
          <p:cNvSpPr txBox="1"/>
          <p:nvPr/>
        </p:nvSpPr>
        <p:spPr>
          <a:xfrm>
            <a:off x="7037029" y="6211669"/>
            <a:ext cx="5016380" cy="646331"/>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The Fleur de Lis – the symbol for Mary the Mother of God</a:t>
            </a:r>
            <a:endParaRPr lang="en-GB" dirty="0"/>
          </a:p>
        </p:txBody>
      </p:sp>
      <p:pic>
        <p:nvPicPr>
          <p:cNvPr id="2" name="Online Media 1" title="Bishop Arnold on Lourdes - 'Why is it important to continue our pilgrimage to Lourdes?'">
            <a:hlinkClick r:id="" action="ppaction://media"/>
            <a:extLst>
              <a:ext uri="{FF2B5EF4-FFF2-40B4-BE49-F238E27FC236}">
                <a16:creationId xmlns:a16="http://schemas.microsoft.com/office/drawing/2014/main" id="{9AE9FA5E-A6CC-49AB-B195-A35088A9A7C4}"/>
              </a:ext>
            </a:extLst>
          </p:cNvPr>
          <p:cNvPicPr>
            <a:picLocks noRot="1" noChangeAspect="1"/>
          </p:cNvPicPr>
          <p:nvPr>
            <a:videoFile r:link="rId1"/>
          </p:nvPr>
        </p:nvPicPr>
        <p:blipFill>
          <a:blip r:embed="rId6"/>
          <a:stretch>
            <a:fillRect/>
          </a:stretch>
        </p:blipFill>
        <p:spPr>
          <a:xfrm>
            <a:off x="998654" y="1621250"/>
            <a:ext cx="5097346" cy="2880000"/>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954107"/>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 Luke 1:26-38</a:t>
            </a:r>
          </a:p>
          <a:p>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7" name="TextBox 6">
            <a:extLst>
              <a:ext uri="{FF2B5EF4-FFF2-40B4-BE49-F238E27FC236}">
                <a16:creationId xmlns:a16="http://schemas.microsoft.com/office/drawing/2014/main" id="{B355B2EE-8349-4E3B-B94A-6B45C4DCFB44}"/>
              </a:ext>
            </a:extLst>
          </p:cNvPr>
          <p:cNvSpPr txBox="1"/>
          <p:nvPr/>
        </p:nvSpPr>
        <p:spPr>
          <a:xfrm>
            <a:off x="616990" y="1105269"/>
            <a:ext cx="10982325" cy="3323987"/>
          </a:xfrm>
          <a:prstGeom prst="rect">
            <a:avLst/>
          </a:prstGeom>
          <a:noFill/>
        </p:spPr>
        <p:txBody>
          <a:bodyPr wrap="square">
            <a:spAutoFit/>
          </a:bodyPr>
          <a:lstStyle/>
          <a:p>
            <a:pPr fontAlgn="base"/>
            <a:r>
              <a:rPr lang="en-GB" sz="1400" dirty="0">
                <a:solidFill>
                  <a:schemeClr val="bg1"/>
                </a:solidFill>
                <a:latin typeface="Trebuchet MS" panose="020B0703020202090204" pitchFamily="34" charset="0"/>
              </a:rPr>
              <a:t>In the sixth month, the angel Gabriel was sent by God to a town in Galilee called Nazareth, to a virgin engaged to a man whose name was Joseph, of the house of David. </a:t>
            </a:r>
          </a:p>
          <a:p>
            <a:pPr fontAlgn="base"/>
            <a:endParaRPr lang="en-GB" sz="1400" dirty="0">
              <a:solidFill>
                <a:schemeClr val="bg1"/>
              </a:solidFill>
              <a:latin typeface="Trebuchet MS" panose="020B0703020202090204" pitchFamily="34" charset="0"/>
            </a:endParaRPr>
          </a:p>
          <a:p>
            <a:pPr fontAlgn="base"/>
            <a:r>
              <a:rPr lang="en-GB" sz="1400" dirty="0">
                <a:solidFill>
                  <a:schemeClr val="bg1"/>
                </a:solidFill>
                <a:latin typeface="Trebuchet MS" panose="020B0703020202090204" pitchFamily="34" charset="0"/>
              </a:rPr>
              <a:t>The virgin's name was Mary. And he came to her and said, "Greetings, favoured one! The Lord is with you." But she was much perplexed by his words and pondered what sort of greeting this might be. The angel said to her, "Do not be afraid, Mary, for you have found favour with God. And now, you will conceive in your womb and bear a son, and you will name him Jesus. He will be great, and will be called the Son of the Most High, and the Lord God will give to him the throne of his ancestor David.  He will reign over the house of Jacob forever, and of his kingdom there will be no end."  </a:t>
            </a:r>
          </a:p>
          <a:p>
            <a:pPr fontAlgn="base"/>
            <a:endParaRPr lang="en-GB" sz="1400" dirty="0">
              <a:solidFill>
                <a:schemeClr val="bg1"/>
              </a:solidFill>
              <a:latin typeface="Trebuchet MS" panose="020B0703020202090204" pitchFamily="34" charset="0"/>
            </a:endParaRPr>
          </a:p>
          <a:p>
            <a:pPr fontAlgn="base"/>
            <a:r>
              <a:rPr lang="en-GB" sz="1400" dirty="0">
                <a:solidFill>
                  <a:schemeClr val="bg1"/>
                </a:solidFill>
                <a:latin typeface="Trebuchet MS" panose="020B0703020202090204" pitchFamily="34" charset="0"/>
              </a:rPr>
              <a:t>Mary said to the angel, "How can this be, since I am a virgin?"  The angel said to her, "The Holy Spirit will come upon you, and the power of the Most High will overshadow you; therefore  the child to be born will be holy; he will be called Son of God. And now, your relative Elizabeth in her old age has also conceived a son; and this is the sixth month for her who was said to be barren. For nothing will be impossible with God." </a:t>
            </a:r>
          </a:p>
          <a:p>
            <a:pPr fontAlgn="base"/>
            <a:endParaRPr lang="en-GB" sz="1400" dirty="0">
              <a:solidFill>
                <a:schemeClr val="bg1"/>
              </a:solidFill>
              <a:latin typeface="Trebuchet MS" panose="020B0703020202090204" pitchFamily="34" charset="0"/>
            </a:endParaRPr>
          </a:p>
          <a:p>
            <a:pPr fontAlgn="base"/>
            <a:r>
              <a:rPr lang="en-GB" sz="1400" dirty="0">
                <a:solidFill>
                  <a:schemeClr val="bg1"/>
                </a:solidFill>
                <a:latin typeface="Trebuchet MS" panose="020B0703020202090204" pitchFamily="34" charset="0"/>
              </a:rPr>
              <a:t>Then Mary said, "Here am I, the servant of the Lord; let it be with me according to your word." Then the angel departed from her.</a:t>
            </a:r>
          </a:p>
        </p:txBody>
      </p:sp>
    </p:spTree>
    <p:extLst>
      <p:ext uri="{BB962C8B-B14F-4D97-AF65-F5344CB8AC3E}">
        <p14:creationId xmlns:p14="http://schemas.microsoft.com/office/powerpoint/2010/main" val="206505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6104</TotalTime>
  <Words>1684</Words>
  <Application>Microsoft Office PowerPoint</Application>
  <PresentationFormat>Widescreen</PresentationFormat>
  <Paragraphs>111</Paragraphs>
  <Slides>24</Slides>
  <Notes>0</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Trade Gothic Next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41</cp:revision>
  <dcterms:created xsi:type="dcterms:W3CDTF">2021-03-09T17:12:56Z</dcterms:created>
  <dcterms:modified xsi:type="dcterms:W3CDTF">2021-10-04T14:30:00Z</dcterms:modified>
</cp:coreProperties>
</file>