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93" r:id="rId5"/>
    <p:sldId id="294" r:id="rId6"/>
    <p:sldId id="295" r:id="rId7"/>
    <p:sldId id="296" r:id="rId8"/>
    <p:sldId id="300" r:id="rId9"/>
    <p:sldId id="299" r:id="rId10"/>
    <p:sldId id="257" r:id="rId11"/>
    <p:sldId id="303" r:id="rId12"/>
    <p:sldId id="304" r:id="rId13"/>
    <p:sldId id="302" r:id="rId14"/>
    <p:sldId id="305" r:id="rId15"/>
    <p:sldId id="306" r:id="rId16"/>
    <p:sldId id="307" r:id="rId17"/>
    <p:sldId id="308" r:id="rId18"/>
    <p:sldId id="309" r:id="rId19"/>
    <p:sldId id="301" r:id="rId20"/>
    <p:sldId id="310" r:id="rId21"/>
    <p:sldId id="297" r:id="rId22"/>
    <p:sldId id="311" r:id="rId23"/>
    <p:sldId id="312" r:id="rId24"/>
    <p:sldId id="313" r:id="rId25"/>
    <p:sldId id="3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59B"/>
    <a:srgbClr val="FFCC00"/>
    <a:srgbClr val="003DA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8" d="100"/>
          <a:sy n="108" d="100"/>
        </p:scale>
        <p:origin x="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E3C7-AAB7-4D1C-AE06-456E5649D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135DED-E66E-4C4B-8A94-21734EF91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7DCB3E-8A9E-46B2-98CC-EC4A7054A179}"/>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5" name="Footer Placeholder 4">
            <a:extLst>
              <a:ext uri="{FF2B5EF4-FFF2-40B4-BE49-F238E27FC236}">
                <a16:creationId xmlns:a16="http://schemas.microsoft.com/office/drawing/2014/main" id="{BB185751-361A-4E91-9E81-38DCA439DC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1AA39B-B211-4E86-B778-DE618B5F25BD}"/>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412392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E1AD-7A03-4B32-B74A-D286486051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510595-9942-40DD-9DE7-D39B7BB2E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EF9C9-71B3-4F2F-B628-F0061624E088}"/>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5" name="Footer Placeholder 4">
            <a:extLst>
              <a:ext uri="{FF2B5EF4-FFF2-40B4-BE49-F238E27FC236}">
                <a16:creationId xmlns:a16="http://schemas.microsoft.com/office/drawing/2014/main" id="{2234393A-F534-4ECB-ACA4-D721C57F3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53E95D-7915-4373-A814-7208071F6463}"/>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94462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F4A57-E224-48E4-A35A-50FCFF8081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0784FE-EA0A-4DE5-BE51-5954F4EBE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71255-37D9-4427-B63D-8FB315ECABB6}"/>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5" name="Footer Placeholder 4">
            <a:extLst>
              <a:ext uri="{FF2B5EF4-FFF2-40B4-BE49-F238E27FC236}">
                <a16:creationId xmlns:a16="http://schemas.microsoft.com/office/drawing/2014/main" id="{1FC2C0B2-7BB8-40D3-94BF-9B3550B934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FBD225-D223-417F-983A-2855C54E2B06}"/>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66518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0327-BF05-4958-AC1E-1BD4316E6A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A953A5-A063-4583-B2D9-EEF1EA4F95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C859C-A2FE-4776-A92A-5C574A2FDC68}"/>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5" name="Footer Placeholder 4">
            <a:extLst>
              <a:ext uri="{FF2B5EF4-FFF2-40B4-BE49-F238E27FC236}">
                <a16:creationId xmlns:a16="http://schemas.microsoft.com/office/drawing/2014/main" id="{97768359-3AA9-4DF9-B1FD-D167025566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9E961-D7EB-46D8-AD54-4C6333BD63F8}"/>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378701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6E7C-BB9E-4B31-A21A-647B81E7E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DAA65E-96DD-48A1-B967-CC0808DF9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D78A0-51B2-401B-B78A-201868365EF0}"/>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5" name="Footer Placeholder 4">
            <a:extLst>
              <a:ext uri="{FF2B5EF4-FFF2-40B4-BE49-F238E27FC236}">
                <a16:creationId xmlns:a16="http://schemas.microsoft.com/office/drawing/2014/main" id="{3C5C4E17-C7E8-4F6A-AAD3-130B2AB29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4AA39-B505-42B6-9343-F130030709BF}"/>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790822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1E88-FDCD-4362-B92E-4FDB56413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F2649A-8098-4738-ACD2-7D8C13710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BE624D-0673-4423-8373-3F3DC25B1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31BCEE-8F2E-4119-BA24-2B7975B4BC52}"/>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6" name="Footer Placeholder 5">
            <a:extLst>
              <a:ext uri="{FF2B5EF4-FFF2-40B4-BE49-F238E27FC236}">
                <a16:creationId xmlns:a16="http://schemas.microsoft.com/office/drawing/2014/main" id="{46459309-1994-44ED-88FC-23F12EF6DA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E7044-6512-4A86-B25E-3B576FE143A4}"/>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39356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01E6-1155-47AB-844E-4A26EB1633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EF83A1-988C-4687-A7F3-4474EFCE8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E4770E-9BC8-41BE-95CB-FA26CF6AA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ACCDD1-8F7F-4CE7-BCD4-A2EFE3278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D47B4-664D-4CA3-9B79-0344B7992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30977D-9EC4-4B1D-8E11-E488282B8FFB}"/>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8" name="Footer Placeholder 7">
            <a:extLst>
              <a:ext uri="{FF2B5EF4-FFF2-40B4-BE49-F238E27FC236}">
                <a16:creationId xmlns:a16="http://schemas.microsoft.com/office/drawing/2014/main" id="{758C72A7-BB1C-4322-8C79-8EE2322A1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86D3A2-4B31-4B29-A5CA-EBEA74F92925}"/>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5649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5B47-9B4A-4488-A444-FB398A359A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07D5C6-853A-4883-970D-10DB57A952CB}"/>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4" name="Footer Placeholder 3">
            <a:extLst>
              <a:ext uri="{FF2B5EF4-FFF2-40B4-BE49-F238E27FC236}">
                <a16:creationId xmlns:a16="http://schemas.microsoft.com/office/drawing/2014/main" id="{F42DF8A4-15E2-4E4C-B364-9675A71B33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FD57A4-BED5-4F3F-B5C5-315734F403F1}"/>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189862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336E6-7B0C-4C5F-9748-E36618276986}"/>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3" name="Footer Placeholder 2">
            <a:extLst>
              <a:ext uri="{FF2B5EF4-FFF2-40B4-BE49-F238E27FC236}">
                <a16:creationId xmlns:a16="http://schemas.microsoft.com/office/drawing/2014/main" id="{78B3C3A6-D329-449A-8D91-A9470D32BD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869F15-F54E-4725-BCAF-1B63DBAF6E82}"/>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44647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C20B-EAB1-42AE-B63D-F2FE46C19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D6BB56-5499-4917-A5CA-463D9CA1EA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858C04-B3B2-4E71-8B6E-5D0C0EA42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35DB7-A917-441D-BF7B-D2D5A9A10BC3}"/>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6" name="Footer Placeholder 5">
            <a:extLst>
              <a:ext uri="{FF2B5EF4-FFF2-40B4-BE49-F238E27FC236}">
                <a16:creationId xmlns:a16="http://schemas.microsoft.com/office/drawing/2014/main" id="{EF8AE488-EA5F-45A7-A0F7-47E9EF6FD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F178E8-D4E4-40AD-9801-30CAF86F6395}"/>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92956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6F9A-2824-49DA-B41C-3F74C1769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1CF6BE-FD0A-4831-9A45-58D02895A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E3C20-16F7-42F9-A42A-FE9EAB651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F8822-8B8F-40E1-A1F1-0BB6669C14FD}"/>
              </a:ext>
            </a:extLst>
          </p:cNvPr>
          <p:cNvSpPr>
            <a:spLocks noGrp="1"/>
          </p:cNvSpPr>
          <p:nvPr>
            <p:ph type="dt" sz="half" idx="10"/>
          </p:nvPr>
        </p:nvSpPr>
        <p:spPr/>
        <p:txBody>
          <a:bodyPr/>
          <a:lstStyle/>
          <a:p>
            <a:fld id="{4D1F0801-CB5D-4432-A65B-676A93D42997}" type="datetimeFigureOut">
              <a:rPr lang="en-GB" smtClean="0"/>
              <a:t>03/11/2021</a:t>
            </a:fld>
            <a:endParaRPr lang="en-GB"/>
          </a:p>
        </p:txBody>
      </p:sp>
      <p:sp>
        <p:nvSpPr>
          <p:cNvPr id="6" name="Footer Placeholder 5">
            <a:extLst>
              <a:ext uri="{FF2B5EF4-FFF2-40B4-BE49-F238E27FC236}">
                <a16:creationId xmlns:a16="http://schemas.microsoft.com/office/drawing/2014/main" id="{C7BC5B24-8EE5-4B9B-A656-CA5E9788B5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901F9B-BF47-49FD-8CE9-01620C206407}"/>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85028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659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D49F4E-6069-49F3-9C15-A0C3D601B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D6046E-174B-4092-B010-C6E12F558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B518F-D012-49D4-98CB-BD3C99BCF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F0801-CB5D-4432-A65B-676A93D42997}" type="datetimeFigureOut">
              <a:rPr lang="en-GB" smtClean="0"/>
              <a:t>03/11/2021</a:t>
            </a:fld>
            <a:endParaRPr lang="en-GB"/>
          </a:p>
        </p:txBody>
      </p:sp>
      <p:sp>
        <p:nvSpPr>
          <p:cNvPr id="5" name="Footer Placeholder 4">
            <a:extLst>
              <a:ext uri="{FF2B5EF4-FFF2-40B4-BE49-F238E27FC236}">
                <a16:creationId xmlns:a16="http://schemas.microsoft.com/office/drawing/2014/main" id="{E71127B8-7AD5-4F8D-A90D-3E7E83227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8B9BC-FB32-4BE4-8960-EF0AD30AF6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F0303-CABC-4E1C-BD8A-1E704EDC69A4}" type="slidenum">
              <a:rPr lang="en-GB" smtClean="0"/>
              <a:t>‹#›</a:t>
            </a:fld>
            <a:endParaRPr lang="en-GB"/>
          </a:p>
        </p:txBody>
      </p:sp>
    </p:spTree>
    <p:extLst>
      <p:ext uri="{BB962C8B-B14F-4D97-AF65-F5344CB8AC3E}">
        <p14:creationId xmlns:p14="http://schemas.microsoft.com/office/powerpoint/2010/main" val="2001189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video" Target="https://www.youtube.com/embed/XfBisE5EELI?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DltDyVdbMWM?feature=oembed"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C2U7ffUM5Ec?feature=oembed" TargetMode="Externa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fLMd-dK2am0?feature=oembed" TargetMode="External"/><Relationship Id="rId5" Type="http://schemas.openxmlformats.org/officeDocument/2006/relationships/image" Target="../media/image22.jpe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https://www.youtube.com/embed/B_sE07heyy4?feature=oembed" TargetMode="External"/><Relationship Id="rId5" Type="http://schemas.openxmlformats.org/officeDocument/2006/relationships/image" Target="../media/image25.jpe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8rYYd6nRurg?feature=oembed" TargetMode="External"/><Relationship Id="rId5" Type="http://schemas.openxmlformats.org/officeDocument/2006/relationships/image" Target="../media/image32.jpe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video" Target="https://www.youtube.com/embed/XcOwjYPozi0?feature=oembed" TargetMode="External"/><Relationship Id="rId5" Type="http://schemas.openxmlformats.org/officeDocument/2006/relationships/image" Target="../media/image35.jpe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video" Target="https://www.youtube.com/embed/Md85xGCOv3U?feature=oembed"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video" Target="https://www.youtube.com/embed/nXZVhWaPJ20?feature=oembed" TargetMode="External"/><Relationship Id="rId5" Type="http://schemas.openxmlformats.org/officeDocument/2006/relationships/image" Target="../media/image13.jpe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DF23EA5-1C2A-4159-AE93-4774E667A65E}"/>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30190" y="882315"/>
            <a:ext cx="3750043" cy="3750043"/>
          </a:xfrm>
          <a:prstGeom prst="rect">
            <a:avLst/>
          </a:prstGeom>
        </p:spPr>
      </p:pic>
      <p:sp>
        <p:nvSpPr>
          <p:cNvPr id="12" name="TextBox 11">
            <a:extLst>
              <a:ext uri="{FF2B5EF4-FFF2-40B4-BE49-F238E27FC236}">
                <a16:creationId xmlns:a16="http://schemas.microsoft.com/office/drawing/2014/main" id="{CD0D190A-133C-4664-BD79-9A9F9244B8A4}"/>
              </a:ext>
            </a:extLst>
          </p:cNvPr>
          <p:cNvSpPr txBox="1"/>
          <p:nvPr/>
        </p:nvSpPr>
        <p:spPr>
          <a:xfrm>
            <a:off x="2579495" y="2162051"/>
            <a:ext cx="4787116" cy="1190570"/>
          </a:xfrm>
          <a:prstGeom prst="rect">
            <a:avLst/>
          </a:prstGeom>
          <a:noFill/>
        </p:spPr>
        <p:txBody>
          <a:bodyPr wrap="square" rtlCol="0">
            <a:prstTxWarp prst="textPlain">
              <a:avLst/>
            </a:prstTxWarp>
            <a:spAutoFit/>
          </a:bodyPr>
          <a:lstStyle/>
          <a:p>
            <a:pPr algn="ctr"/>
            <a:r>
              <a:rPr lang="en-GB" sz="5400" b="1" dirty="0">
                <a:solidFill>
                  <a:srgbClr val="FFCC00"/>
                </a:solidFill>
                <a:latin typeface="Trebuchet MS" panose="020B0603020202020204" pitchFamily="34" charset="0"/>
                <a:cs typeface="Cavolini" panose="020B0502040204020203" pitchFamily="66" charset="0"/>
              </a:rPr>
              <a:t>CAMINO</a:t>
            </a:r>
          </a:p>
        </p:txBody>
      </p:sp>
      <p:sp>
        <p:nvSpPr>
          <p:cNvPr id="13" name="TextBox 12">
            <a:extLst>
              <a:ext uri="{FF2B5EF4-FFF2-40B4-BE49-F238E27FC236}">
                <a16:creationId xmlns:a16="http://schemas.microsoft.com/office/drawing/2014/main" id="{E196F29A-B3F6-4331-8840-EA3424C564BE}"/>
              </a:ext>
            </a:extLst>
          </p:cNvPr>
          <p:cNvSpPr txBox="1"/>
          <p:nvPr/>
        </p:nvSpPr>
        <p:spPr>
          <a:xfrm>
            <a:off x="2189847" y="3459050"/>
            <a:ext cx="5791000" cy="646331"/>
          </a:xfrm>
          <a:prstGeom prst="rect">
            <a:avLst/>
          </a:prstGeom>
          <a:noFill/>
        </p:spPr>
        <p:txBody>
          <a:bodyPr wrap="square" rtlCol="0">
            <a:spAutoFit/>
          </a:bodyPr>
          <a:lstStyle/>
          <a:p>
            <a:pPr algn="ctr"/>
            <a:r>
              <a:rPr lang="en-GB" sz="3600" dirty="0">
                <a:solidFill>
                  <a:srgbClr val="FFCC00"/>
                </a:solidFill>
                <a:latin typeface="Trebuchet MS" panose="020B0603020202020204" pitchFamily="34" charset="0"/>
                <a:cs typeface="Cavolini" panose="020B0502040204020203" pitchFamily="66" charset="0"/>
              </a:rPr>
              <a:t>Making the Journey…</a:t>
            </a:r>
          </a:p>
        </p:txBody>
      </p:sp>
      <p:sp>
        <p:nvSpPr>
          <p:cNvPr id="16" name="TextBox 15">
            <a:extLst>
              <a:ext uri="{FF2B5EF4-FFF2-40B4-BE49-F238E27FC236}">
                <a16:creationId xmlns:a16="http://schemas.microsoft.com/office/drawing/2014/main" id="{54BEB45C-D797-4F15-861C-3E5F9F7DBE70}"/>
              </a:ext>
            </a:extLst>
          </p:cNvPr>
          <p:cNvSpPr txBox="1"/>
          <p:nvPr/>
        </p:nvSpPr>
        <p:spPr>
          <a:xfrm>
            <a:off x="898358" y="5401801"/>
            <a:ext cx="10363199" cy="1077218"/>
          </a:xfrm>
          <a:prstGeom prst="rect">
            <a:avLst/>
          </a:prstGeom>
          <a:noFill/>
        </p:spPr>
        <p:txBody>
          <a:bodyPr wrap="square" rtlCol="0">
            <a:spAutoFit/>
          </a:bodyPr>
          <a:lstStyle/>
          <a:p>
            <a:pPr algn="ctr"/>
            <a:r>
              <a:rPr lang="en-GB" sz="3200" b="1" dirty="0">
                <a:solidFill>
                  <a:schemeClr val="bg1"/>
                </a:solidFill>
                <a:latin typeface="Trebuchet MS" panose="020B0603020202020204" pitchFamily="34" charset="0"/>
                <a:cs typeface="Cavolini" panose="020B0502040204020203" pitchFamily="66" charset="0"/>
              </a:rPr>
              <a:t>Session 1</a:t>
            </a:r>
          </a:p>
          <a:p>
            <a:pPr algn="ctr"/>
            <a:r>
              <a:rPr lang="en-GB" sz="3200" dirty="0">
                <a:solidFill>
                  <a:schemeClr val="bg1"/>
                </a:solidFill>
                <a:latin typeface="Trebuchet MS" panose="020B0603020202020204" pitchFamily="34" charset="0"/>
                <a:cs typeface="Cavolini" panose="020B0502040204020203" pitchFamily="66" charset="0"/>
              </a:rPr>
              <a:t> Making the journey as a pilgrim - Creation</a:t>
            </a:r>
          </a:p>
        </p:txBody>
      </p:sp>
      <p:pic>
        <p:nvPicPr>
          <p:cNvPr id="18" name="Picture 17" descr="Logo&#10;&#10;Description automatically generated with medium confidence">
            <a:extLst>
              <a:ext uri="{FF2B5EF4-FFF2-40B4-BE49-F238E27FC236}">
                <a16:creationId xmlns:a16="http://schemas.microsoft.com/office/drawing/2014/main" id="{346D0A1F-593E-4778-8272-AB293CA7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14" y="112872"/>
            <a:ext cx="3590733" cy="646332"/>
          </a:xfrm>
          <a:prstGeom prst="rect">
            <a:avLst/>
          </a:prstGeom>
        </p:spPr>
      </p:pic>
    </p:spTree>
    <p:extLst>
      <p:ext uri="{BB962C8B-B14F-4D97-AF65-F5344CB8AC3E}">
        <p14:creationId xmlns:p14="http://schemas.microsoft.com/office/powerpoint/2010/main" val="4094810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flag with a star on it&#10;&#10;Description automatically generated with low confidence">
            <a:extLst>
              <a:ext uri="{FF2B5EF4-FFF2-40B4-BE49-F238E27FC236}">
                <a16:creationId xmlns:a16="http://schemas.microsoft.com/office/drawing/2014/main" id="{67D5ECDB-72A5-43E4-8179-70837EFCD902}"/>
              </a:ext>
            </a:extLst>
          </p:cNvPr>
          <p:cNvPicPr>
            <a:picLocks noChangeAspect="1"/>
          </p:cNvPicPr>
          <p:nvPr/>
        </p:nvPicPr>
        <p:blipFill rotWithShape="1">
          <a:blip r:embed="rId3">
            <a:extLst>
              <a:ext uri="{28A0092B-C50C-407E-A947-70E740481C1C}">
                <a14:useLocalDpi xmlns:a14="http://schemas.microsoft.com/office/drawing/2010/main" val="0"/>
              </a:ext>
            </a:extLst>
          </a:blip>
          <a:srcRect r="14458" b="8056"/>
          <a:stretch/>
        </p:blipFill>
        <p:spPr>
          <a:xfrm>
            <a:off x="-1" y="-1"/>
            <a:ext cx="12192001" cy="6858001"/>
          </a:xfrm>
          <a:prstGeom prst="rect">
            <a:avLst/>
          </a:prstGeom>
        </p:spPr>
      </p:pic>
      <p:sp>
        <p:nvSpPr>
          <p:cNvPr id="6" name="TextBox 5">
            <a:extLst>
              <a:ext uri="{FF2B5EF4-FFF2-40B4-BE49-F238E27FC236}">
                <a16:creationId xmlns:a16="http://schemas.microsoft.com/office/drawing/2014/main" id="{45B621DE-1A9E-431D-BE03-A1419DD71A7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Introduction</a:t>
            </a:r>
          </a:p>
        </p:txBody>
      </p:sp>
      <p:pic>
        <p:nvPicPr>
          <p:cNvPr id="2" name="Online Media 1" title="Making the Journey as a Pilgrim- Introduction">
            <a:hlinkClick r:id="" action="ppaction://media"/>
            <a:extLst>
              <a:ext uri="{FF2B5EF4-FFF2-40B4-BE49-F238E27FC236}">
                <a16:creationId xmlns:a16="http://schemas.microsoft.com/office/drawing/2014/main" id="{95E050FB-39E6-4C89-8D24-BAF3D07B2149}"/>
              </a:ext>
            </a:extLst>
          </p:cNvPr>
          <p:cNvPicPr>
            <a:picLocks noRot="1" noChangeAspect="1"/>
          </p:cNvPicPr>
          <p:nvPr>
            <a:videoFile r:link="rId1"/>
          </p:nvPr>
        </p:nvPicPr>
        <p:blipFill>
          <a:blip r:embed="rId4"/>
          <a:stretch>
            <a:fillRect/>
          </a:stretch>
        </p:blipFill>
        <p:spPr>
          <a:xfrm>
            <a:off x="255819" y="1779149"/>
            <a:ext cx="5840181" cy="3299702"/>
          </a:xfrm>
          <a:prstGeom prst="rect">
            <a:avLst/>
          </a:prstGeom>
        </p:spPr>
      </p:pic>
    </p:spTree>
    <p:extLst>
      <p:ext uri="{BB962C8B-B14F-4D97-AF65-F5344CB8AC3E}">
        <p14:creationId xmlns:p14="http://schemas.microsoft.com/office/powerpoint/2010/main" val="2478234786"/>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643E-A1B5-4727-A3A1-D625CE6D66F9}"/>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a16="http://schemas.microsoft.com/office/drawing/2014/main" id="{C70156C5-DD2A-4929-8BEA-1A0BD73F07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537"/>
          <a:stretch/>
        </p:blipFill>
        <p:spPr>
          <a:xfrm>
            <a:off x="0" y="0"/>
            <a:ext cx="12192000" cy="6858000"/>
          </a:xfrm>
        </p:spPr>
      </p:pic>
      <p:sp>
        <p:nvSpPr>
          <p:cNvPr id="11" name="TextBox 10">
            <a:extLst>
              <a:ext uri="{FF2B5EF4-FFF2-40B4-BE49-F238E27FC236}">
                <a16:creationId xmlns:a16="http://schemas.microsoft.com/office/drawing/2014/main" id="{FF4C1B9B-83E8-4B4D-BC9A-8C1CA8017257}"/>
              </a:ext>
            </a:extLst>
          </p:cNvPr>
          <p:cNvSpPr txBox="1"/>
          <p:nvPr/>
        </p:nvSpPr>
        <p:spPr>
          <a:xfrm>
            <a:off x="5199017" y="802413"/>
            <a:ext cx="6609806" cy="4339650"/>
          </a:xfrm>
          <a:prstGeom prst="rect">
            <a:avLst/>
          </a:prstGeom>
          <a:noFill/>
        </p:spPr>
        <p:txBody>
          <a:bodyPr wrap="square" rtlCol="0">
            <a:spAutoFit/>
          </a:bodyPr>
          <a:lstStyle/>
          <a:p>
            <a:pPr algn="ctr"/>
            <a:r>
              <a:rPr lang="en-GB" sz="3600" b="1" dirty="0">
                <a:solidFill>
                  <a:srgbClr val="04659B"/>
                </a:solidFill>
                <a:latin typeface="Trebuchet MS" panose="020B0603020202020204" pitchFamily="34" charset="0"/>
              </a:rPr>
              <a:t>From what you have heard so far…</a:t>
            </a:r>
          </a:p>
          <a:p>
            <a:pPr algn="ctr"/>
            <a:endParaRPr lang="en-GB" sz="3600" b="1" dirty="0">
              <a:solidFill>
                <a:srgbClr val="04659B"/>
              </a:solidFill>
              <a:latin typeface="Trebuchet MS" panose="020B0603020202020204" pitchFamily="34" charset="0"/>
            </a:endParaRPr>
          </a:p>
          <a:p>
            <a:pPr algn="ctr"/>
            <a:r>
              <a:rPr lang="en-GB" sz="3600" b="1" dirty="0">
                <a:solidFill>
                  <a:srgbClr val="04659B"/>
                </a:solidFill>
                <a:latin typeface="Trebuchet MS" panose="020B0603020202020204" pitchFamily="34" charset="0"/>
              </a:rPr>
              <a:t> …what are your Initial thoughts, reactions, questions that come to mind?</a:t>
            </a:r>
          </a:p>
          <a:p>
            <a:pPr algn="ctr"/>
            <a:endParaRPr lang="en-GB" sz="3600" b="1" dirty="0">
              <a:solidFill>
                <a:srgbClr val="04659B"/>
              </a:solidFill>
              <a:latin typeface="Trebuchet MS" panose="020B0603020202020204" pitchFamily="34" charset="0"/>
            </a:endParaRPr>
          </a:p>
          <a:p>
            <a:pPr algn="ctr"/>
            <a:r>
              <a:rPr lang="en-GB" sz="2400" dirty="0">
                <a:solidFill>
                  <a:srgbClr val="04659B"/>
                </a:solidFill>
                <a:latin typeface="Trebuchet MS" panose="020B0603020202020204" pitchFamily="34" charset="0"/>
              </a:rPr>
              <a:t>We can discuss these later…</a:t>
            </a:r>
            <a:endParaRPr lang="en-GB" sz="2000" dirty="0">
              <a:solidFill>
                <a:srgbClr val="04659B"/>
              </a:solidFill>
              <a:latin typeface="Trebuchet MS" panose="020B0603020202020204" pitchFamily="34" charset="0"/>
            </a:endParaRPr>
          </a:p>
        </p:txBody>
      </p:sp>
      <p:pic>
        <p:nvPicPr>
          <p:cNvPr id="8" name="Picture 7" descr="Logo, icon&#10;&#10;Description automatically generated">
            <a:extLst>
              <a:ext uri="{FF2B5EF4-FFF2-40B4-BE49-F238E27FC236}">
                <a16:creationId xmlns:a16="http://schemas.microsoft.com/office/drawing/2014/main" id="{889592AC-8D86-4359-9E06-68837B566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41" y="5220789"/>
            <a:ext cx="1420368" cy="1432560"/>
          </a:xfrm>
          <a:prstGeom prst="rect">
            <a:avLst/>
          </a:prstGeom>
        </p:spPr>
      </p:pic>
    </p:spTree>
    <p:extLst>
      <p:ext uri="{BB962C8B-B14F-4D97-AF65-F5344CB8AC3E}">
        <p14:creationId xmlns:p14="http://schemas.microsoft.com/office/powerpoint/2010/main" val="2125533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A87EB73-69C1-44C2-B41D-8D4A61D3935B}"/>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2FFB6BA3-3341-4160-87D9-8D02A76F01B9}"/>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God’s creation and our part in it</a:t>
            </a:r>
          </a:p>
        </p:txBody>
      </p:sp>
      <p:sp>
        <p:nvSpPr>
          <p:cNvPr id="7" name="TextBox 6">
            <a:extLst>
              <a:ext uri="{FF2B5EF4-FFF2-40B4-BE49-F238E27FC236}">
                <a16:creationId xmlns:a16="http://schemas.microsoft.com/office/drawing/2014/main" id="{E3664420-F848-4CB4-82A1-29769EACD09B}"/>
              </a:ext>
            </a:extLst>
          </p:cNvPr>
          <p:cNvSpPr txBox="1"/>
          <p:nvPr/>
        </p:nvSpPr>
        <p:spPr>
          <a:xfrm>
            <a:off x="2036354" y="5774249"/>
            <a:ext cx="9258148" cy="923330"/>
          </a:xfrm>
          <a:prstGeom prst="rect">
            <a:avLst/>
          </a:prstGeom>
          <a:noFill/>
        </p:spPr>
        <p:txBody>
          <a:bodyPr wrap="square">
            <a:spAutoFit/>
          </a:bodyPr>
          <a:lstStyle/>
          <a:p>
            <a:pPr algn="ctr"/>
            <a:r>
              <a:rPr lang="en-GB" dirty="0">
                <a:solidFill>
                  <a:schemeClr val="bg1"/>
                </a:solidFill>
                <a:latin typeface="Trebuchet MS" panose="020B0603020202020204" pitchFamily="34" charset="0"/>
              </a:rPr>
              <a:t>‘Before the mountains were born or you brought forth the whole world,</a:t>
            </a:r>
            <a:br>
              <a:rPr lang="en-GB" dirty="0">
                <a:solidFill>
                  <a:schemeClr val="bg1"/>
                </a:solidFill>
                <a:latin typeface="Trebuchet MS" panose="020B0603020202020204" pitchFamily="34" charset="0"/>
              </a:rPr>
            </a:br>
            <a:r>
              <a:rPr lang="en-GB" dirty="0">
                <a:solidFill>
                  <a:schemeClr val="bg1"/>
                </a:solidFill>
                <a:latin typeface="Trebuchet MS" panose="020B0603020202020204" pitchFamily="34" charset="0"/>
              </a:rPr>
              <a:t> from everlasting to everlasting you are God’</a:t>
            </a:r>
          </a:p>
          <a:p>
            <a:pPr algn="ctr"/>
            <a:r>
              <a:rPr lang="en-GB" b="1" dirty="0">
                <a:solidFill>
                  <a:schemeClr val="bg1"/>
                </a:solidFill>
                <a:latin typeface="Trebuchet MS" panose="020B0603020202020204" pitchFamily="34" charset="0"/>
              </a:rPr>
              <a:t>Psalm 90:2</a:t>
            </a:r>
            <a:endParaRPr lang="en-GB" b="1" dirty="0"/>
          </a:p>
        </p:txBody>
      </p:sp>
      <p:pic>
        <p:nvPicPr>
          <p:cNvPr id="2" name="Online Media 1" title="Bishop Barron on Creation">
            <a:hlinkClick r:id="" action="ppaction://media"/>
            <a:extLst>
              <a:ext uri="{FF2B5EF4-FFF2-40B4-BE49-F238E27FC236}">
                <a16:creationId xmlns:a16="http://schemas.microsoft.com/office/drawing/2014/main" id="{3E2360E0-3D52-4273-ACCF-A456F014473B}"/>
              </a:ext>
            </a:extLst>
          </p:cNvPr>
          <p:cNvPicPr>
            <a:picLocks noRot="1" noChangeAspect="1"/>
          </p:cNvPicPr>
          <p:nvPr>
            <a:videoFile r:link="rId1"/>
          </p:nvPr>
        </p:nvPicPr>
        <p:blipFill>
          <a:blip r:embed="rId4"/>
          <a:stretch>
            <a:fillRect/>
          </a:stretch>
        </p:blipFill>
        <p:spPr>
          <a:xfrm>
            <a:off x="3637280" y="1241516"/>
            <a:ext cx="5833291" cy="4374968"/>
          </a:xfrm>
          <a:prstGeom prst="rect">
            <a:avLst/>
          </a:prstGeom>
        </p:spPr>
      </p:pic>
    </p:spTree>
    <p:extLst>
      <p:ext uri="{BB962C8B-B14F-4D97-AF65-F5344CB8AC3E}">
        <p14:creationId xmlns:p14="http://schemas.microsoft.com/office/powerpoint/2010/main" val="1203063733"/>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o Will I (100 Billion X) Lyric Video - Hillsong United">
            <a:hlinkClick r:id="" action="ppaction://media"/>
            <a:extLst>
              <a:ext uri="{FF2B5EF4-FFF2-40B4-BE49-F238E27FC236}">
                <a16:creationId xmlns:a16="http://schemas.microsoft.com/office/drawing/2014/main" id="{C620FAA5-A96C-4402-9FBC-4EB977074742}"/>
              </a:ext>
            </a:extLst>
          </p:cNvPr>
          <p:cNvPicPr>
            <a:picLocks noRot="1" noChangeAspect="1"/>
          </p:cNvPicPr>
          <p:nvPr>
            <a:videoFile r:link="rId1"/>
          </p:nvPr>
        </p:nvPicPr>
        <p:blipFill>
          <a:blip r:embed="rId3"/>
          <a:stretch>
            <a:fillRect/>
          </a:stretch>
        </p:blipFill>
        <p:spPr>
          <a:xfrm>
            <a:off x="2514342" y="1091017"/>
            <a:ext cx="8276045" cy="4675965"/>
          </a:xfrm>
          <a:prstGeom prst="rect">
            <a:avLst/>
          </a:prstGeom>
        </p:spPr>
      </p:pic>
      <p:pic>
        <p:nvPicPr>
          <p:cNvPr id="5" name="Picture 4" descr="Icon&#10;&#10;Description automatically generated">
            <a:extLst>
              <a:ext uri="{FF2B5EF4-FFF2-40B4-BE49-F238E27FC236}">
                <a16:creationId xmlns:a16="http://schemas.microsoft.com/office/drawing/2014/main" id="{1A87EB73-69C1-44C2-B41D-8D4A61D3935B}"/>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2FFB6BA3-3341-4160-87D9-8D02A76F01B9}"/>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Reflection</a:t>
            </a:r>
          </a:p>
        </p:txBody>
      </p:sp>
      <p:sp>
        <p:nvSpPr>
          <p:cNvPr id="7" name="TextBox 6">
            <a:extLst>
              <a:ext uri="{FF2B5EF4-FFF2-40B4-BE49-F238E27FC236}">
                <a16:creationId xmlns:a16="http://schemas.microsoft.com/office/drawing/2014/main" id="{E3664420-F848-4CB4-82A1-29769EACD09B}"/>
              </a:ext>
            </a:extLst>
          </p:cNvPr>
          <p:cNvSpPr txBox="1"/>
          <p:nvPr/>
        </p:nvSpPr>
        <p:spPr>
          <a:xfrm>
            <a:off x="2023291" y="5949183"/>
            <a:ext cx="9258148" cy="646331"/>
          </a:xfrm>
          <a:prstGeom prst="rect">
            <a:avLst/>
          </a:prstGeom>
          <a:noFill/>
        </p:spPr>
        <p:txBody>
          <a:bodyPr wrap="square">
            <a:spAutoFit/>
          </a:bodyPr>
          <a:lstStyle/>
          <a:p>
            <a:pPr algn="ctr"/>
            <a:r>
              <a:rPr lang="en-GB" sz="1800" dirty="0">
                <a:solidFill>
                  <a:schemeClr val="bg1"/>
                </a:solidFill>
                <a:latin typeface="Trebuchet MS" panose="020B0603020202020204" pitchFamily="34" charset="0"/>
              </a:rPr>
              <a:t>As you listen to this praise song, ‘So will I’ from Hillsong, you may like to reflect</a:t>
            </a:r>
            <a:br>
              <a:rPr lang="en-GB" sz="1800" dirty="0">
                <a:solidFill>
                  <a:schemeClr val="bg1"/>
                </a:solidFill>
                <a:latin typeface="Trebuchet MS" panose="020B0603020202020204" pitchFamily="34" charset="0"/>
              </a:rPr>
            </a:br>
            <a:r>
              <a:rPr lang="en-GB" sz="1800" dirty="0">
                <a:solidFill>
                  <a:schemeClr val="bg1"/>
                </a:solidFill>
                <a:latin typeface="Trebuchet MS" panose="020B0603020202020204" pitchFamily="34" charset="0"/>
              </a:rPr>
              <a:t> on the wonder of God’s creation and your response to the Creator.</a:t>
            </a:r>
            <a:endParaRPr lang="en-GB" dirty="0"/>
          </a:p>
        </p:txBody>
      </p:sp>
    </p:spTree>
    <p:extLst>
      <p:ext uri="{BB962C8B-B14F-4D97-AF65-F5344CB8AC3E}">
        <p14:creationId xmlns:p14="http://schemas.microsoft.com/office/powerpoint/2010/main" val="181633063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F0A0A782-73E6-4FBD-B256-F80A2A3DD5C9}"/>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0FB345C6-9CB0-4ACC-8351-9F19AA996ACB}"/>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Testimony</a:t>
            </a:r>
          </a:p>
        </p:txBody>
      </p:sp>
      <p:sp>
        <p:nvSpPr>
          <p:cNvPr id="8" name="TextBox 7">
            <a:extLst>
              <a:ext uri="{FF2B5EF4-FFF2-40B4-BE49-F238E27FC236}">
                <a16:creationId xmlns:a16="http://schemas.microsoft.com/office/drawing/2014/main" id="{F090FCC0-801B-4408-9015-BA690D6D8F12}"/>
              </a:ext>
            </a:extLst>
          </p:cNvPr>
          <p:cNvSpPr txBox="1"/>
          <p:nvPr/>
        </p:nvSpPr>
        <p:spPr>
          <a:xfrm>
            <a:off x="2237559" y="5770965"/>
            <a:ext cx="7716882" cy="369332"/>
          </a:xfrm>
          <a:prstGeom prst="rect">
            <a:avLst/>
          </a:prstGeom>
          <a:noFill/>
        </p:spPr>
        <p:txBody>
          <a:bodyPr wrap="square">
            <a:spAutoFit/>
          </a:bodyPr>
          <a:lstStyle/>
          <a:p>
            <a:r>
              <a:rPr lang="en-GB" sz="1800" dirty="0">
                <a:solidFill>
                  <a:schemeClr val="bg1"/>
                </a:solidFill>
                <a:latin typeface="Trebuchet MS" panose="020B0603020202020204" pitchFamily="34" charset="0"/>
              </a:rPr>
              <a:t>Francis Collins – Director of the Human Genome Project</a:t>
            </a:r>
            <a:endParaRPr lang="en-GB" dirty="0">
              <a:solidFill>
                <a:schemeClr val="bg1"/>
              </a:solidFill>
            </a:endParaRPr>
          </a:p>
        </p:txBody>
      </p:sp>
      <p:pic>
        <p:nvPicPr>
          <p:cNvPr id="9" name="Picture 8" descr="A picture containing reptile, turtle, hydrozoan&#10;&#10;Description automatically generated">
            <a:extLst>
              <a:ext uri="{FF2B5EF4-FFF2-40B4-BE49-F238E27FC236}">
                <a16:creationId xmlns:a16="http://schemas.microsoft.com/office/drawing/2014/main" id="{B44D89BF-3187-4E6B-8807-A92C92A9D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75666" y="0"/>
            <a:ext cx="6958898" cy="6858000"/>
          </a:xfrm>
          <a:prstGeom prst="flowChartOnlineStorage">
            <a:avLst/>
          </a:prstGeom>
        </p:spPr>
      </p:pic>
      <p:pic>
        <p:nvPicPr>
          <p:cNvPr id="2" name="Online Media 1" title="Alpha Testimony - Francis Collins">
            <a:hlinkClick r:id="" action="ppaction://media"/>
            <a:extLst>
              <a:ext uri="{FF2B5EF4-FFF2-40B4-BE49-F238E27FC236}">
                <a16:creationId xmlns:a16="http://schemas.microsoft.com/office/drawing/2014/main" id="{5113889A-400D-4A27-9446-4A4F8E321276}"/>
              </a:ext>
            </a:extLst>
          </p:cNvPr>
          <p:cNvPicPr>
            <a:picLocks noRot="1" noChangeAspect="1"/>
          </p:cNvPicPr>
          <p:nvPr>
            <a:videoFile r:link="rId1"/>
          </p:nvPr>
        </p:nvPicPr>
        <p:blipFill>
          <a:blip r:embed="rId5"/>
          <a:stretch>
            <a:fillRect/>
          </a:stretch>
        </p:blipFill>
        <p:spPr>
          <a:xfrm>
            <a:off x="1820780" y="1540919"/>
            <a:ext cx="6683470" cy="3776161"/>
          </a:xfrm>
          <a:prstGeom prst="rect">
            <a:avLst/>
          </a:prstGeom>
        </p:spPr>
      </p:pic>
    </p:spTree>
    <p:extLst>
      <p:ext uri="{BB962C8B-B14F-4D97-AF65-F5344CB8AC3E}">
        <p14:creationId xmlns:p14="http://schemas.microsoft.com/office/powerpoint/2010/main" val="30846772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1A43-149C-44E0-BA8E-0E21F038125A}"/>
              </a:ext>
            </a:extLst>
          </p:cNvPr>
          <p:cNvSpPr>
            <a:spLocks noGrp="1"/>
          </p:cNvSpPr>
          <p:nvPr>
            <p:ph type="title"/>
          </p:nvPr>
        </p:nvSpPr>
        <p:spPr/>
        <p:txBody>
          <a:bodyPr/>
          <a:lstStyle/>
          <a:p>
            <a:endParaRPr lang="en-GB"/>
          </a:p>
        </p:txBody>
      </p:sp>
      <p:pic>
        <p:nvPicPr>
          <p:cNvPr id="9" name="Content Placeholder 8" descr="A book on a table&#10;&#10;Description automatically generated with medium confidence">
            <a:extLst>
              <a:ext uri="{FF2B5EF4-FFF2-40B4-BE49-F238E27FC236}">
                <a16:creationId xmlns:a16="http://schemas.microsoft.com/office/drawing/2014/main" id="{98D69EA9-B0DF-4F5E-9ED8-04833B3C04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p:spPr>
      </p:pic>
      <p:sp>
        <p:nvSpPr>
          <p:cNvPr id="10" name="TextBox 9">
            <a:extLst>
              <a:ext uri="{FF2B5EF4-FFF2-40B4-BE49-F238E27FC236}">
                <a16:creationId xmlns:a16="http://schemas.microsoft.com/office/drawing/2014/main" id="{10ACA547-A48D-46E5-84E0-31F7C1629466}"/>
              </a:ext>
            </a:extLst>
          </p:cNvPr>
          <p:cNvSpPr txBox="1"/>
          <p:nvPr/>
        </p:nvSpPr>
        <p:spPr>
          <a:xfrm>
            <a:off x="471780" y="91456"/>
            <a:ext cx="7630258" cy="584775"/>
          </a:xfrm>
          <a:prstGeom prst="rect">
            <a:avLst/>
          </a:prstGeom>
          <a:noFill/>
        </p:spPr>
        <p:txBody>
          <a:bodyPr wrap="square" rtlCol="0">
            <a:spAutoFit/>
          </a:bodyPr>
          <a:lstStyle/>
          <a:p>
            <a:r>
              <a:rPr lang="en-GB" sz="3200" b="1" dirty="0">
                <a:latin typeface="Trebuchet MS" panose="020B0603020202020204" pitchFamily="34" charset="0"/>
              </a:rPr>
              <a:t>Catechism of the Catholic Church</a:t>
            </a:r>
          </a:p>
        </p:txBody>
      </p:sp>
      <p:sp>
        <p:nvSpPr>
          <p:cNvPr id="12" name="TextBox 11">
            <a:extLst>
              <a:ext uri="{FF2B5EF4-FFF2-40B4-BE49-F238E27FC236}">
                <a16:creationId xmlns:a16="http://schemas.microsoft.com/office/drawing/2014/main" id="{CD3B0047-FC6F-4BF7-B064-C41A82B02B6B}"/>
              </a:ext>
            </a:extLst>
          </p:cNvPr>
          <p:cNvSpPr txBox="1"/>
          <p:nvPr/>
        </p:nvSpPr>
        <p:spPr>
          <a:xfrm>
            <a:off x="471780" y="846065"/>
            <a:ext cx="11457444" cy="4185761"/>
          </a:xfrm>
          <a:prstGeom prst="rect">
            <a:avLst/>
          </a:prstGeom>
          <a:noFill/>
        </p:spPr>
        <p:txBody>
          <a:bodyPr wrap="square">
            <a:spAutoFit/>
          </a:bodyPr>
          <a:lstStyle/>
          <a:p>
            <a:pPr>
              <a:tabLst>
                <a:tab pos="4479925" algn="l"/>
              </a:tabLst>
            </a:pPr>
            <a:r>
              <a:rPr lang="en-GB" sz="1400" b="1" dirty="0">
                <a:latin typeface="Trebuchet MS" panose="020B0603020202020204" pitchFamily="34" charset="0"/>
              </a:rPr>
              <a:t>315</a:t>
            </a:r>
            <a:r>
              <a:rPr lang="en-GB" sz="1400" dirty="0">
                <a:latin typeface="Trebuchet MS" panose="020B0603020202020204" pitchFamily="34" charset="0"/>
              </a:rPr>
              <a:t> In the creation of the world and of man, God gave the first and universal witness to his almighty love and his wisdom, the first proclamation of the "plan of his loving goodness", which finds its goal in the new creation in Christ. </a:t>
            </a:r>
          </a:p>
          <a:p>
            <a:pPr>
              <a:tabLst>
                <a:tab pos="4479925" algn="l"/>
              </a:tabLst>
            </a:pPr>
            <a:endParaRPr lang="en-GB" sz="1400" dirty="0">
              <a:latin typeface="Trebuchet MS" panose="020B0603020202020204" pitchFamily="34" charset="0"/>
            </a:endParaRPr>
          </a:p>
          <a:p>
            <a:pPr>
              <a:tabLst>
                <a:tab pos="4479925" algn="l"/>
              </a:tabLst>
            </a:pPr>
            <a:r>
              <a:rPr lang="en-GB" sz="1400" b="1" dirty="0">
                <a:latin typeface="Trebuchet MS" panose="020B0603020202020204" pitchFamily="34" charset="0"/>
              </a:rPr>
              <a:t>316</a:t>
            </a:r>
            <a:r>
              <a:rPr lang="en-GB" sz="1400" dirty="0">
                <a:latin typeface="Trebuchet MS" panose="020B0603020202020204" pitchFamily="34" charset="0"/>
              </a:rPr>
              <a:t> Though the work of creation is attributed to the Father in particular, it is equally a truth of faith that the Father, Son and Holy Spirit together are the one, indivisible principle of creation. </a:t>
            </a:r>
          </a:p>
          <a:p>
            <a:pPr>
              <a:tabLst>
                <a:tab pos="4479925" algn="l"/>
              </a:tabLst>
            </a:pPr>
            <a:endParaRPr lang="en-GB" sz="1400" dirty="0">
              <a:latin typeface="Trebuchet MS" panose="020B0603020202020204" pitchFamily="34" charset="0"/>
            </a:endParaRPr>
          </a:p>
          <a:p>
            <a:pPr>
              <a:tabLst>
                <a:tab pos="4479925" algn="l"/>
              </a:tabLst>
            </a:pPr>
            <a:r>
              <a:rPr lang="en-GB" sz="1400" b="1" dirty="0">
                <a:latin typeface="Trebuchet MS" panose="020B0603020202020204" pitchFamily="34" charset="0"/>
              </a:rPr>
              <a:t>317</a:t>
            </a:r>
            <a:r>
              <a:rPr lang="en-GB" sz="1400" dirty="0">
                <a:latin typeface="Trebuchet MS" panose="020B0603020202020204" pitchFamily="34" charset="0"/>
              </a:rPr>
              <a:t> God alone created the universe, freely, directly and without any help. </a:t>
            </a:r>
          </a:p>
          <a:p>
            <a:pPr>
              <a:tabLst>
                <a:tab pos="4479925" algn="l"/>
              </a:tabLst>
            </a:pPr>
            <a:endParaRPr lang="en-GB" sz="1400" dirty="0">
              <a:latin typeface="Trebuchet MS" panose="020B0603020202020204" pitchFamily="34" charset="0"/>
            </a:endParaRPr>
          </a:p>
          <a:p>
            <a:pPr>
              <a:tabLst>
                <a:tab pos="4479925" algn="l"/>
              </a:tabLst>
            </a:pPr>
            <a:r>
              <a:rPr lang="en-GB" sz="1400" b="1" dirty="0">
                <a:latin typeface="Trebuchet MS" panose="020B0603020202020204" pitchFamily="34" charset="0"/>
              </a:rPr>
              <a:t>318</a:t>
            </a:r>
            <a:r>
              <a:rPr lang="en-GB" sz="1400" dirty="0">
                <a:latin typeface="Trebuchet MS" panose="020B0603020202020204" pitchFamily="34" charset="0"/>
              </a:rPr>
              <a:t> No creature has the infinite power necessary to "create" in the proper sense of the word, that is, to produce and give being to that which had in no way possessed it (to call into existence "out of nothing") (</a:t>
            </a:r>
            <a:r>
              <a:rPr lang="en-GB" sz="1400" dirty="0" err="1">
                <a:latin typeface="Trebuchet MS" panose="020B0603020202020204" pitchFamily="34" charset="0"/>
              </a:rPr>
              <a:t>cf</a:t>
            </a:r>
            <a:r>
              <a:rPr lang="en-GB" sz="1400" dirty="0">
                <a:latin typeface="Trebuchet MS" panose="020B0603020202020204" pitchFamily="34" charset="0"/>
              </a:rPr>
              <a:t> DS 3624). </a:t>
            </a:r>
          </a:p>
          <a:p>
            <a:pPr>
              <a:tabLst>
                <a:tab pos="4479925" algn="l"/>
              </a:tabLst>
            </a:pPr>
            <a:endParaRPr lang="en-GB" sz="1400" dirty="0">
              <a:latin typeface="Trebuchet MS" panose="020B0603020202020204" pitchFamily="34" charset="0"/>
            </a:endParaRPr>
          </a:p>
          <a:p>
            <a:pPr>
              <a:tabLst>
                <a:tab pos="4479925" algn="l"/>
              </a:tabLst>
            </a:pPr>
            <a:r>
              <a:rPr lang="en-GB" sz="1400" b="1" dirty="0">
                <a:latin typeface="Trebuchet MS" panose="020B0603020202020204" pitchFamily="34" charset="0"/>
              </a:rPr>
              <a:t>319</a:t>
            </a:r>
            <a:r>
              <a:rPr lang="en-GB" sz="1400" dirty="0">
                <a:latin typeface="Trebuchet MS" panose="020B0603020202020204" pitchFamily="34" charset="0"/>
              </a:rPr>
              <a:t> God created the world to show forth and communicate his glory. That his creatures should share in his truth, goodness and beauty - this is the glory for which God created them. </a:t>
            </a:r>
          </a:p>
          <a:p>
            <a:pPr>
              <a:tabLst>
                <a:tab pos="4479925" algn="l"/>
              </a:tabLst>
            </a:pPr>
            <a:endParaRPr lang="en-GB" sz="1400" dirty="0">
              <a:latin typeface="Trebuchet MS" panose="020B0603020202020204" pitchFamily="34" charset="0"/>
            </a:endParaRPr>
          </a:p>
          <a:p>
            <a:pPr>
              <a:tabLst>
                <a:tab pos="4479925" algn="l"/>
              </a:tabLst>
            </a:pPr>
            <a:r>
              <a:rPr lang="en-GB" sz="1400" b="1" dirty="0">
                <a:latin typeface="Trebuchet MS" panose="020B0603020202020204" pitchFamily="34" charset="0"/>
              </a:rPr>
              <a:t>320</a:t>
            </a:r>
            <a:r>
              <a:rPr lang="en-GB" sz="1400" dirty="0">
                <a:latin typeface="Trebuchet MS" panose="020B0603020202020204" pitchFamily="34" charset="0"/>
              </a:rPr>
              <a:t> God created the universe and keeps it in existence by his Word, the Son "upholding the universe by his word of power" (</a:t>
            </a:r>
            <a:r>
              <a:rPr lang="en-GB" sz="1400" i="1" dirty="0" err="1">
                <a:latin typeface="Trebuchet MS" panose="020B0603020202020204" pitchFamily="34" charset="0"/>
              </a:rPr>
              <a:t>Heb</a:t>
            </a:r>
            <a:r>
              <a:rPr lang="en-GB" sz="1400" dirty="0">
                <a:latin typeface="Trebuchet MS" panose="020B0603020202020204" pitchFamily="34" charset="0"/>
              </a:rPr>
              <a:t> 1:3), and by his Creator Spirit, the giver of life. </a:t>
            </a:r>
          </a:p>
          <a:p>
            <a:pPr>
              <a:tabLst>
                <a:tab pos="4479925" algn="l"/>
              </a:tabLst>
            </a:pPr>
            <a:endParaRPr lang="en-GB" sz="1400" dirty="0">
              <a:latin typeface="Trebuchet MS" panose="020B0603020202020204" pitchFamily="34" charset="0"/>
            </a:endParaRPr>
          </a:p>
          <a:p>
            <a:pPr>
              <a:tabLst>
                <a:tab pos="4479925" algn="l"/>
              </a:tabLst>
            </a:pPr>
            <a:r>
              <a:rPr lang="en-GB" sz="1400" b="1" dirty="0">
                <a:latin typeface="Trebuchet MS" panose="020B0603020202020204" pitchFamily="34" charset="0"/>
              </a:rPr>
              <a:t>323</a:t>
            </a:r>
            <a:r>
              <a:rPr lang="en-GB" sz="1400" dirty="0">
                <a:latin typeface="Trebuchet MS" panose="020B0603020202020204" pitchFamily="34" charset="0"/>
              </a:rPr>
              <a:t> Divine providence works also through the actions of creatures. To human beings God grants the ability to cooperate freely with his plans. </a:t>
            </a:r>
          </a:p>
        </p:txBody>
      </p:sp>
      <p:pic>
        <p:nvPicPr>
          <p:cNvPr id="13" name="Picture 12" descr="Icon&#10;&#10;Description automatically generated">
            <a:extLst>
              <a:ext uri="{FF2B5EF4-FFF2-40B4-BE49-F238E27FC236}">
                <a16:creationId xmlns:a16="http://schemas.microsoft.com/office/drawing/2014/main" id="{06AEF37C-9963-404E-AB9D-7CB4F808589F}"/>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295637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B2184AA9-1149-4B47-90DB-476B59B94F36}"/>
              </a:ext>
            </a:extLst>
          </p:cNvPr>
          <p:cNvPicPr>
            <a:picLocks noChangeAspect="1"/>
          </p:cNvPicPr>
          <p:nvPr/>
        </p:nvPicPr>
        <p:blipFill rotWithShape="1">
          <a:blip r:embed="rId3">
            <a:extLst>
              <a:ext uri="{28A0092B-C50C-407E-A947-70E740481C1C}">
                <a14:useLocalDpi xmlns:a14="http://schemas.microsoft.com/office/drawing/2010/main" val="0"/>
              </a:ext>
            </a:extLst>
          </a:blip>
          <a:srcRect l="6433"/>
          <a:stretch/>
        </p:blipFill>
        <p:spPr>
          <a:xfrm>
            <a:off x="0" y="0"/>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F0A0A782-73E6-4FBD-B256-F80A2A3DD5C9}"/>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0FB345C6-9CB0-4ACC-8351-9F19AA996ACB}"/>
              </a:ext>
            </a:extLst>
          </p:cNvPr>
          <p:cNvSpPr txBox="1"/>
          <p:nvPr/>
        </p:nvSpPr>
        <p:spPr>
          <a:xfrm>
            <a:off x="616990" y="262485"/>
            <a:ext cx="7630258" cy="646331"/>
          </a:xfrm>
          <a:prstGeom prst="rect">
            <a:avLst/>
          </a:prstGeom>
          <a:noFill/>
        </p:spPr>
        <p:txBody>
          <a:bodyPr wrap="square" rtlCol="0">
            <a:spAutoFit/>
          </a:bodyPr>
          <a:lstStyle/>
          <a:p>
            <a:r>
              <a:rPr lang="en-GB" sz="3600" b="1" dirty="0">
                <a:solidFill>
                  <a:schemeClr val="bg1"/>
                </a:solidFill>
                <a:latin typeface="Trebuchet MS" panose="020B0603020202020204" pitchFamily="34" charset="0"/>
              </a:rPr>
              <a:t>What about Evolution?</a:t>
            </a:r>
          </a:p>
        </p:txBody>
      </p:sp>
      <p:pic>
        <p:nvPicPr>
          <p:cNvPr id="7" name="Online Media 6" title="Creation &amp; Evolution | Catholic Central">
            <a:hlinkClick r:id="" action="ppaction://media"/>
            <a:extLst>
              <a:ext uri="{FF2B5EF4-FFF2-40B4-BE49-F238E27FC236}">
                <a16:creationId xmlns:a16="http://schemas.microsoft.com/office/drawing/2014/main" id="{50BB9517-88FF-42AA-976F-DA39655D5A73}"/>
              </a:ext>
            </a:extLst>
          </p:cNvPr>
          <p:cNvPicPr>
            <a:picLocks noRot="1" noChangeAspect="1"/>
          </p:cNvPicPr>
          <p:nvPr>
            <a:videoFile r:link="rId1"/>
          </p:nvPr>
        </p:nvPicPr>
        <p:blipFill>
          <a:blip r:embed="rId5"/>
          <a:stretch>
            <a:fillRect/>
          </a:stretch>
        </p:blipFill>
        <p:spPr>
          <a:xfrm>
            <a:off x="616990" y="1540376"/>
            <a:ext cx="6217499" cy="3512887"/>
          </a:xfrm>
          <a:prstGeom prst="rect">
            <a:avLst/>
          </a:prstGeom>
        </p:spPr>
      </p:pic>
    </p:spTree>
    <p:extLst>
      <p:ext uri="{BB962C8B-B14F-4D97-AF65-F5344CB8AC3E}">
        <p14:creationId xmlns:p14="http://schemas.microsoft.com/office/powerpoint/2010/main" val="2575626037"/>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26E48C1-AEC4-4B7C-9BDE-93EC2A8D1920}"/>
              </a:ext>
            </a:extLst>
          </p:cNvPr>
          <p:cNvPicPr>
            <a:picLocks noChangeAspect="1"/>
          </p:cNvPicPr>
          <p:nvPr/>
        </p:nvPicPr>
        <p:blipFill rotWithShape="1">
          <a:blip r:embed="rId2">
            <a:extLst>
              <a:ext uri="{28A0092B-C50C-407E-A947-70E740481C1C}">
                <a14:useLocalDpi xmlns:a14="http://schemas.microsoft.com/office/drawing/2010/main" val="0"/>
              </a:ext>
            </a:extLst>
          </a:blip>
          <a:srcRect l="4583" r="6528"/>
          <a:stretch/>
        </p:blipFill>
        <p:spPr>
          <a:xfrm>
            <a:off x="0" y="0"/>
            <a:ext cx="12192000" cy="6858000"/>
          </a:xfrm>
          <a:prstGeom prst="rect">
            <a:avLst/>
          </a:prstGeom>
        </p:spPr>
      </p:pic>
      <p:sp>
        <p:nvSpPr>
          <p:cNvPr id="10" name="TextBox 9">
            <a:extLst>
              <a:ext uri="{FF2B5EF4-FFF2-40B4-BE49-F238E27FC236}">
                <a16:creationId xmlns:a16="http://schemas.microsoft.com/office/drawing/2014/main" id="{992FB99E-B909-4EFC-B24F-EF0640EB8F13}"/>
              </a:ext>
            </a:extLst>
          </p:cNvPr>
          <p:cNvSpPr txBox="1"/>
          <p:nvPr/>
        </p:nvSpPr>
        <p:spPr>
          <a:xfrm>
            <a:off x="1871288" y="975735"/>
            <a:ext cx="8449424" cy="1013487"/>
          </a:xfrm>
          <a:prstGeom prst="rect">
            <a:avLst/>
          </a:prstGeom>
        </p:spPr>
        <p:txBody>
          <a:bodyPr vert="horz" lIns="91440" tIns="45720" rIns="91440" bIns="45720" rtlCol="0">
            <a:normAutofit/>
          </a:bodyPr>
          <a:lstStyle/>
          <a:p>
            <a:pPr algn="ctr">
              <a:lnSpc>
                <a:spcPct val="90000"/>
              </a:lnSpc>
              <a:spcAft>
                <a:spcPts val="600"/>
              </a:spcAft>
            </a:pPr>
            <a:r>
              <a:rPr lang="en-GB" sz="2800" dirty="0">
                <a:solidFill>
                  <a:srgbClr val="FFF5DD"/>
                </a:solidFill>
                <a:latin typeface="Trebuchet MS" panose="020B0603020202020204" pitchFamily="34" charset="0"/>
              </a:rPr>
              <a:t>What do you find challenging in relation</a:t>
            </a:r>
            <a:br>
              <a:rPr lang="en-GB" sz="2800" dirty="0">
                <a:solidFill>
                  <a:srgbClr val="FFF5DD"/>
                </a:solidFill>
                <a:latin typeface="Trebuchet MS" panose="020B0603020202020204" pitchFamily="34" charset="0"/>
              </a:rPr>
            </a:br>
            <a:r>
              <a:rPr lang="en-GB" sz="2800" dirty="0">
                <a:solidFill>
                  <a:srgbClr val="FFF5DD"/>
                </a:solidFill>
                <a:latin typeface="Trebuchet MS" panose="020B0603020202020204" pitchFamily="34" charset="0"/>
              </a:rPr>
              <a:t> to faith and science? </a:t>
            </a:r>
            <a:endParaRPr lang="en-US" sz="2800" dirty="0">
              <a:solidFill>
                <a:srgbClr val="FFF5DD"/>
              </a:solidFill>
              <a:latin typeface="Trebuchet MS" panose="020B0603020202020204" pitchFamily="34" charset="0"/>
            </a:endParaRPr>
          </a:p>
        </p:txBody>
      </p:sp>
      <p:sp>
        <p:nvSpPr>
          <p:cNvPr id="11" name="TextBox 10">
            <a:extLst>
              <a:ext uri="{FF2B5EF4-FFF2-40B4-BE49-F238E27FC236}">
                <a16:creationId xmlns:a16="http://schemas.microsoft.com/office/drawing/2014/main" id="{0C3FE68D-99F8-4C71-B997-622A18FB5274}"/>
              </a:ext>
            </a:extLst>
          </p:cNvPr>
          <p:cNvSpPr txBox="1"/>
          <p:nvPr/>
        </p:nvSpPr>
        <p:spPr>
          <a:xfrm>
            <a:off x="3911699" y="0"/>
            <a:ext cx="4368602" cy="81033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dirty="0">
                <a:solidFill>
                  <a:srgbClr val="FFF5DD"/>
                </a:solidFill>
                <a:latin typeface="Trebuchet MS" panose="020B0603020202020204" pitchFamily="34" charset="0"/>
                <a:ea typeface="+mj-ea"/>
                <a:cs typeface="+mj-cs"/>
              </a:rPr>
              <a:t>Discussion</a:t>
            </a:r>
            <a:r>
              <a:rPr lang="en-US" sz="4400" b="1" dirty="0">
                <a:solidFill>
                  <a:srgbClr val="333739"/>
                </a:solidFill>
                <a:latin typeface="Trebuchet MS" panose="020B0603020202020204" pitchFamily="34" charset="0"/>
                <a:ea typeface="+mj-ea"/>
                <a:cs typeface="+mj-cs"/>
              </a:rPr>
              <a:t> </a:t>
            </a:r>
          </a:p>
        </p:txBody>
      </p:sp>
      <p:pic>
        <p:nvPicPr>
          <p:cNvPr id="6" name="Picture 5" descr="Icon&#10;&#10;Description automatically generated">
            <a:extLst>
              <a:ext uri="{FF2B5EF4-FFF2-40B4-BE49-F238E27FC236}">
                <a16:creationId xmlns:a16="http://schemas.microsoft.com/office/drawing/2014/main" id="{E5C0A7F8-7E0C-47BD-A0DA-4C27860F17AD}"/>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3C840AC2-6ECD-4575-98D6-BE43BDB238A6}"/>
              </a:ext>
            </a:extLst>
          </p:cNvPr>
          <p:cNvSpPr txBox="1"/>
          <p:nvPr/>
        </p:nvSpPr>
        <p:spPr>
          <a:xfrm>
            <a:off x="1871288" y="5684092"/>
            <a:ext cx="8449424" cy="1013487"/>
          </a:xfrm>
          <a:prstGeom prst="rect">
            <a:avLst/>
          </a:prstGeom>
        </p:spPr>
        <p:txBody>
          <a:bodyPr vert="horz" lIns="91440" tIns="45720" rIns="91440" bIns="45720" rtlCol="0">
            <a:normAutofit/>
          </a:bodyPr>
          <a:lstStyle/>
          <a:p>
            <a:pPr algn="ctr">
              <a:lnSpc>
                <a:spcPct val="90000"/>
              </a:lnSpc>
              <a:spcAft>
                <a:spcPts val="600"/>
              </a:spcAft>
            </a:pPr>
            <a:r>
              <a:rPr lang="en-GB" sz="2400" dirty="0">
                <a:solidFill>
                  <a:srgbClr val="FFCC00"/>
                </a:solidFill>
                <a:latin typeface="Trebuchet MS" panose="020B0603020202020204" pitchFamily="34" charset="0"/>
              </a:rPr>
              <a:t>Discuss this is two’s &amp; three’s </a:t>
            </a:r>
            <a:br>
              <a:rPr lang="en-GB" sz="2400" dirty="0">
                <a:solidFill>
                  <a:srgbClr val="FFCC00"/>
                </a:solidFill>
                <a:latin typeface="Trebuchet MS" panose="020B0603020202020204" pitchFamily="34" charset="0"/>
              </a:rPr>
            </a:br>
            <a:r>
              <a:rPr lang="en-GB" sz="2400" dirty="0">
                <a:solidFill>
                  <a:srgbClr val="FFCC00"/>
                </a:solidFill>
                <a:latin typeface="Trebuchet MS" panose="020B0603020202020204" pitchFamily="34" charset="0"/>
              </a:rPr>
              <a:t>then feedback to the main group</a:t>
            </a:r>
            <a:endParaRPr lang="en-US" sz="2400" dirty="0">
              <a:solidFill>
                <a:srgbClr val="FFCC00"/>
              </a:solidFill>
              <a:latin typeface="Trebuchet MS" panose="020B0603020202020204" pitchFamily="34" charset="0"/>
            </a:endParaRPr>
          </a:p>
        </p:txBody>
      </p:sp>
    </p:spTree>
    <p:extLst>
      <p:ext uri="{BB962C8B-B14F-4D97-AF65-F5344CB8AC3E}">
        <p14:creationId xmlns:p14="http://schemas.microsoft.com/office/powerpoint/2010/main" val="349713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B75D44-B9FA-4C04-9E10-75C1DB55F104}"/>
              </a:ext>
            </a:extLst>
          </p:cNvPr>
          <p:cNvSpPr txBox="1"/>
          <p:nvPr/>
        </p:nvSpPr>
        <p:spPr>
          <a:xfrm>
            <a:off x="3341939" y="118106"/>
            <a:ext cx="8384839" cy="1138773"/>
          </a:xfrm>
          <a:prstGeom prst="rect">
            <a:avLst/>
          </a:prstGeom>
          <a:noFill/>
        </p:spPr>
        <p:txBody>
          <a:bodyPr wrap="square" rtlCol="0">
            <a:spAutoFit/>
          </a:bodyPr>
          <a:lstStyle/>
          <a:p>
            <a:r>
              <a:rPr lang="en-GB" sz="3200" b="1" dirty="0">
                <a:solidFill>
                  <a:srgbClr val="003DA8"/>
                </a:solidFill>
                <a:latin typeface="Trebuchet MS" panose="020B0603020202020204" pitchFamily="34" charset="0"/>
              </a:rPr>
              <a:t>Internet Corner - Where to find out more…</a:t>
            </a:r>
          </a:p>
          <a:p>
            <a:endParaRPr lang="en-GB" sz="3600" b="1" dirty="0">
              <a:solidFill>
                <a:srgbClr val="003DA8"/>
              </a:solidFill>
              <a:latin typeface="Trebuchet MS" panose="020B0603020202020204" pitchFamily="34" charset="0"/>
            </a:endParaRPr>
          </a:p>
        </p:txBody>
      </p:sp>
      <p:pic>
        <p:nvPicPr>
          <p:cNvPr id="5" name="Picture 4" descr="Logo, icon&#10;&#10;Description automatically generated">
            <a:extLst>
              <a:ext uri="{FF2B5EF4-FFF2-40B4-BE49-F238E27FC236}">
                <a16:creationId xmlns:a16="http://schemas.microsoft.com/office/drawing/2014/main" id="{56556AC4-B39C-4297-AB7B-BC74C20A7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604" y="5307334"/>
            <a:ext cx="1420368" cy="143256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9C611E4-2421-4621-B80F-FF8289E0043F}"/>
              </a:ext>
            </a:extLst>
          </p:cNvPr>
          <p:cNvPicPr>
            <a:picLocks noChangeAspect="1"/>
          </p:cNvPicPr>
          <p:nvPr/>
        </p:nvPicPr>
        <p:blipFill rotWithShape="1">
          <a:blip r:embed="rId3">
            <a:extLst>
              <a:ext uri="{28A0092B-C50C-407E-A947-70E740481C1C}">
                <a14:useLocalDpi xmlns:a14="http://schemas.microsoft.com/office/drawing/2010/main" val="0"/>
              </a:ext>
            </a:extLst>
          </a:blip>
          <a:srcRect l="50948" r="18748"/>
          <a:stretch/>
        </p:blipFill>
        <p:spPr>
          <a:xfrm>
            <a:off x="0" y="0"/>
            <a:ext cx="3696533" cy="6858000"/>
          </a:xfrm>
          <a:prstGeom prst="flowChartDelay">
            <a:avLst/>
          </a:prstGeom>
        </p:spPr>
      </p:pic>
      <p:sp>
        <p:nvSpPr>
          <p:cNvPr id="8" name="TextBox 7">
            <a:extLst>
              <a:ext uri="{FF2B5EF4-FFF2-40B4-BE49-F238E27FC236}">
                <a16:creationId xmlns:a16="http://schemas.microsoft.com/office/drawing/2014/main" id="{48A20B93-C1CF-4163-98B7-2B66605BD489}"/>
              </a:ext>
            </a:extLst>
          </p:cNvPr>
          <p:cNvSpPr txBox="1"/>
          <p:nvPr/>
        </p:nvSpPr>
        <p:spPr>
          <a:xfrm>
            <a:off x="4266287" y="3429000"/>
            <a:ext cx="3929429" cy="369332"/>
          </a:xfrm>
          <a:prstGeom prst="rect">
            <a:avLst/>
          </a:prstGeom>
          <a:noFill/>
        </p:spPr>
        <p:txBody>
          <a:bodyPr wrap="square">
            <a:spAutoFit/>
          </a:bodyPr>
          <a:lstStyle/>
          <a:p>
            <a:r>
              <a:rPr lang="en-GB" b="1" dirty="0">
                <a:latin typeface="Trebuchet MS" panose="020B0603020202020204" pitchFamily="34" charset="0"/>
              </a:rPr>
              <a:t>reasonfaithscience.com/</a:t>
            </a:r>
          </a:p>
        </p:txBody>
      </p:sp>
      <p:pic>
        <p:nvPicPr>
          <p:cNvPr id="9" name="Picture 8" descr="Logo&#10;&#10;Description automatically generated">
            <a:extLst>
              <a:ext uri="{FF2B5EF4-FFF2-40B4-BE49-F238E27FC236}">
                <a16:creationId xmlns:a16="http://schemas.microsoft.com/office/drawing/2014/main" id="{5DD11F81-30AA-47E4-B389-1BEF0701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9924" y="1514921"/>
            <a:ext cx="2468278" cy="1846138"/>
          </a:xfrm>
          <a:prstGeom prst="rect">
            <a:avLst/>
          </a:prstGeom>
        </p:spPr>
      </p:pic>
      <p:pic>
        <p:nvPicPr>
          <p:cNvPr id="11" name="Picture 10" descr="Logo&#10;&#10;Description automatically generated">
            <a:extLst>
              <a:ext uri="{FF2B5EF4-FFF2-40B4-BE49-F238E27FC236}">
                <a16:creationId xmlns:a16="http://schemas.microsoft.com/office/drawing/2014/main" id="{27EF3216-7C34-4016-8C57-D7FDA4E19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0806" y="1942898"/>
            <a:ext cx="2166798" cy="2185973"/>
          </a:xfrm>
          <a:prstGeom prst="rect">
            <a:avLst/>
          </a:prstGeom>
        </p:spPr>
      </p:pic>
      <p:sp>
        <p:nvSpPr>
          <p:cNvPr id="12" name="TextBox 11">
            <a:extLst>
              <a:ext uri="{FF2B5EF4-FFF2-40B4-BE49-F238E27FC236}">
                <a16:creationId xmlns:a16="http://schemas.microsoft.com/office/drawing/2014/main" id="{830C13F3-3F73-4FE7-84E3-4C4401735356}"/>
              </a:ext>
            </a:extLst>
          </p:cNvPr>
          <p:cNvSpPr txBox="1"/>
          <p:nvPr/>
        </p:nvSpPr>
        <p:spPr>
          <a:xfrm>
            <a:off x="8495469" y="4164104"/>
            <a:ext cx="3929429" cy="369332"/>
          </a:xfrm>
          <a:prstGeom prst="rect">
            <a:avLst/>
          </a:prstGeom>
          <a:noFill/>
        </p:spPr>
        <p:txBody>
          <a:bodyPr wrap="square">
            <a:spAutoFit/>
          </a:bodyPr>
          <a:lstStyle/>
          <a:p>
            <a:r>
              <a:rPr lang="en-GB" b="1" dirty="0">
                <a:latin typeface="Trebuchet MS" panose="020B0603020202020204" pitchFamily="34" charset="0"/>
              </a:rPr>
              <a:t>alpha.org/</a:t>
            </a:r>
          </a:p>
        </p:txBody>
      </p:sp>
      <p:pic>
        <p:nvPicPr>
          <p:cNvPr id="14" name="Picture 13" descr="Shape&#10;&#10;Description automatically generated with medium confidence">
            <a:extLst>
              <a:ext uri="{FF2B5EF4-FFF2-40B4-BE49-F238E27FC236}">
                <a16:creationId xmlns:a16="http://schemas.microsoft.com/office/drawing/2014/main" id="{98A7E76E-7DF8-4D8D-9CE6-B46790E36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9924" y="5041247"/>
            <a:ext cx="3341821" cy="532172"/>
          </a:xfrm>
          <a:prstGeom prst="rect">
            <a:avLst/>
          </a:prstGeom>
        </p:spPr>
      </p:pic>
      <p:sp>
        <p:nvSpPr>
          <p:cNvPr id="15" name="TextBox 14">
            <a:extLst>
              <a:ext uri="{FF2B5EF4-FFF2-40B4-BE49-F238E27FC236}">
                <a16:creationId xmlns:a16="http://schemas.microsoft.com/office/drawing/2014/main" id="{FFB00B38-8123-495D-AD74-6CEE28BA680C}"/>
              </a:ext>
            </a:extLst>
          </p:cNvPr>
          <p:cNvSpPr txBox="1"/>
          <p:nvPr/>
        </p:nvSpPr>
        <p:spPr>
          <a:xfrm>
            <a:off x="4071798" y="5838948"/>
            <a:ext cx="3929429" cy="369332"/>
          </a:xfrm>
          <a:prstGeom prst="rect">
            <a:avLst/>
          </a:prstGeom>
          <a:noFill/>
        </p:spPr>
        <p:txBody>
          <a:bodyPr wrap="square">
            <a:spAutoFit/>
          </a:bodyPr>
          <a:lstStyle/>
          <a:p>
            <a:r>
              <a:rPr lang="en-GB" b="1" dirty="0">
                <a:latin typeface="Trebuchet MS" panose="020B0603020202020204" pitchFamily="34" charset="0"/>
              </a:rPr>
              <a:t>Sycamore.fm/</a:t>
            </a:r>
          </a:p>
        </p:txBody>
      </p:sp>
    </p:spTree>
    <p:extLst>
      <p:ext uri="{BB962C8B-B14F-4D97-AF65-F5344CB8AC3E}">
        <p14:creationId xmlns:p14="http://schemas.microsoft.com/office/powerpoint/2010/main" val="2710988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6BA3395-C609-465C-AFAA-8185770A11D2">
            <a:extLst>
              <a:ext uri="{FF2B5EF4-FFF2-40B4-BE49-F238E27FC236}">
                <a16:creationId xmlns:a16="http://schemas.microsoft.com/office/drawing/2014/main" id="{D42F6C55-6B5E-44F2-B8C4-EAC0A3D3F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1" t="3555" b="2301"/>
          <a:stretch/>
        </p:blipFill>
        <p:spPr bwMode="auto">
          <a:xfrm>
            <a:off x="7491662" y="753979"/>
            <a:ext cx="4215841" cy="5422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69C1D31-9E8E-4E57-864B-FDF06E2B3B8D}"/>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Conversation with Jesus</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DCE1D185-8D9A-4C94-B5BF-D2158A8B3C41}"/>
              </a:ext>
            </a:extLst>
          </p:cNvPr>
          <p:cNvSpPr txBox="1"/>
          <p:nvPr/>
        </p:nvSpPr>
        <p:spPr>
          <a:xfrm>
            <a:off x="932428" y="1613683"/>
            <a:ext cx="5805256" cy="3323987"/>
          </a:xfrm>
          <a:prstGeom prst="rect">
            <a:avLst/>
          </a:prstGeom>
          <a:noFill/>
        </p:spPr>
        <p:txBody>
          <a:bodyPr wrap="square">
            <a:spAutoFit/>
          </a:bodyPr>
          <a:lstStyle/>
          <a:p>
            <a:pPr algn="ctr"/>
            <a:r>
              <a:rPr lang="en-GB" sz="2400" dirty="0">
                <a:solidFill>
                  <a:schemeClr val="bg1"/>
                </a:solidFill>
                <a:latin typeface="Trebuchet MS" panose="020B0603020202020204" pitchFamily="34" charset="0"/>
              </a:rPr>
              <a:t>Focus on this image of Jesus and open your heart to Him now.</a:t>
            </a:r>
          </a:p>
          <a:p>
            <a:pPr algn="ctr"/>
            <a:endParaRPr lang="en-GB" sz="2400" dirty="0">
              <a:solidFill>
                <a:schemeClr val="bg1"/>
              </a:solidFill>
              <a:latin typeface="Trebuchet MS" panose="020B0603020202020204" pitchFamily="34" charset="0"/>
            </a:endParaRPr>
          </a:p>
          <a:p>
            <a:pPr algn="ctr"/>
            <a:r>
              <a:rPr lang="en-GB" sz="2400" dirty="0">
                <a:solidFill>
                  <a:schemeClr val="bg1"/>
                </a:solidFill>
                <a:latin typeface="Trebuchet MS" panose="020B0603020202020204" pitchFamily="34" charset="0"/>
              </a:rPr>
              <a:t>Take this opportunity to talk to him in your mind and heart.</a:t>
            </a:r>
          </a:p>
          <a:p>
            <a:pPr algn="ctr"/>
            <a:endParaRPr lang="en-GB" sz="2400" dirty="0">
              <a:solidFill>
                <a:schemeClr val="bg1"/>
              </a:solidFill>
              <a:latin typeface="Trebuchet MS" panose="020B0603020202020204" pitchFamily="34" charset="0"/>
            </a:endParaRPr>
          </a:p>
          <a:p>
            <a:pPr algn="ctr"/>
            <a:r>
              <a:rPr lang="en-GB" sz="2400" dirty="0">
                <a:solidFill>
                  <a:schemeClr val="bg1"/>
                </a:solidFill>
                <a:latin typeface="Trebuchet MS" panose="020B0603020202020204" pitchFamily="34" charset="0"/>
              </a:rPr>
              <a:t>Listen and be aware of his presence with you.</a:t>
            </a:r>
          </a:p>
          <a:p>
            <a:pPr algn="ctr"/>
            <a:endParaRPr lang="en-GB" dirty="0"/>
          </a:p>
        </p:txBody>
      </p:sp>
      <p:pic>
        <p:nvPicPr>
          <p:cNvPr id="8" name="Online Media 7" title="On the Journey to Emmaus">
            <a:hlinkClick r:id="" action="ppaction://media"/>
            <a:extLst>
              <a:ext uri="{FF2B5EF4-FFF2-40B4-BE49-F238E27FC236}">
                <a16:creationId xmlns:a16="http://schemas.microsoft.com/office/drawing/2014/main" id="{0F421D73-EFFA-4A8E-AD44-86C476BEE1AD}"/>
              </a:ext>
            </a:extLst>
          </p:cNvPr>
          <p:cNvPicPr>
            <a:picLocks noRot="1" noChangeAspect="1"/>
          </p:cNvPicPr>
          <p:nvPr>
            <a:videoFile r:link="rId1"/>
          </p:nvPr>
        </p:nvPicPr>
        <p:blipFill>
          <a:blip r:embed="rId5"/>
          <a:stretch>
            <a:fillRect/>
          </a:stretch>
        </p:blipFill>
        <p:spPr>
          <a:xfrm>
            <a:off x="5077327" y="4626279"/>
            <a:ext cx="2037345" cy="1528009"/>
          </a:xfrm>
          <a:prstGeom prst="rect">
            <a:avLst/>
          </a:prstGeom>
        </p:spPr>
      </p:pic>
      <p:sp>
        <p:nvSpPr>
          <p:cNvPr id="9" name="TextBox 8">
            <a:extLst>
              <a:ext uri="{FF2B5EF4-FFF2-40B4-BE49-F238E27FC236}">
                <a16:creationId xmlns:a16="http://schemas.microsoft.com/office/drawing/2014/main" id="{E0176E54-2D15-45F8-8712-C587E58C5845}"/>
              </a:ext>
            </a:extLst>
          </p:cNvPr>
          <p:cNvSpPr txBox="1"/>
          <p:nvPr/>
        </p:nvSpPr>
        <p:spPr>
          <a:xfrm>
            <a:off x="2618876" y="6176211"/>
            <a:ext cx="4916902" cy="338554"/>
          </a:xfrm>
          <a:prstGeom prst="rect">
            <a:avLst/>
          </a:prstGeom>
          <a:noFill/>
        </p:spPr>
        <p:txBody>
          <a:bodyPr wrap="square">
            <a:spAutoFit/>
          </a:bodyPr>
          <a:lstStyle/>
          <a:p>
            <a:r>
              <a:rPr lang="en-GB" sz="1600" dirty="0">
                <a:solidFill>
                  <a:schemeClr val="bg1"/>
                </a:solidFill>
                <a:latin typeface="Trebuchet MS" panose="020B0603020202020204" pitchFamily="34" charset="0"/>
              </a:rPr>
              <a:t>You may want to use this hymn to help you pray</a:t>
            </a:r>
            <a:endParaRPr lang="en-GB" sz="1600" dirty="0">
              <a:solidFill>
                <a:schemeClr val="bg1"/>
              </a:solidFill>
            </a:endParaRPr>
          </a:p>
        </p:txBody>
      </p:sp>
    </p:spTree>
    <p:extLst>
      <p:ext uri="{BB962C8B-B14F-4D97-AF65-F5344CB8AC3E}">
        <p14:creationId xmlns:p14="http://schemas.microsoft.com/office/powerpoint/2010/main" val="1915315234"/>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FC5D09-8AED-47C0-BAA4-CE64B080AFC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Introduction</a:t>
            </a:r>
          </a:p>
        </p:txBody>
      </p:sp>
      <p:sp>
        <p:nvSpPr>
          <p:cNvPr id="7" name="TextBox 6">
            <a:extLst>
              <a:ext uri="{FF2B5EF4-FFF2-40B4-BE49-F238E27FC236}">
                <a16:creationId xmlns:a16="http://schemas.microsoft.com/office/drawing/2014/main" id="{D6588456-4E5E-4A74-9FDC-98C7AB373782}"/>
              </a:ext>
            </a:extLst>
          </p:cNvPr>
          <p:cNvSpPr txBox="1"/>
          <p:nvPr/>
        </p:nvSpPr>
        <p:spPr>
          <a:xfrm>
            <a:off x="784404" y="1294526"/>
            <a:ext cx="5119091" cy="4493538"/>
          </a:xfrm>
          <a:prstGeom prst="rect">
            <a:avLst/>
          </a:prstGeom>
          <a:noFill/>
        </p:spPr>
        <p:txBody>
          <a:bodyPr wrap="square" rtlCol="0">
            <a:spAutoFit/>
          </a:bodyPr>
          <a:lstStyle/>
          <a:p>
            <a:pPr algn="ctr"/>
            <a:r>
              <a:rPr lang="en-GB" sz="2200" dirty="0">
                <a:solidFill>
                  <a:schemeClr val="bg1"/>
                </a:solidFill>
                <a:latin typeface="Trebuchet MS" panose="020B0603020202020204" pitchFamily="34" charset="0"/>
              </a:rPr>
              <a:t>This </a:t>
            </a:r>
            <a:r>
              <a:rPr lang="en-GB" sz="2200" b="1" dirty="0">
                <a:solidFill>
                  <a:schemeClr val="bg1"/>
                </a:solidFill>
                <a:latin typeface="Trebuchet MS" panose="020B0603020202020204" pitchFamily="34" charset="0"/>
              </a:rPr>
              <a:t>first step</a:t>
            </a:r>
            <a:r>
              <a:rPr lang="en-GB" sz="2200" dirty="0">
                <a:solidFill>
                  <a:schemeClr val="bg1"/>
                </a:solidFill>
                <a:latin typeface="Trebuchet MS" panose="020B0603020202020204" pitchFamily="34" charset="0"/>
              </a:rPr>
              <a:t> is an opportunity to understand yourself and everything in the World as part of God’s creation. This contrasts with a view of a random universe with no meaning and purpose in it. It doesn’t dismiss science but rather sees it as a way of understanding God’s creation. If we see ourselves as created by God it gives us a sense of purpose and belonging and allows us to see life itself as a pilgrimage.</a:t>
            </a:r>
          </a:p>
          <a:p>
            <a:endParaRPr lang="en-GB" sz="2200" dirty="0">
              <a:solidFill>
                <a:srgbClr val="FFCC00"/>
              </a:solidFill>
              <a:latin typeface="Trebuchet MS" panose="020B0603020202020204" pitchFamily="34" charset="0"/>
            </a:endParaRPr>
          </a:p>
        </p:txBody>
      </p:sp>
      <p:pic>
        <p:nvPicPr>
          <p:cNvPr id="11" name="Picture 10" descr="A picture containing diagram&#10;&#10;Description automatically generated">
            <a:extLst>
              <a:ext uri="{FF2B5EF4-FFF2-40B4-BE49-F238E27FC236}">
                <a16:creationId xmlns:a16="http://schemas.microsoft.com/office/drawing/2014/main" id="{828E5406-3A19-4DA8-B876-B8F3D3A13968}"/>
              </a:ext>
            </a:extLst>
          </p:cNvPr>
          <p:cNvPicPr>
            <a:picLocks noChangeAspect="1"/>
          </p:cNvPicPr>
          <p:nvPr/>
        </p:nvPicPr>
        <p:blipFill rotWithShape="1">
          <a:blip r:embed="rId2">
            <a:extLst>
              <a:ext uri="{28A0092B-C50C-407E-A947-70E740481C1C}">
                <a14:useLocalDpi xmlns:a14="http://schemas.microsoft.com/office/drawing/2010/main" val="0"/>
              </a:ext>
            </a:extLst>
          </a:blip>
          <a:srcRect l="6685" b="13855"/>
          <a:stretch/>
        </p:blipFill>
        <p:spPr>
          <a:xfrm>
            <a:off x="6096000" y="1595636"/>
            <a:ext cx="5735903" cy="3385542"/>
          </a:xfrm>
          <a:prstGeom prst="rect">
            <a:avLst/>
          </a:prstGeom>
          <a:ln>
            <a:noFill/>
          </a:ln>
          <a:effectLst>
            <a:softEdge rad="112500"/>
          </a:effectLst>
        </p:spPr>
      </p:pic>
      <p:pic>
        <p:nvPicPr>
          <p:cNvPr id="14" name="Picture 13" descr="Icon&#10;&#10;Description automatically generated">
            <a:extLst>
              <a:ext uri="{FF2B5EF4-FFF2-40B4-BE49-F238E27FC236}">
                <a16:creationId xmlns:a16="http://schemas.microsoft.com/office/drawing/2014/main" id="{C0B47A87-8C6A-4EF7-95A2-6D622BF7927C}"/>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444486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riting on a piece of paper&#10;&#10;Description automatically generated with medium confidence">
            <a:extLst>
              <a:ext uri="{FF2B5EF4-FFF2-40B4-BE49-F238E27FC236}">
                <a16:creationId xmlns:a16="http://schemas.microsoft.com/office/drawing/2014/main" id="{92B17389-C4EB-4747-A12E-ED3DB1827D4E}"/>
              </a:ext>
            </a:extLst>
          </p:cNvPr>
          <p:cNvPicPr>
            <a:picLocks noChangeAspect="1"/>
          </p:cNvPicPr>
          <p:nvPr/>
        </p:nvPicPr>
        <p:blipFill rotWithShape="1">
          <a:blip r:embed="rId2">
            <a:extLst>
              <a:ext uri="{28A0092B-C50C-407E-A947-70E740481C1C}">
                <a14:useLocalDpi xmlns:a14="http://schemas.microsoft.com/office/drawing/2010/main" val="0"/>
              </a:ext>
            </a:extLst>
          </a:blip>
          <a:srcRect l="2980" r="3006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E7576600-A4A7-4A1F-9E68-2692B2BC4EB4}"/>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4659B"/>
                </a:solidFill>
                <a:latin typeface="Trebuchet MS" panose="020B0603020202020204" pitchFamily="34" charset="0"/>
              </a:rPr>
              <a:t>Spiritual Journal</a:t>
            </a:r>
          </a:p>
        </p:txBody>
      </p:sp>
      <p:pic>
        <p:nvPicPr>
          <p:cNvPr id="11" name="Picture 10" descr="Icon&#10;&#10;Description automatically generated">
            <a:extLst>
              <a:ext uri="{FF2B5EF4-FFF2-40B4-BE49-F238E27FC236}">
                <a16:creationId xmlns:a16="http://schemas.microsoft.com/office/drawing/2014/main" id="{380BB6AB-6975-442A-B414-67FD284842B4}"/>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635492" y="1005957"/>
            <a:ext cx="1483895" cy="1483895"/>
          </a:xfrm>
          <a:prstGeom prst="rect">
            <a:avLst/>
          </a:prstGeom>
        </p:spPr>
      </p:pic>
      <p:sp>
        <p:nvSpPr>
          <p:cNvPr id="13" name="TextBox 12">
            <a:extLst>
              <a:ext uri="{FF2B5EF4-FFF2-40B4-BE49-F238E27FC236}">
                <a16:creationId xmlns:a16="http://schemas.microsoft.com/office/drawing/2014/main" id="{72A5EF19-2C95-497C-8FDC-DEC945E1911E}"/>
              </a:ext>
            </a:extLst>
          </p:cNvPr>
          <p:cNvSpPr txBox="1"/>
          <p:nvPr/>
        </p:nvSpPr>
        <p:spPr>
          <a:xfrm>
            <a:off x="640079" y="2881398"/>
            <a:ext cx="3474720" cy="1938992"/>
          </a:xfrm>
          <a:prstGeom prst="rect">
            <a:avLst/>
          </a:prstGeom>
          <a:noFill/>
        </p:spPr>
        <p:txBody>
          <a:bodyPr wrap="square">
            <a:spAutoFit/>
          </a:bodyPr>
          <a:lstStyle/>
          <a:p>
            <a:pPr algn="ctr"/>
            <a:r>
              <a:rPr lang="en-GB" sz="2400" dirty="0">
                <a:solidFill>
                  <a:srgbClr val="04659B"/>
                </a:solidFill>
                <a:effectLst/>
                <a:latin typeface="Trebuchet MS" panose="020B0603020202020204" pitchFamily="34" charset="0"/>
                <a:ea typeface="Times New Roman" panose="02020603050405020304" pitchFamily="18" charset="0"/>
              </a:rPr>
              <a:t>You may want to write down what has been important for you during this time together</a:t>
            </a:r>
            <a:endParaRPr lang="en-GB" sz="2400" dirty="0">
              <a:solidFill>
                <a:srgbClr val="04659B"/>
              </a:solidFill>
              <a:latin typeface="Trebuchet MS" panose="020B0603020202020204" pitchFamily="34" charset="0"/>
            </a:endParaRPr>
          </a:p>
        </p:txBody>
      </p:sp>
    </p:spTree>
    <p:extLst>
      <p:ext uri="{BB962C8B-B14F-4D97-AF65-F5344CB8AC3E}">
        <p14:creationId xmlns:p14="http://schemas.microsoft.com/office/powerpoint/2010/main" val="2367757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ass, ground&#10;&#10;Description automatically generated">
            <a:extLst>
              <a:ext uri="{FF2B5EF4-FFF2-40B4-BE49-F238E27FC236}">
                <a16:creationId xmlns:a16="http://schemas.microsoft.com/office/drawing/2014/main" id="{893FBFDA-AE85-4738-8A5D-012805F6C8C2}"/>
              </a:ext>
            </a:extLst>
          </p:cNvPr>
          <p:cNvPicPr>
            <a:picLocks noChangeAspect="1"/>
          </p:cNvPicPr>
          <p:nvPr/>
        </p:nvPicPr>
        <p:blipFill rotWithShape="1">
          <a:blip r:embed="rId3">
            <a:extLst>
              <a:ext uri="{28A0092B-C50C-407E-A947-70E740481C1C}">
                <a14:useLocalDpi xmlns:a14="http://schemas.microsoft.com/office/drawing/2010/main" val="0"/>
              </a:ext>
            </a:extLst>
          </a:blip>
          <a:srcRect l="6880"/>
          <a:stretch/>
        </p:blipFill>
        <p:spPr>
          <a:xfrm>
            <a:off x="0" y="0"/>
            <a:ext cx="12192000" cy="6873719"/>
          </a:xfrm>
          <a:prstGeom prst="rect">
            <a:avLst/>
          </a:prstGeom>
        </p:spPr>
      </p:pic>
      <p:sp>
        <p:nvSpPr>
          <p:cNvPr id="6" name="TextBox 5">
            <a:extLst>
              <a:ext uri="{FF2B5EF4-FFF2-40B4-BE49-F238E27FC236}">
                <a16:creationId xmlns:a16="http://schemas.microsoft.com/office/drawing/2014/main" id="{2EFDD393-E33F-451B-9907-485C95CA16FB}"/>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Rucksack Prayer – Part 2</a:t>
            </a:r>
          </a:p>
        </p:txBody>
      </p:sp>
      <p:pic>
        <p:nvPicPr>
          <p:cNvPr id="7" name="Picture 6" descr="Icon&#10;&#10;Description automatically generated">
            <a:extLst>
              <a:ext uri="{FF2B5EF4-FFF2-40B4-BE49-F238E27FC236}">
                <a16:creationId xmlns:a16="http://schemas.microsoft.com/office/drawing/2014/main" id="{DF54549E-CE63-40A9-BFE9-4C05DC36BC4A}"/>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4" name="Online Media 3" title="Rucksack prayer Part Two">
            <a:hlinkClick r:id="" action="ppaction://media"/>
            <a:extLst>
              <a:ext uri="{FF2B5EF4-FFF2-40B4-BE49-F238E27FC236}">
                <a16:creationId xmlns:a16="http://schemas.microsoft.com/office/drawing/2014/main" id="{890F525E-B77B-4EF2-8F1E-37B4FA5748F5}"/>
              </a:ext>
            </a:extLst>
          </p:cNvPr>
          <p:cNvPicPr>
            <a:picLocks noRot="1" noChangeAspect="1"/>
          </p:cNvPicPr>
          <p:nvPr>
            <a:videoFile r:link="rId1"/>
          </p:nvPr>
        </p:nvPicPr>
        <p:blipFill>
          <a:blip r:embed="rId5"/>
          <a:stretch>
            <a:fillRect/>
          </a:stretch>
        </p:blipFill>
        <p:spPr>
          <a:xfrm>
            <a:off x="1820780" y="3993849"/>
            <a:ext cx="4318000" cy="2439670"/>
          </a:xfrm>
          <a:prstGeom prst="rect">
            <a:avLst/>
          </a:prstGeom>
        </p:spPr>
      </p:pic>
    </p:spTree>
    <p:extLst>
      <p:ext uri="{BB962C8B-B14F-4D97-AF65-F5344CB8AC3E}">
        <p14:creationId xmlns:p14="http://schemas.microsoft.com/office/powerpoint/2010/main" val="378781574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The Lord’s Prayer</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11" name="Picture 10">
            <a:extLst>
              <a:ext uri="{FF2B5EF4-FFF2-40B4-BE49-F238E27FC236}">
                <a16:creationId xmlns:a16="http://schemas.microsoft.com/office/drawing/2014/main" id="{17EEB9BF-378B-4920-A490-4144CFFB99C4}"/>
              </a:ext>
            </a:extLst>
          </p:cNvPr>
          <p:cNvPicPr>
            <a:picLocks noChangeAspect="1"/>
          </p:cNvPicPr>
          <p:nvPr/>
        </p:nvPicPr>
        <p:blipFill>
          <a:blip r:embed="rId3"/>
          <a:stretch>
            <a:fillRect/>
          </a:stretch>
        </p:blipFill>
        <p:spPr>
          <a:xfrm>
            <a:off x="2840455" y="1071015"/>
            <a:ext cx="7505700" cy="5524500"/>
          </a:xfrm>
          <a:prstGeom prst="rect">
            <a:avLst/>
          </a:prstGeom>
        </p:spPr>
      </p:pic>
    </p:spTree>
    <p:extLst>
      <p:ext uri="{BB962C8B-B14F-4D97-AF65-F5344CB8AC3E}">
        <p14:creationId xmlns:p14="http://schemas.microsoft.com/office/powerpoint/2010/main" val="184129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9946966"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Final pilgrim blessing for the week ahead </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C2166D04-729C-44F5-8F5C-8596688247D0}"/>
              </a:ext>
            </a:extLst>
          </p:cNvPr>
          <p:cNvSpPr txBox="1"/>
          <p:nvPr/>
        </p:nvSpPr>
        <p:spPr>
          <a:xfrm>
            <a:off x="932427" y="1301758"/>
            <a:ext cx="11083109" cy="5847755"/>
          </a:xfrm>
          <a:prstGeom prst="rect">
            <a:avLst/>
          </a:prstGeom>
          <a:noFill/>
        </p:spPr>
        <p:txBody>
          <a:bodyPr wrap="square">
            <a:spAutoFit/>
          </a:bodyPr>
          <a:lstStyle/>
          <a:p>
            <a:pPr algn="ctr"/>
            <a:r>
              <a:rPr lang="en-GB" sz="2000" dirty="0">
                <a:solidFill>
                  <a:schemeClr val="bg1"/>
                </a:solidFill>
                <a:latin typeface="Trebuchet MS" panose="020B0603020202020204" pitchFamily="34" charset="0"/>
              </a:rPr>
              <a:t>God of our pilgrimage,</a:t>
            </a:r>
          </a:p>
          <a:p>
            <a:pPr algn="ctr"/>
            <a:r>
              <a:rPr lang="en-GB" sz="2000" dirty="0">
                <a:solidFill>
                  <a:schemeClr val="bg1"/>
                </a:solidFill>
                <a:latin typeface="Trebuchet MS" panose="020B0603020202020204" pitchFamily="34" charset="0"/>
              </a:rPr>
              <a:t>you have given us a desire</a:t>
            </a:r>
          </a:p>
          <a:p>
            <a:pPr algn="ctr"/>
            <a:r>
              <a:rPr lang="en-GB" sz="2000" dirty="0">
                <a:solidFill>
                  <a:schemeClr val="bg1"/>
                </a:solidFill>
                <a:latin typeface="Trebuchet MS" panose="020B0603020202020204" pitchFamily="34" charset="0"/>
              </a:rPr>
              <a:t>to take the questing way</a:t>
            </a:r>
          </a:p>
          <a:p>
            <a:pPr algn="ctr"/>
            <a:r>
              <a:rPr lang="en-GB" sz="2000" dirty="0">
                <a:solidFill>
                  <a:schemeClr val="bg1"/>
                </a:solidFill>
                <a:latin typeface="Trebuchet MS" panose="020B0603020202020204" pitchFamily="34" charset="0"/>
              </a:rPr>
              <a:t>and set out on our journey.</a:t>
            </a:r>
          </a:p>
          <a:p>
            <a:pPr algn="ctr"/>
            <a:r>
              <a:rPr lang="en-GB" sz="2000" dirty="0">
                <a:solidFill>
                  <a:schemeClr val="bg1"/>
                </a:solidFill>
                <a:latin typeface="Trebuchet MS" panose="020B0603020202020204" pitchFamily="34" charset="0"/>
              </a:rPr>
              <a:t>Help us to keep our eyes fixed on Jesus,</a:t>
            </a:r>
          </a:p>
          <a:p>
            <a:pPr algn="ctr"/>
            <a:r>
              <a:rPr lang="en-GB" sz="2000" dirty="0">
                <a:solidFill>
                  <a:schemeClr val="bg1"/>
                </a:solidFill>
                <a:latin typeface="Trebuchet MS" panose="020B0603020202020204" pitchFamily="34" charset="0"/>
              </a:rPr>
              <a:t>that whatever we encounter as we travel,</a:t>
            </a:r>
          </a:p>
          <a:p>
            <a:pPr algn="ctr"/>
            <a:r>
              <a:rPr lang="en-GB" sz="2000" dirty="0">
                <a:solidFill>
                  <a:schemeClr val="bg1"/>
                </a:solidFill>
                <a:latin typeface="Trebuchet MS" panose="020B0603020202020204" pitchFamily="34" charset="0"/>
              </a:rPr>
              <a:t>we may seek to glorify you by the way we live.</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You call us, Lord,</a:t>
            </a:r>
          </a:p>
          <a:p>
            <a:pPr algn="ctr"/>
            <a:r>
              <a:rPr lang="en-GB" sz="2000" dirty="0">
                <a:solidFill>
                  <a:schemeClr val="bg1"/>
                </a:solidFill>
                <a:latin typeface="Trebuchet MS" panose="020B0603020202020204" pitchFamily="34" charset="0"/>
              </a:rPr>
              <a:t>to leave familiar things and to leave our “comfort zone”.</a:t>
            </a:r>
          </a:p>
          <a:p>
            <a:pPr algn="ctr"/>
            <a:r>
              <a:rPr lang="en-GB" sz="2000" dirty="0">
                <a:solidFill>
                  <a:schemeClr val="bg1"/>
                </a:solidFill>
                <a:latin typeface="Trebuchet MS" panose="020B0603020202020204" pitchFamily="34" charset="0"/>
              </a:rPr>
              <a:t>May we open our eyes to new experiences,</a:t>
            </a:r>
          </a:p>
          <a:p>
            <a:pPr algn="ctr"/>
            <a:r>
              <a:rPr lang="en-GB" sz="2000" dirty="0">
                <a:solidFill>
                  <a:schemeClr val="bg1"/>
                </a:solidFill>
                <a:latin typeface="Trebuchet MS" panose="020B0603020202020204" pitchFamily="34" charset="0"/>
              </a:rPr>
              <a:t>may we open our ears to hear you speaking to us</a:t>
            </a:r>
          </a:p>
          <a:p>
            <a:pPr algn="ctr"/>
            <a:r>
              <a:rPr lang="en-GB" sz="2000" dirty="0">
                <a:solidFill>
                  <a:schemeClr val="bg1"/>
                </a:solidFill>
                <a:latin typeface="Trebuchet MS" panose="020B0603020202020204" pitchFamily="34" charset="0"/>
              </a:rPr>
              <a:t>and may we open our hearts to your love.</a:t>
            </a:r>
          </a:p>
          <a:p>
            <a:pPr algn="ctr"/>
            <a:r>
              <a:rPr lang="en-GB" sz="2000" dirty="0">
                <a:solidFill>
                  <a:schemeClr val="bg1"/>
                </a:solidFill>
                <a:latin typeface="Trebuchet MS" panose="020B0603020202020204" pitchFamily="34" charset="0"/>
              </a:rPr>
              <a:t>Grant that this time spent on pilgrimage</a:t>
            </a:r>
          </a:p>
          <a:p>
            <a:pPr algn="ctr"/>
            <a:r>
              <a:rPr lang="en-GB" sz="2000" dirty="0">
                <a:solidFill>
                  <a:schemeClr val="bg1"/>
                </a:solidFill>
                <a:latin typeface="Trebuchet MS" panose="020B0603020202020204" pitchFamily="34" charset="0"/>
              </a:rPr>
              <a:t>may help us to see ourselves as we really are</a:t>
            </a:r>
          </a:p>
          <a:p>
            <a:pPr algn="ctr"/>
            <a:r>
              <a:rPr lang="en-GB" sz="2000" dirty="0">
                <a:solidFill>
                  <a:schemeClr val="bg1"/>
                </a:solidFill>
                <a:latin typeface="Trebuchet MS" panose="020B0603020202020204" pitchFamily="34" charset="0"/>
              </a:rPr>
              <a:t>and may we strive to become the people you would have us be. Amen</a:t>
            </a:r>
          </a:p>
          <a:p>
            <a:pPr algn="ctr"/>
            <a:endParaRPr lang="en-GB" sz="2000" dirty="0">
              <a:solidFill>
                <a:schemeClr val="bg1"/>
              </a:solidFill>
              <a:latin typeface="Trebuchet MS" panose="020B0603020202020204" pitchFamily="34" charset="0"/>
            </a:endParaRPr>
          </a:p>
          <a:p>
            <a:pPr algn="r"/>
            <a:r>
              <a:rPr lang="en-GB" sz="1600" i="1" dirty="0">
                <a:solidFill>
                  <a:schemeClr val="bg1"/>
                </a:solidFill>
                <a:latin typeface="Trebuchet MS" panose="020B0603020202020204" pitchFamily="34" charset="0"/>
              </a:rPr>
              <a:t>… continued on next slide</a:t>
            </a:r>
          </a:p>
          <a:p>
            <a:pPr algn="ctr"/>
            <a:endParaRPr lang="en-GB" dirty="0"/>
          </a:p>
        </p:txBody>
      </p:sp>
    </p:spTree>
    <p:extLst>
      <p:ext uri="{BB962C8B-B14F-4D97-AF65-F5344CB8AC3E}">
        <p14:creationId xmlns:p14="http://schemas.microsoft.com/office/powerpoint/2010/main" val="321986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9946966"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Final pilgrim blessing for the week ahead </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C2166D04-729C-44F5-8F5C-8596688247D0}"/>
              </a:ext>
            </a:extLst>
          </p:cNvPr>
          <p:cNvSpPr txBox="1"/>
          <p:nvPr/>
        </p:nvSpPr>
        <p:spPr>
          <a:xfrm>
            <a:off x="772006" y="1301758"/>
            <a:ext cx="11083109" cy="5293757"/>
          </a:xfrm>
          <a:prstGeom prst="rect">
            <a:avLst/>
          </a:prstGeom>
          <a:noFill/>
        </p:spPr>
        <p:txBody>
          <a:bodyPr wrap="square">
            <a:spAutoFit/>
          </a:bodyPr>
          <a:lstStyle/>
          <a:p>
            <a:pPr algn="ctr"/>
            <a:r>
              <a:rPr lang="en-GB" sz="2000" dirty="0">
                <a:solidFill>
                  <a:schemeClr val="bg1"/>
                </a:solidFill>
                <a:latin typeface="Trebuchet MS" panose="020B0603020202020204" pitchFamily="34" charset="0"/>
              </a:rPr>
              <a:t>Lord, you know our beginning and our end.</a:t>
            </a:r>
          </a:p>
          <a:p>
            <a:pPr algn="ctr"/>
            <a:r>
              <a:rPr lang="en-GB" sz="2000" dirty="0">
                <a:solidFill>
                  <a:schemeClr val="bg1"/>
                </a:solidFill>
                <a:latin typeface="Trebuchet MS" panose="020B0603020202020204" pitchFamily="34" charset="0"/>
              </a:rPr>
              <a:t>Help us to realise we are only pilgrims on this earth</a:t>
            </a:r>
          </a:p>
          <a:p>
            <a:pPr algn="ctr"/>
            <a:r>
              <a:rPr lang="en-GB" sz="2000" dirty="0">
                <a:solidFill>
                  <a:schemeClr val="bg1"/>
                </a:solidFill>
                <a:latin typeface="Trebuchet MS" panose="020B0603020202020204" pitchFamily="34" charset="0"/>
              </a:rPr>
              <a:t>and save us from being too attached to worldly possessions.</a:t>
            </a:r>
          </a:p>
          <a:p>
            <a:pPr algn="ctr"/>
            <a:r>
              <a:rPr lang="en-GB" sz="2000" dirty="0">
                <a:solidFill>
                  <a:schemeClr val="bg1"/>
                </a:solidFill>
                <a:latin typeface="Trebuchet MS" panose="020B0603020202020204" pitchFamily="34" charset="0"/>
              </a:rPr>
              <a:t>May we experience the freedom to wander,</a:t>
            </a:r>
          </a:p>
          <a:p>
            <a:pPr algn="ctr"/>
            <a:r>
              <a:rPr lang="en-GB" sz="2000" dirty="0">
                <a:solidFill>
                  <a:schemeClr val="bg1"/>
                </a:solidFill>
                <a:latin typeface="Trebuchet MS" panose="020B0603020202020204" pitchFamily="34" charset="0"/>
              </a:rPr>
              <a:t>the freedom to hope and the freedom to love as we journey. Amen</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Creator God, you are the source of all life and motivation.</a:t>
            </a:r>
          </a:p>
          <a:p>
            <a:pPr algn="ctr"/>
            <a:r>
              <a:rPr lang="en-GB" sz="2000" dirty="0">
                <a:solidFill>
                  <a:schemeClr val="bg1"/>
                </a:solidFill>
                <a:latin typeface="Trebuchet MS" panose="020B0603020202020204" pitchFamily="34" charset="0"/>
              </a:rPr>
              <a:t>May we journey in faith and love, rejoicing and eager to serve you.</a:t>
            </a:r>
          </a:p>
          <a:p>
            <a:pPr algn="ctr"/>
            <a:r>
              <a:rPr lang="en-GB" sz="2000" dirty="0">
                <a:solidFill>
                  <a:schemeClr val="bg1"/>
                </a:solidFill>
                <a:latin typeface="Trebuchet MS" panose="020B0603020202020204" pitchFamily="34" charset="0"/>
              </a:rPr>
              <a:t>Grant us a glimpse of your glory as we seek to follow you –</a:t>
            </a:r>
          </a:p>
          <a:p>
            <a:pPr algn="ctr"/>
            <a:r>
              <a:rPr lang="en-GB" sz="2000" dirty="0">
                <a:solidFill>
                  <a:schemeClr val="bg1"/>
                </a:solidFill>
                <a:latin typeface="Trebuchet MS" panose="020B0603020202020204" pitchFamily="34" charset="0"/>
              </a:rPr>
              <a:t>the Way, the Truth and the Life. Amen</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May God the Father who created you, guide your footsteps,</a:t>
            </a:r>
          </a:p>
          <a:p>
            <a:pPr algn="ctr"/>
            <a:r>
              <a:rPr lang="en-GB" sz="2000" dirty="0">
                <a:solidFill>
                  <a:schemeClr val="bg1"/>
                </a:solidFill>
                <a:latin typeface="Trebuchet MS" panose="020B0603020202020204" pitchFamily="34" charset="0"/>
              </a:rPr>
              <a:t>May God the Son who redeemed you, share your journey,</a:t>
            </a:r>
          </a:p>
          <a:p>
            <a:pPr algn="ctr"/>
            <a:r>
              <a:rPr lang="en-GB" sz="2000" dirty="0">
                <a:solidFill>
                  <a:schemeClr val="bg1"/>
                </a:solidFill>
                <a:latin typeface="Trebuchet MS" panose="020B0603020202020204" pitchFamily="34" charset="0"/>
              </a:rPr>
              <a:t>May God the Holy Spirit who sanctifies you, lead you on life’s pilgrimage,</a:t>
            </a:r>
          </a:p>
          <a:p>
            <a:pPr algn="ctr"/>
            <a:r>
              <a:rPr lang="en-GB" sz="2000" dirty="0">
                <a:solidFill>
                  <a:schemeClr val="bg1"/>
                </a:solidFill>
                <a:latin typeface="Trebuchet MS" panose="020B0603020202020204" pitchFamily="34" charset="0"/>
              </a:rPr>
              <a:t>and the blessing of God, Father, Son and Holy Spirit</a:t>
            </a:r>
          </a:p>
          <a:p>
            <a:pPr algn="ctr"/>
            <a:r>
              <a:rPr lang="en-GB" sz="2000" dirty="0">
                <a:solidFill>
                  <a:schemeClr val="bg1"/>
                </a:solidFill>
                <a:latin typeface="Trebuchet MS" panose="020B0603020202020204" pitchFamily="34" charset="0"/>
              </a:rPr>
              <a:t>be with you wherever you may go. Amen.</a:t>
            </a:r>
          </a:p>
          <a:p>
            <a:pPr algn="ctr"/>
            <a:endParaRPr lang="en-GB" dirty="0"/>
          </a:p>
        </p:txBody>
      </p:sp>
    </p:spTree>
    <p:extLst>
      <p:ext uri="{BB962C8B-B14F-4D97-AF65-F5344CB8AC3E}">
        <p14:creationId xmlns:p14="http://schemas.microsoft.com/office/powerpoint/2010/main" val="282119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DF23EA5-1C2A-4159-AE93-4774E667A65E}"/>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30190" y="882315"/>
            <a:ext cx="3750043" cy="3750043"/>
          </a:xfrm>
          <a:prstGeom prst="rect">
            <a:avLst/>
          </a:prstGeom>
        </p:spPr>
      </p:pic>
      <p:sp>
        <p:nvSpPr>
          <p:cNvPr id="12" name="TextBox 11">
            <a:extLst>
              <a:ext uri="{FF2B5EF4-FFF2-40B4-BE49-F238E27FC236}">
                <a16:creationId xmlns:a16="http://schemas.microsoft.com/office/drawing/2014/main" id="{CD0D190A-133C-4664-BD79-9A9F9244B8A4}"/>
              </a:ext>
            </a:extLst>
          </p:cNvPr>
          <p:cNvSpPr txBox="1"/>
          <p:nvPr/>
        </p:nvSpPr>
        <p:spPr>
          <a:xfrm>
            <a:off x="2579495" y="2162051"/>
            <a:ext cx="4787116" cy="1190570"/>
          </a:xfrm>
          <a:prstGeom prst="rect">
            <a:avLst/>
          </a:prstGeom>
          <a:noFill/>
        </p:spPr>
        <p:txBody>
          <a:bodyPr wrap="square" rtlCol="0">
            <a:prstTxWarp prst="textPlain">
              <a:avLst/>
            </a:prstTxWarp>
            <a:spAutoFit/>
          </a:bodyPr>
          <a:lstStyle/>
          <a:p>
            <a:pPr algn="ctr"/>
            <a:r>
              <a:rPr lang="en-GB" sz="5400" b="1" dirty="0">
                <a:solidFill>
                  <a:srgbClr val="FFCC00"/>
                </a:solidFill>
                <a:latin typeface="Trebuchet MS" panose="020B0603020202020204" pitchFamily="34" charset="0"/>
                <a:cs typeface="Cavolini" panose="020B0502040204020203" pitchFamily="66" charset="0"/>
              </a:rPr>
              <a:t>CAMINO</a:t>
            </a:r>
          </a:p>
        </p:txBody>
      </p:sp>
      <p:sp>
        <p:nvSpPr>
          <p:cNvPr id="13" name="TextBox 12">
            <a:extLst>
              <a:ext uri="{FF2B5EF4-FFF2-40B4-BE49-F238E27FC236}">
                <a16:creationId xmlns:a16="http://schemas.microsoft.com/office/drawing/2014/main" id="{E196F29A-B3F6-4331-8840-EA3424C564BE}"/>
              </a:ext>
            </a:extLst>
          </p:cNvPr>
          <p:cNvSpPr txBox="1"/>
          <p:nvPr/>
        </p:nvSpPr>
        <p:spPr>
          <a:xfrm>
            <a:off x="2189847" y="3459050"/>
            <a:ext cx="5791000" cy="646331"/>
          </a:xfrm>
          <a:prstGeom prst="rect">
            <a:avLst/>
          </a:prstGeom>
          <a:noFill/>
        </p:spPr>
        <p:txBody>
          <a:bodyPr wrap="square" rtlCol="0">
            <a:spAutoFit/>
          </a:bodyPr>
          <a:lstStyle/>
          <a:p>
            <a:pPr algn="ctr"/>
            <a:r>
              <a:rPr lang="en-GB" sz="3600" dirty="0">
                <a:solidFill>
                  <a:srgbClr val="FFCC00"/>
                </a:solidFill>
                <a:latin typeface="Trebuchet MS" panose="020B0603020202020204" pitchFamily="34" charset="0"/>
                <a:cs typeface="Cavolini" panose="020B0502040204020203" pitchFamily="66" charset="0"/>
              </a:rPr>
              <a:t>Making the Journey…</a:t>
            </a:r>
          </a:p>
        </p:txBody>
      </p:sp>
      <p:sp>
        <p:nvSpPr>
          <p:cNvPr id="16" name="TextBox 15">
            <a:extLst>
              <a:ext uri="{FF2B5EF4-FFF2-40B4-BE49-F238E27FC236}">
                <a16:creationId xmlns:a16="http://schemas.microsoft.com/office/drawing/2014/main" id="{54BEB45C-D797-4F15-861C-3E5F9F7DBE70}"/>
              </a:ext>
            </a:extLst>
          </p:cNvPr>
          <p:cNvSpPr txBox="1"/>
          <p:nvPr/>
        </p:nvSpPr>
        <p:spPr>
          <a:xfrm>
            <a:off x="898358" y="5401801"/>
            <a:ext cx="10363199" cy="1077218"/>
          </a:xfrm>
          <a:prstGeom prst="rect">
            <a:avLst/>
          </a:prstGeom>
          <a:noFill/>
        </p:spPr>
        <p:txBody>
          <a:bodyPr wrap="square" rtlCol="0">
            <a:spAutoFit/>
          </a:bodyPr>
          <a:lstStyle/>
          <a:p>
            <a:pPr algn="ctr"/>
            <a:r>
              <a:rPr lang="en-GB" sz="3200" b="1" dirty="0">
                <a:solidFill>
                  <a:schemeClr val="bg1"/>
                </a:solidFill>
                <a:latin typeface="Trebuchet MS" panose="020B0603020202020204" pitchFamily="34" charset="0"/>
                <a:cs typeface="Cavolini" panose="020B0502040204020203" pitchFamily="66" charset="0"/>
              </a:rPr>
              <a:t>Session 1</a:t>
            </a:r>
          </a:p>
          <a:p>
            <a:pPr algn="ctr"/>
            <a:r>
              <a:rPr lang="en-GB" sz="3200" dirty="0">
                <a:solidFill>
                  <a:schemeClr val="bg1"/>
                </a:solidFill>
                <a:latin typeface="Trebuchet MS" panose="020B0603020202020204" pitchFamily="34" charset="0"/>
                <a:cs typeface="Cavolini" panose="020B0502040204020203" pitchFamily="66" charset="0"/>
              </a:rPr>
              <a:t> Making the journey as a pilgrim - Creation</a:t>
            </a:r>
          </a:p>
        </p:txBody>
      </p:sp>
      <p:pic>
        <p:nvPicPr>
          <p:cNvPr id="18" name="Picture 17" descr="Logo&#10;&#10;Description automatically generated with medium confidence">
            <a:extLst>
              <a:ext uri="{FF2B5EF4-FFF2-40B4-BE49-F238E27FC236}">
                <a16:creationId xmlns:a16="http://schemas.microsoft.com/office/drawing/2014/main" id="{346D0A1F-593E-4778-8272-AB293CA7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14" y="112872"/>
            <a:ext cx="3590733" cy="646332"/>
          </a:xfrm>
          <a:prstGeom prst="rect">
            <a:avLst/>
          </a:prstGeom>
        </p:spPr>
      </p:pic>
    </p:spTree>
    <p:extLst>
      <p:ext uri="{BB962C8B-B14F-4D97-AF65-F5344CB8AC3E}">
        <p14:creationId xmlns:p14="http://schemas.microsoft.com/office/powerpoint/2010/main" val="369002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FC5D09-8AED-47C0-BAA4-CE64B080AFC7}"/>
              </a:ext>
            </a:extLst>
          </p:cNvPr>
          <p:cNvSpPr txBox="1"/>
          <p:nvPr/>
        </p:nvSpPr>
        <p:spPr>
          <a:xfrm>
            <a:off x="4187187" y="134148"/>
            <a:ext cx="7630258" cy="954107"/>
          </a:xfrm>
          <a:prstGeom prst="rect">
            <a:avLst/>
          </a:prstGeom>
          <a:noFill/>
        </p:spPr>
        <p:txBody>
          <a:bodyPr wrap="square" rtlCol="0">
            <a:spAutoFit/>
          </a:bodyPr>
          <a:lstStyle/>
          <a:p>
            <a:pPr algn="ctr"/>
            <a:r>
              <a:rPr lang="en-GB" sz="3600" b="1" dirty="0">
                <a:solidFill>
                  <a:srgbClr val="FFCC00"/>
                </a:solidFill>
                <a:latin typeface="Trebuchet MS" panose="020B0603020202020204" pitchFamily="34" charset="0"/>
              </a:rPr>
              <a:t>Opening Prayer</a:t>
            </a:r>
          </a:p>
          <a:p>
            <a:pPr algn="ctr"/>
            <a:r>
              <a:rPr lang="en-GB" sz="2000" b="1" dirty="0">
                <a:solidFill>
                  <a:srgbClr val="FFCC00"/>
                </a:solidFill>
                <a:latin typeface="Trebuchet MS" panose="020B0603020202020204" pitchFamily="34" charset="0"/>
              </a:rPr>
              <a:t> The Camino Prayer (adapted) </a:t>
            </a:r>
          </a:p>
        </p:txBody>
      </p:sp>
      <p:sp>
        <p:nvSpPr>
          <p:cNvPr id="7" name="TextBox 6">
            <a:extLst>
              <a:ext uri="{FF2B5EF4-FFF2-40B4-BE49-F238E27FC236}">
                <a16:creationId xmlns:a16="http://schemas.microsoft.com/office/drawing/2014/main" id="{D6588456-4E5E-4A74-9FDC-98C7AB373782}"/>
              </a:ext>
            </a:extLst>
          </p:cNvPr>
          <p:cNvSpPr txBox="1"/>
          <p:nvPr/>
        </p:nvSpPr>
        <p:spPr>
          <a:xfrm>
            <a:off x="4555957" y="1222403"/>
            <a:ext cx="7443537" cy="5663089"/>
          </a:xfrm>
          <a:prstGeom prst="rect">
            <a:avLst/>
          </a:prstGeom>
          <a:noFill/>
        </p:spPr>
        <p:txBody>
          <a:bodyPr wrap="square" rtlCol="0">
            <a:spAutoFit/>
          </a:bodyPr>
          <a:lstStyle/>
          <a:p>
            <a:pPr algn="ctr"/>
            <a:r>
              <a:rPr lang="en-GB" sz="2000" dirty="0">
                <a:solidFill>
                  <a:schemeClr val="bg1"/>
                </a:solidFill>
                <a:latin typeface="Trebuchet MS" panose="020B0603020202020204" pitchFamily="34" charset="0"/>
              </a:rPr>
              <a:t>O God, who brought your servant Abraham out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of the land of the Chaldeans,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protecting him in his wanderings,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who guided the Hebrew people across the desert,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we ask that you watch over us, your servants,</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 as we walk in the love of your name.</a:t>
            </a:r>
          </a:p>
          <a:p>
            <a:pPr algn="ctr"/>
            <a:r>
              <a:rPr lang="en-GB" sz="2000" dirty="0">
                <a:solidFill>
                  <a:schemeClr val="bg1"/>
                </a:solidFill>
                <a:latin typeface="Trebuchet MS" panose="020B0603020202020204" pitchFamily="34" charset="0"/>
              </a:rPr>
              <a:t>Be for us our companion on the journey,</a:t>
            </a:r>
          </a:p>
          <a:p>
            <a:pPr algn="ctr"/>
            <a:r>
              <a:rPr lang="en-GB" sz="2000" dirty="0">
                <a:solidFill>
                  <a:schemeClr val="bg1"/>
                </a:solidFill>
                <a:latin typeface="Trebuchet MS" panose="020B0603020202020204" pitchFamily="34" charset="0"/>
              </a:rPr>
              <a:t>Our guide at the crossroads, Our breath in our weariness,</a:t>
            </a:r>
          </a:p>
          <a:p>
            <a:pPr algn="ctr"/>
            <a:r>
              <a:rPr lang="en-GB" sz="2000" dirty="0">
                <a:solidFill>
                  <a:schemeClr val="bg1"/>
                </a:solidFill>
                <a:latin typeface="Trebuchet MS" panose="020B0603020202020204" pitchFamily="34" charset="0"/>
              </a:rPr>
              <a:t>Our protection in danger, our </a:t>
            </a:r>
            <a:r>
              <a:rPr lang="en-GB" sz="2000" dirty="0" err="1">
                <a:solidFill>
                  <a:schemeClr val="bg1"/>
                </a:solidFill>
                <a:latin typeface="Trebuchet MS" panose="020B0603020202020204" pitchFamily="34" charset="0"/>
              </a:rPr>
              <a:t>albergue</a:t>
            </a:r>
            <a:r>
              <a:rPr lang="en-GB" sz="2000" dirty="0">
                <a:solidFill>
                  <a:schemeClr val="bg1"/>
                </a:solidFill>
                <a:latin typeface="Trebuchet MS" panose="020B0603020202020204" pitchFamily="34" charset="0"/>
              </a:rPr>
              <a:t> on the Camino,</a:t>
            </a:r>
          </a:p>
          <a:p>
            <a:pPr algn="ctr"/>
            <a:r>
              <a:rPr lang="en-GB" sz="2000" dirty="0">
                <a:solidFill>
                  <a:schemeClr val="bg1"/>
                </a:solidFill>
                <a:latin typeface="Trebuchet MS" panose="020B0603020202020204" pitchFamily="34" charset="0"/>
              </a:rPr>
              <a:t>Our shade in the heat, Our light in the darkness,</a:t>
            </a:r>
          </a:p>
          <a:p>
            <a:pPr algn="ctr"/>
            <a:r>
              <a:rPr lang="en-GB" sz="2000" dirty="0">
                <a:solidFill>
                  <a:schemeClr val="bg1"/>
                </a:solidFill>
                <a:latin typeface="Trebuchet MS" panose="020B0603020202020204" pitchFamily="34" charset="0"/>
              </a:rPr>
              <a:t>Our consolation in our discouragements,</a:t>
            </a:r>
          </a:p>
          <a:p>
            <a:pPr algn="ctr"/>
            <a:r>
              <a:rPr lang="en-GB" sz="2000" dirty="0">
                <a:solidFill>
                  <a:schemeClr val="bg1"/>
                </a:solidFill>
                <a:latin typeface="Trebuchet MS" panose="020B0603020202020204" pitchFamily="34" charset="0"/>
              </a:rPr>
              <a:t>And our strength in our intentions.</a:t>
            </a:r>
          </a:p>
          <a:p>
            <a:pPr algn="ctr"/>
            <a:r>
              <a:rPr lang="en-GB" sz="2000" dirty="0">
                <a:solidFill>
                  <a:schemeClr val="bg1"/>
                </a:solidFill>
                <a:latin typeface="Trebuchet MS" panose="020B0603020202020204" pitchFamily="34" charset="0"/>
              </a:rPr>
              <a:t>So that with your guidance we may arrive safe and sound at the end of the road and enriched with grace and virtue we return safely to our homes filled with joy.</a:t>
            </a:r>
          </a:p>
          <a:p>
            <a:pPr algn="ctr"/>
            <a:r>
              <a:rPr lang="en-GB" sz="2000" dirty="0">
                <a:solidFill>
                  <a:schemeClr val="bg1"/>
                </a:solidFill>
                <a:latin typeface="Trebuchet MS" panose="020B0603020202020204" pitchFamily="34" charset="0"/>
              </a:rPr>
              <a:t>In the name of Jesus Christ our Lord, </a:t>
            </a:r>
            <a:r>
              <a:rPr lang="en-GB" sz="2000" b="1" dirty="0">
                <a:solidFill>
                  <a:schemeClr val="bg1"/>
                </a:solidFill>
                <a:latin typeface="Trebuchet MS" panose="020B0603020202020204" pitchFamily="34" charset="0"/>
              </a:rPr>
              <a:t>Amen.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Apostle Santiago, </a:t>
            </a:r>
            <a:r>
              <a:rPr lang="en-GB" sz="2000" b="1" dirty="0">
                <a:solidFill>
                  <a:schemeClr val="bg1"/>
                </a:solidFill>
                <a:latin typeface="Trebuchet MS" panose="020B0603020202020204" pitchFamily="34" charset="0"/>
              </a:rPr>
              <a:t>pray for us</a:t>
            </a:r>
            <a:r>
              <a:rPr lang="en-GB" sz="2000" dirty="0">
                <a:solidFill>
                  <a:schemeClr val="bg1"/>
                </a:solidFill>
                <a:latin typeface="Trebuchet MS" panose="020B0603020202020204" pitchFamily="34" charset="0"/>
              </a:rPr>
              <a:t>. Santa Maria, </a:t>
            </a:r>
            <a:r>
              <a:rPr lang="en-GB" sz="2000" b="1" dirty="0">
                <a:solidFill>
                  <a:schemeClr val="bg1"/>
                </a:solidFill>
                <a:latin typeface="Trebuchet MS" panose="020B0603020202020204" pitchFamily="34" charset="0"/>
              </a:rPr>
              <a:t>pray for us.</a:t>
            </a:r>
          </a:p>
          <a:p>
            <a:endParaRPr lang="en-GB" sz="2200" dirty="0">
              <a:solidFill>
                <a:srgbClr val="FFCC00"/>
              </a:solidFill>
              <a:latin typeface="Trebuchet MS" panose="020B0603020202020204" pitchFamily="34" charset="0"/>
            </a:endParaRPr>
          </a:p>
        </p:txBody>
      </p:sp>
      <p:pic>
        <p:nvPicPr>
          <p:cNvPr id="3" name="Picture 2" descr="A picture containing grass, outdoor, building, stone&#10;&#10;Description automatically generated">
            <a:extLst>
              <a:ext uri="{FF2B5EF4-FFF2-40B4-BE49-F238E27FC236}">
                <a16:creationId xmlns:a16="http://schemas.microsoft.com/office/drawing/2014/main" id="{E0F863C5-8370-437F-831A-BD9F92E7B0A8}"/>
              </a:ext>
            </a:extLst>
          </p:cNvPr>
          <p:cNvPicPr>
            <a:picLocks noChangeAspect="1"/>
          </p:cNvPicPr>
          <p:nvPr/>
        </p:nvPicPr>
        <p:blipFill rotWithShape="1">
          <a:blip r:embed="rId2">
            <a:extLst>
              <a:ext uri="{28A0092B-C50C-407E-A947-70E740481C1C}">
                <a14:useLocalDpi xmlns:a14="http://schemas.microsoft.com/office/drawing/2010/main" val="0"/>
              </a:ext>
            </a:extLst>
          </a:blip>
          <a:srcRect l="3026"/>
          <a:stretch/>
        </p:blipFill>
        <p:spPr>
          <a:xfrm>
            <a:off x="0" y="0"/>
            <a:ext cx="4427621" cy="6858000"/>
          </a:xfrm>
          <a:prstGeom prst="flowChartDelay">
            <a:avLst/>
          </a:prstGeom>
        </p:spPr>
      </p:pic>
    </p:spTree>
    <p:extLst>
      <p:ext uri="{BB962C8B-B14F-4D97-AF65-F5344CB8AC3E}">
        <p14:creationId xmlns:p14="http://schemas.microsoft.com/office/powerpoint/2010/main" val="284867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E2F6-3699-4894-B105-B660DEF20128}"/>
              </a:ext>
            </a:extLst>
          </p:cNvPr>
          <p:cNvSpPr>
            <a:spLocks noGrp="1"/>
          </p:cNvSpPr>
          <p:nvPr>
            <p:ph type="title"/>
          </p:nvPr>
        </p:nvSpPr>
        <p:spPr/>
        <p:txBody>
          <a:bodyPr/>
          <a:lstStyle/>
          <a:p>
            <a:endParaRPr lang="en-GB"/>
          </a:p>
        </p:txBody>
      </p:sp>
      <p:pic>
        <p:nvPicPr>
          <p:cNvPr id="5" name="Content Placeholder 4" descr="A galaxy in space&#10;&#10;Description automatically generated with low confidence">
            <a:extLst>
              <a:ext uri="{FF2B5EF4-FFF2-40B4-BE49-F238E27FC236}">
                <a16:creationId xmlns:a16="http://schemas.microsoft.com/office/drawing/2014/main" id="{7E1CA2B0-CB5A-4794-A2E4-C785549F39F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4869"/>
          <a:stretch/>
        </p:blipFill>
        <p:spPr>
          <a:xfrm>
            <a:off x="0" y="-1"/>
            <a:ext cx="12192000" cy="6858001"/>
          </a:xfrm>
        </p:spPr>
      </p:pic>
      <p:sp>
        <p:nvSpPr>
          <p:cNvPr id="8" name="Flowchart: Connector 7">
            <a:extLst>
              <a:ext uri="{FF2B5EF4-FFF2-40B4-BE49-F238E27FC236}">
                <a16:creationId xmlns:a16="http://schemas.microsoft.com/office/drawing/2014/main" id="{E8CEE0EA-F4C6-47F3-BA28-B780CA251706}"/>
              </a:ext>
            </a:extLst>
          </p:cNvPr>
          <p:cNvSpPr/>
          <p:nvPr/>
        </p:nvSpPr>
        <p:spPr>
          <a:xfrm>
            <a:off x="-190500" y="-318702"/>
            <a:ext cx="8324850" cy="8148252"/>
          </a:xfrm>
          <a:prstGeom prst="flowChartConnector">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525A4A7F-AEF1-4204-AA21-901052CD12CD}"/>
              </a:ext>
            </a:extLst>
          </p:cNvPr>
          <p:cNvSpPr txBox="1"/>
          <p:nvPr/>
        </p:nvSpPr>
        <p:spPr>
          <a:xfrm>
            <a:off x="156795" y="791766"/>
            <a:ext cx="7630258" cy="923330"/>
          </a:xfrm>
          <a:prstGeom prst="rect">
            <a:avLst/>
          </a:prstGeom>
          <a:noFill/>
        </p:spPr>
        <p:txBody>
          <a:bodyPr wrap="square" rtlCol="0">
            <a:spAutoFit/>
          </a:bodyPr>
          <a:lstStyle/>
          <a:p>
            <a:pPr algn="ctr"/>
            <a:r>
              <a:rPr lang="en-GB" sz="5400" b="1" dirty="0">
                <a:solidFill>
                  <a:srgbClr val="00B050"/>
                </a:solidFill>
                <a:latin typeface="Trebuchet MS" panose="020B0603020202020204" pitchFamily="34" charset="0"/>
              </a:rPr>
              <a:t>True</a:t>
            </a:r>
            <a:r>
              <a:rPr lang="en-GB" sz="5400" b="1" dirty="0">
                <a:latin typeface="Trebuchet MS" panose="020B0603020202020204" pitchFamily="34" charset="0"/>
              </a:rPr>
              <a:t> or </a:t>
            </a:r>
            <a:r>
              <a:rPr lang="en-GB" sz="5400" b="1" dirty="0">
                <a:solidFill>
                  <a:srgbClr val="FF0000"/>
                </a:solidFill>
                <a:latin typeface="Trebuchet MS" panose="020B0603020202020204" pitchFamily="34" charset="0"/>
              </a:rPr>
              <a:t>False?</a:t>
            </a:r>
          </a:p>
        </p:txBody>
      </p:sp>
      <p:sp>
        <p:nvSpPr>
          <p:cNvPr id="15" name="TextBox 14">
            <a:extLst>
              <a:ext uri="{FF2B5EF4-FFF2-40B4-BE49-F238E27FC236}">
                <a16:creationId xmlns:a16="http://schemas.microsoft.com/office/drawing/2014/main" id="{96798B8F-C173-4BC1-8429-339FE2012CEB}"/>
              </a:ext>
            </a:extLst>
          </p:cNvPr>
          <p:cNvSpPr txBox="1"/>
          <p:nvPr/>
        </p:nvSpPr>
        <p:spPr>
          <a:xfrm>
            <a:off x="533400" y="2976428"/>
            <a:ext cx="6877049" cy="1323439"/>
          </a:xfrm>
          <a:prstGeom prst="rect">
            <a:avLst/>
          </a:prstGeom>
          <a:noFill/>
        </p:spPr>
        <p:txBody>
          <a:bodyPr wrap="square" rtlCol="0">
            <a:spAutoFit/>
          </a:bodyPr>
          <a:lstStyle/>
          <a:p>
            <a:pPr algn="ctr"/>
            <a:r>
              <a:rPr lang="en-GB" sz="4000" dirty="0">
                <a:latin typeface="Trebuchet MS" panose="020B0603020202020204" pitchFamily="34" charset="0"/>
              </a:rPr>
              <a:t>A Catholic priest came up with the ‘Big Bang’ theory</a:t>
            </a:r>
          </a:p>
        </p:txBody>
      </p:sp>
      <p:pic>
        <p:nvPicPr>
          <p:cNvPr id="10" name="Picture 9" descr="Logo, icon&#10;&#10;Description automatically generated">
            <a:extLst>
              <a:ext uri="{FF2B5EF4-FFF2-40B4-BE49-F238E27FC236}">
                <a16:creationId xmlns:a16="http://schemas.microsoft.com/office/drawing/2014/main" id="{25ECE9DF-ED7D-4C17-9C20-66B200F35A18}"/>
              </a:ext>
            </a:extLst>
          </p:cNvPr>
          <p:cNvPicPr>
            <a:picLocks noChangeAspect="1"/>
          </p:cNvPicPr>
          <p:nvPr/>
        </p:nvPicPr>
        <p:blipFill rotWithShape="1">
          <a:blip r:embed="rId3">
            <a:extLst>
              <a:ext uri="{28A0092B-C50C-407E-A947-70E740481C1C}">
                <a14:useLocalDpi xmlns:a14="http://schemas.microsoft.com/office/drawing/2010/main" val="0"/>
              </a:ext>
            </a:extLst>
          </a:blip>
          <a:srcRect l="2875" t="1861"/>
          <a:stretch/>
        </p:blipFill>
        <p:spPr>
          <a:xfrm>
            <a:off x="10495271" y="5199020"/>
            <a:ext cx="1415050" cy="1429837"/>
          </a:xfrm>
          <a:prstGeom prst="rect">
            <a:avLst/>
          </a:prstGeom>
        </p:spPr>
      </p:pic>
    </p:spTree>
    <p:extLst>
      <p:ext uri="{BB962C8B-B14F-4D97-AF65-F5344CB8AC3E}">
        <p14:creationId xmlns:p14="http://schemas.microsoft.com/office/powerpoint/2010/main" val="4459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E2F6-3699-4894-B105-B660DEF20128}"/>
              </a:ext>
            </a:extLst>
          </p:cNvPr>
          <p:cNvSpPr>
            <a:spLocks noGrp="1"/>
          </p:cNvSpPr>
          <p:nvPr>
            <p:ph type="title"/>
          </p:nvPr>
        </p:nvSpPr>
        <p:spPr/>
        <p:txBody>
          <a:bodyPr/>
          <a:lstStyle/>
          <a:p>
            <a:endParaRPr lang="en-GB"/>
          </a:p>
        </p:txBody>
      </p:sp>
      <p:pic>
        <p:nvPicPr>
          <p:cNvPr id="5" name="Content Placeholder 4" descr="A galaxy in space&#10;&#10;Description automatically generated with low confidence">
            <a:extLst>
              <a:ext uri="{FF2B5EF4-FFF2-40B4-BE49-F238E27FC236}">
                <a16:creationId xmlns:a16="http://schemas.microsoft.com/office/drawing/2014/main" id="{7E1CA2B0-CB5A-4794-A2E4-C785549F39F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4869"/>
          <a:stretch/>
        </p:blipFill>
        <p:spPr>
          <a:xfrm>
            <a:off x="0" y="-1"/>
            <a:ext cx="12192000" cy="6858001"/>
          </a:xfrm>
        </p:spPr>
      </p:pic>
      <p:sp>
        <p:nvSpPr>
          <p:cNvPr id="8" name="Flowchart: Connector 7">
            <a:extLst>
              <a:ext uri="{FF2B5EF4-FFF2-40B4-BE49-F238E27FC236}">
                <a16:creationId xmlns:a16="http://schemas.microsoft.com/office/drawing/2014/main" id="{E8CEE0EA-F4C6-47F3-BA28-B780CA251706}"/>
              </a:ext>
            </a:extLst>
          </p:cNvPr>
          <p:cNvSpPr/>
          <p:nvPr/>
        </p:nvSpPr>
        <p:spPr>
          <a:xfrm>
            <a:off x="-190500" y="-318702"/>
            <a:ext cx="8324850" cy="8148252"/>
          </a:xfrm>
          <a:prstGeom prst="flowChartConnector">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525A4A7F-AEF1-4204-AA21-901052CD12CD}"/>
              </a:ext>
            </a:extLst>
          </p:cNvPr>
          <p:cNvSpPr txBox="1"/>
          <p:nvPr/>
        </p:nvSpPr>
        <p:spPr>
          <a:xfrm>
            <a:off x="327513" y="245050"/>
            <a:ext cx="7630258" cy="923330"/>
          </a:xfrm>
          <a:prstGeom prst="rect">
            <a:avLst/>
          </a:prstGeom>
          <a:noFill/>
        </p:spPr>
        <p:txBody>
          <a:bodyPr wrap="square" rtlCol="0">
            <a:spAutoFit/>
          </a:bodyPr>
          <a:lstStyle/>
          <a:p>
            <a:pPr algn="ctr"/>
            <a:r>
              <a:rPr lang="en-GB" sz="5400" b="1" dirty="0">
                <a:solidFill>
                  <a:srgbClr val="00B050"/>
                </a:solidFill>
                <a:latin typeface="Trebuchet MS" panose="020B0603020202020204" pitchFamily="34" charset="0"/>
              </a:rPr>
              <a:t>True!</a:t>
            </a:r>
          </a:p>
        </p:txBody>
      </p:sp>
      <p:sp>
        <p:nvSpPr>
          <p:cNvPr id="15" name="TextBox 14">
            <a:extLst>
              <a:ext uri="{FF2B5EF4-FFF2-40B4-BE49-F238E27FC236}">
                <a16:creationId xmlns:a16="http://schemas.microsoft.com/office/drawing/2014/main" id="{96798B8F-C173-4BC1-8429-339FE2012CEB}"/>
              </a:ext>
            </a:extLst>
          </p:cNvPr>
          <p:cNvSpPr txBox="1"/>
          <p:nvPr/>
        </p:nvSpPr>
        <p:spPr>
          <a:xfrm>
            <a:off x="533400" y="1528853"/>
            <a:ext cx="6991350" cy="3046988"/>
          </a:xfrm>
          <a:prstGeom prst="rect">
            <a:avLst/>
          </a:prstGeom>
          <a:noFill/>
        </p:spPr>
        <p:txBody>
          <a:bodyPr wrap="square" rtlCol="0">
            <a:spAutoFit/>
          </a:bodyPr>
          <a:lstStyle/>
          <a:p>
            <a:pPr algn="ctr"/>
            <a:r>
              <a:rPr lang="en-GB" sz="2400" dirty="0">
                <a:latin typeface="Trebuchet MS" panose="020B0603020202020204" pitchFamily="34" charset="0"/>
              </a:rPr>
              <a:t>This startling idea first appeared in scientific form in 1931, in a paper by Fr Georges </a:t>
            </a:r>
            <a:r>
              <a:rPr lang="en-GB" sz="2400" dirty="0" err="1">
                <a:latin typeface="Trebuchet MS" panose="020B0603020202020204" pitchFamily="34" charset="0"/>
              </a:rPr>
              <a:t>Lemaître</a:t>
            </a:r>
            <a:r>
              <a:rPr lang="en-GB" sz="2400" dirty="0">
                <a:latin typeface="Trebuchet MS" panose="020B0603020202020204" pitchFamily="34" charset="0"/>
              </a:rPr>
              <a:t>, a Belgian cosmologist and Catholic priest. The theory, accepted by nearly all astronomers today, was a radical departure from scientific orthodoxy in the 1930s. In fact, the Vatican has had it’s head in the stars for years with it’s own astronomy telescope.</a:t>
            </a:r>
          </a:p>
        </p:txBody>
      </p:sp>
      <p:pic>
        <p:nvPicPr>
          <p:cNvPr id="3" name="Picture 2">
            <a:extLst>
              <a:ext uri="{FF2B5EF4-FFF2-40B4-BE49-F238E27FC236}">
                <a16:creationId xmlns:a16="http://schemas.microsoft.com/office/drawing/2014/main" id="{AA4124FD-4827-41DD-B877-C9918148113F}"/>
              </a:ext>
            </a:extLst>
          </p:cNvPr>
          <p:cNvPicPr>
            <a:picLocks noChangeAspect="1"/>
          </p:cNvPicPr>
          <p:nvPr/>
        </p:nvPicPr>
        <p:blipFill rotWithShape="1">
          <a:blip r:embed="rId3"/>
          <a:srcRect t="3593" b="23032"/>
          <a:stretch/>
        </p:blipFill>
        <p:spPr>
          <a:xfrm>
            <a:off x="2908261" y="4575841"/>
            <a:ext cx="2127327" cy="2334318"/>
          </a:xfrm>
          <a:prstGeom prst="rect">
            <a:avLst/>
          </a:prstGeom>
        </p:spPr>
      </p:pic>
      <p:pic>
        <p:nvPicPr>
          <p:cNvPr id="6" name="Picture 5">
            <a:extLst>
              <a:ext uri="{FF2B5EF4-FFF2-40B4-BE49-F238E27FC236}">
                <a16:creationId xmlns:a16="http://schemas.microsoft.com/office/drawing/2014/main" id="{B24D18A1-9FF7-4568-BA43-BFDD952F4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67" r="14294"/>
          <a:stretch/>
        </p:blipFill>
        <p:spPr>
          <a:xfrm>
            <a:off x="8366613" y="-238819"/>
            <a:ext cx="4191000" cy="4160520"/>
          </a:xfrm>
          <a:prstGeom prst="ellipse">
            <a:avLst/>
          </a:prstGeom>
        </p:spPr>
      </p:pic>
      <p:pic>
        <p:nvPicPr>
          <p:cNvPr id="10" name="Picture 9" descr="Logo, icon&#10;&#10;Description automatically generated">
            <a:extLst>
              <a:ext uri="{FF2B5EF4-FFF2-40B4-BE49-F238E27FC236}">
                <a16:creationId xmlns:a16="http://schemas.microsoft.com/office/drawing/2014/main" id="{7EC2E811-80CF-4074-BEB5-ED2E616A2D93}"/>
              </a:ext>
            </a:extLst>
          </p:cNvPr>
          <p:cNvPicPr>
            <a:picLocks noChangeAspect="1"/>
          </p:cNvPicPr>
          <p:nvPr/>
        </p:nvPicPr>
        <p:blipFill rotWithShape="1">
          <a:blip r:embed="rId5">
            <a:extLst>
              <a:ext uri="{28A0092B-C50C-407E-A947-70E740481C1C}">
                <a14:useLocalDpi xmlns:a14="http://schemas.microsoft.com/office/drawing/2010/main" val="0"/>
              </a:ext>
            </a:extLst>
          </a:blip>
          <a:srcRect l="2875" t="1861"/>
          <a:stretch/>
        </p:blipFill>
        <p:spPr>
          <a:xfrm>
            <a:off x="10335086" y="5199020"/>
            <a:ext cx="1415050" cy="1429837"/>
          </a:xfrm>
          <a:prstGeom prst="rect">
            <a:avLst/>
          </a:prstGeom>
        </p:spPr>
      </p:pic>
    </p:spTree>
    <p:extLst>
      <p:ext uri="{BB962C8B-B14F-4D97-AF65-F5344CB8AC3E}">
        <p14:creationId xmlns:p14="http://schemas.microsoft.com/office/powerpoint/2010/main" val="1944763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con&#10;&#10;Description automatically generated">
            <a:extLst>
              <a:ext uri="{FF2B5EF4-FFF2-40B4-BE49-F238E27FC236}">
                <a16:creationId xmlns:a16="http://schemas.microsoft.com/office/drawing/2014/main" id="{1F2364A2-66C9-41A9-9E32-32622AE8B7B5}"/>
              </a:ext>
            </a:extLst>
          </p:cNvPr>
          <p:cNvPicPr>
            <a:picLocks noGrp="1" noChangeAspect="1"/>
          </p:cNvPicPr>
          <p:nvPr>
            <p:ph idx="1"/>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45538" y="196552"/>
            <a:ext cx="2452369" cy="2452369"/>
          </a:xfrm>
        </p:spPr>
      </p:pic>
      <p:sp>
        <p:nvSpPr>
          <p:cNvPr id="11" name="TextBox 10">
            <a:extLst>
              <a:ext uri="{FF2B5EF4-FFF2-40B4-BE49-F238E27FC236}">
                <a16:creationId xmlns:a16="http://schemas.microsoft.com/office/drawing/2014/main" id="{5849021A-DFCB-4A72-BE82-EBEED511F47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Catholicism in a Hundred Objects</a:t>
            </a:r>
          </a:p>
        </p:txBody>
      </p:sp>
      <p:pic>
        <p:nvPicPr>
          <p:cNvPr id="12" name="Picture 11" descr="Icon&#10;&#10;Description automatically generated">
            <a:extLst>
              <a:ext uri="{FF2B5EF4-FFF2-40B4-BE49-F238E27FC236}">
                <a16:creationId xmlns:a16="http://schemas.microsoft.com/office/drawing/2014/main" id="{6AF0AD4E-C5D1-4CB3-9F0A-115154478BA2}"/>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13" name="Online Media 12" title="The goodness and beauty of creation">
            <a:hlinkClick r:id="" action="ppaction://media"/>
            <a:extLst>
              <a:ext uri="{FF2B5EF4-FFF2-40B4-BE49-F238E27FC236}">
                <a16:creationId xmlns:a16="http://schemas.microsoft.com/office/drawing/2014/main" id="{8508EE99-F37E-4CA4-9333-22CFAFC9DF31}"/>
              </a:ext>
            </a:extLst>
          </p:cNvPr>
          <p:cNvPicPr>
            <a:picLocks noRot="1" noChangeAspect="1"/>
          </p:cNvPicPr>
          <p:nvPr>
            <a:videoFile r:link="rId1"/>
          </p:nvPr>
        </p:nvPicPr>
        <p:blipFill>
          <a:blip r:embed="rId5"/>
          <a:stretch>
            <a:fillRect/>
          </a:stretch>
        </p:blipFill>
        <p:spPr>
          <a:xfrm>
            <a:off x="1416228" y="1266162"/>
            <a:ext cx="6676639" cy="3772301"/>
          </a:xfrm>
          <a:prstGeom prst="rect">
            <a:avLst/>
          </a:prstGeom>
        </p:spPr>
      </p:pic>
      <p:pic>
        <p:nvPicPr>
          <p:cNvPr id="15" name="Picture 14" descr="A close-up of the moon&#10;&#10;Description automatically generated with medium confidence">
            <a:extLst>
              <a:ext uri="{FF2B5EF4-FFF2-40B4-BE49-F238E27FC236}">
                <a16:creationId xmlns:a16="http://schemas.microsoft.com/office/drawing/2014/main" id="{1E533D42-DE70-4075-B03F-F1E6F44EF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7248" y="4332718"/>
            <a:ext cx="2858307" cy="2048453"/>
          </a:xfrm>
          <a:prstGeom prst="rect">
            <a:avLst/>
          </a:prstGeom>
        </p:spPr>
      </p:pic>
      <p:sp>
        <p:nvSpPr>
          <p:cNvPr id="17" name="TextBox 16">
            <a:extLst>
              <a:ext uri="{FF2B5EF4-FFF2-40B4-BE49-F238E27FC236}">
                <a16:creationId xmlns:a16="http://schemas.microsoft.com/office/drawing/2014/main" id="{34C2FF2D-333F-4100-A306-93E939C81CAC}"/>
              </a:ext>
            </a:extLst>
          </p:cNvPr>
          <p:cNvSpPr txBox="1"/>
          <p:nvPr/>
        </p:nvSpPr>
        <p:spPr>
          <a:xfrm>
            <a:off x="7050282" y="6292116"/>
            <a:ext cx="5016380" cy="369332"/>
          </a:xfrm>
          <a:prstGeom prst="rect">
            <a:avLst/>
          </a:prstGeom>
          <a:noFill/>
        </p:spPr>
        <p:txBody>
          <a:bodyPr wrap="square">
            <a:spAutoFit/>
          </a:bodyPr>
          <a:lstStyle/>
          <a:p>
            <a:pPr algn="ctr"/>
            <a:r>
              <a:rPr lang="en-GB" sz="1800" dirty="0">
                <a:solidFill>
                  <a:schemeClr val="bg1"/>
                </a:solidFill>
                <a:latin typeface="Trebuchet MS" panose="020B0603020202020204" pitchFamily="34" charset="0"/>
              </a:rPr>
              <a:t>Object 1 – A Rock symbolising God’s creation</a:t>
            </a:r>
            <a:endParaRPr lang="en-GB" dirty="0"/>
          </a:p>
        </p:txBody>
      </p:sp>
      <p:sp>
        <p:nvSpPr>
          <p:cNvPr id="18" name="TextBox 17">
            <a:extLst>
              <a:ext uri="{FF2B5EF4-FFF2-40B4-BE49-F238E27FC236}">
                <a16:creationId xmlns:a16="http://schemas.microsoft.com/office/drawing/2014/main" id="{2716E71B-871C-4709-9A7E-6E360E76ADC7}"/>
              </a:ext>
            </a:extLst>
          </p:cNvPr>
          <p:cNvSpPr txBox="1"/>
          <p:nvPr/>
        </p:nvSpPr>
        <p:spPr>
          <a:xfrm>
            <a:off x="3153678" y="5071674"/>
            <a:ext cx="5016380" cy="276999"/>
          </a:xfrm>
          <a:prstGeom prst="rect">
            <a:avLst/>
          </a:prstGeom>
          <a:noFill/>
        </p:spPr>
        <p:txBody>
          <a:bodyPr wrap="square">
            <a:spAutoFit/>
          </a:bodyPr>
          <a:lstStyle/>
          <a:p>
            <a:pPr algn="ctr"/>
            <a:r>
              <a:rPr lang="en-GB" sz="1200" dirty="0">
                <a:solidFill>
                  <a:schemeClr val="bg1"/>
                </a:solidFill>
                <a:latin typeface="Trebuchet MS" panose="020B0603020202020204" pitchFamily="34" charset="0"/>
              </a:rPr>
              <a:t>This video is 25 minutes long so watch as much or as little as you like </a:t>
            </a:r>
            <a:endParaRPr lang="en-GB" sz="1200" dirty="0"/>
          </a:p>
        </p:txBody>
      </p:sp>
    </p:spTree>
    <p:extLst>
      <p:ext uri="{BB962C8B-B14F-4D97-AF65-F5344CB8AC3E}">
        <p14:creationId xmlns:p14="http://schemas.microsoft.com/office/powerpoint/2010/main" val="907161310"/>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on a road&#10;&#10;Description automatically generated with medium confidence">
            <a:extLst>
              <a:ext uri="{FF2B5EF4-FFF2-40B4-BE49-F238E27FC236}">
                <a16:creationId xmlns:a16="http://schemas.microsoft.com/office/drawing/2014/main" id="{5B1ABF0A-E007-45A8-BD24-822444CCD653}"/>
              </a:ext>
            </a:extLst>
          </p:cNvPr>
          <p:cNvPicPr>
            <a:picLocks noChangeAspect="1"/>
          </p:cNvPicPr>
          <p:nvPr/>
        </p:nvPicPr>
        <p:blipFill rotWithShape="1">
          <a:blip r:embed="rId3">
            <a:extLst>
              <a:ext uri="{28A0092B-C50C-407E-A947-70E740481C1C}">
                <a14:useLocalDpi xmlns:a14="http://schemas.microsoft.com/office/drawing/2010/main" val="0"/>
              </a:ext>
            </a:extLst>
          </a:blip>
          <a:srcRect t="8426"/>
          <a:stretch/>
        </p:blipFill>
        <p:spPr>
          <a:xfrm>
            <a:off x="0" y="0"/>
            <a:ext cx="12192000" cy="6858000"/>
          </a:xfrm>
          <a:prstGeom prst="rect">
            <a:avLst/>
          </a:prstGeom>
        </p:spPr>
      </p:pic>
      <p:sp>
        <p:nvSpPr>
          <p:cNvPr id="6" name="TextBox 5">
            <a:extLst>
              <a:ext uri="{FF2B5EF4-FFF2-40B4-BE49-F238E27FC236}">
                <a16:creationId xmlns:a16="http://schemas.microsoft.com/office/drawing/2014/main" id="{2EFDD393-E33F-451B-9907-485C95CA16FB}"/>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Rucksack Prayer – Part 1</a:t>
            </a:r>
          </a:p>
        </p:txBody>
      </p:sp>
      <p:pic>
        <p:nvPicPr>
          <p:cNvPr id="7" name="Picture 6" descr="Icon&#10;&#10;Description automatically generated">
            <a:extLst>
              <a:ext uri="{FF2B5EF4-FFF2-40B4-BE49-F238E27FC236}">
                <a16:creationId xmlns:a16="http://schemas.microsoft.com/office/drawing/2014/main" id="{DF54549E-CE63-40A9-BFE9-4C05DC36BC4A}"/>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8" name="Online Media 7" title="Rucksack prayer part one">
            <a:hlinkClick r:id="" action="ppaction://media"/>
            <a:extLst>
              <a:ext uri="{FF2B5EF4-FFF2-40B4-BE49-F238E27FC236}">
                <a16:creationId xmlns:a16="http://schemas.microsoft.com/office/drawing/2014/main" id="{72D44D4F-C0A4-4B58-A001-D43F64F81EAD}"/>
              </a:ext>
            </a:extLst>
          </p:cNvPr>
          <p:cNvPicPr>
            <a:picLocks noRot="1" noChangeAspect="1"/>
          </p:cNvPicPr>
          <p:nvPr>
            <a:videoFile r:link="rId1"/>
          </p:nvPr>
        </p:nvPicPr>
        <p:blipFill>
          <a:blip r:embed="rId5"/>
          <a:stretch>
            <a:fillRect/>
          </a:stretch>
        </p:blipFill>
        <p:spPr>
          <a:xfrm>
            <a:off x="2157665" y="3873344"/>
            <a:ext cx="4744566" cy="2680680"/>
          </a:xfrm>
          <a:prstGeom prst="rect">
            <a:avLst/>
          </a:prstGeom>
        </p:spPr>
      </p:pic>
    </p:spTree>
    <p:extLst>
      <p:ext uri="{BB962C8B-B14F-4D97-AF65-F5344CB8AC3E}">
        <p14:creationId xmlns:p14="http://schemas.microsoft.com/office/powerpoint/2010/main" val="114195652"/>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95588ED0-A7A5-48A9-A2C0-1C970E156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326"/>
          </a:xfrm>
          <a:prstGeom prst="rect">
            <a:avLst/>
          </a:prstGeom>
        </p:spPr>
      </p:pic>
      <p:sp>
        <p:nvSpPr>
          <p:cNvPr id="6" name="TextBox 5">
            <a:extLst>
              <a:ext uri="{FF2B5EF4-FFF2-40B4-BE49-F238E27FC236}">
                <a16:creationId xmlns:a16="http://schemas.microsoft.com/office/drawing/2014/main" id="{E066D2F9-CFE1-4B0F-AF23-CE1B620380B6}"/>
              </a:ext>
            </a:extLst>
          </p:cNvPr>
          <p:cNvSpPr txBox="1"/>
          <p:nvPr/>
        </p:nvSpPr>
        <p:spPr>
          <a:xfrm>
            <a:off x="783771" y="352697"/>
            <a:ext cx="10763795" cy="6247864"/>
          </a:xfrm>
          <a:prstGeom prst="rect">
            <a:avLst/>
          </a:prstGeom>
          <a:solidFill>
            <a:srgbClr val="FFFFFF">
              <a:alpha val="81176"/>
            </a:srgbClr>
          </a:solidFill>
        </p:spPr>
        <p:txBody>
          <a:bodyPr wrap="square" rtlCol="0">
            <a:spAutoFit/>
          </a:bodyPr>
          <a:lstStyle/>
          <a:p>
            <a:pPr algn="ctr"/>
            <a:r>
              <a:rPr lang="en-GB" sz="1600" b="1" dirty="0">
                <a:latin typeface="Trebuchet MS" panose="020B0603020202020204" pitchFamily="34" charset="0"/>
              </a:rPr>
              <a:t>Scripture Reading – Story of Creation - Genesis 1:1-2:2</a:t>
            </a:r>
          </a:p>
          <a:p>
            <a:endParaRPr lang="en-GB" sz="1600" b="0" dirty="0">
              <a:latin typeface="Trebuchet MS" panose="020B0603020202020204" pitchFamily="34" charset="0"/>
            </a:endParaRPr>
          </a:p>
          <a:p>
            <a:pPr marR="10000" algn="just"/>
            <a:r>
              <a:rPr lang="en-GB" sz="1600" dirty="0">
                <a:latin typeface="Trebuchet MS" panose="020B0603020202020204" pitchFamily="34" charset="0"/>
              </a:rPr>
              <a:t>In the beginning God created the heavens and the earth. Now the earth was a formless void, there was darkness over the deep, and God’s spirit hovered over the water.</a:t>
            </a:r>
          </a:p>
          <a:p>
            <a:pPr marR="10000" algn="just"/>
            <a:r>
              <a:rPr lang="en-GB" sz="1600" dirty="0">
                <a:latin typeface="Trebuchet MS" panose="020B0603020202020204" pitchFamily="34" charset="0"/>
              </a:rPr>
              <a:t>God said, ‘Let there be light’, and there was light. God saw that light was good, and God divided light from darkness. God called light ‘day’, and darkness he called ‘night.’ Evening came and morning came: the first day.</a:t>
            </a:r>
          </a:p>
          <a:p>
            <a:pPr marR="10000" algn="just"/>
            <a:r>
              <a:rPr lang="en-GB" sz="1600" dirty="0">
                <a:latin typeface="Trebuchet MS" panose="020B0603020202020204" pitchFamily="34" charset="0"/>
              </a:rPr>
              <a:t>God said, ‘Let there be a vault in the waters to divide the waters in two.’ And so it was. God made the vault, and it divided the waters above the vault from the waters under the vault. God called the vault ‘heaven.’ Evening came and morning came: the second day.</a:t>
            </a:r>
          </a:p>
          <a:p>
            <a:pPr marR="10000" algn="just"/>
            <a:r>
              <a:rPr lang="en-GB" sz="1600" dirty="0">
                <a:latin typeface="Trebuchet MS" panose="020B0603020202020204" pitchFamily="34" charset="0"/>
              </a:rPr>
              <a:t>God said, ‘Let the waters under heaven come together into a single mass, and let dry land appear.’ And so it was. God called the dry land ‘earth’ and the mass of waters ‘seas’, and God saw that it was good.</a:t>
            </a:r>
          </a:p>
          <a:p>
            <a:pPr marR="10000" algn="just"/>
            <a:r>
              <a:rPr lang="en-GB" sz="1600" dirty="0">
                <a:latin typeface="Trebuchet MS" panose="020B0603020202020204" pitchFamily="34" charset="0"/>
              </a:rPr>
              <a:t>God said, ‘Let the earth produce vegetation: seed-bearing plants, and fruit trees bearing fruit with their seed inside, on the earth.’ And so it was. The earth produced vegetation: plants bearing seed in their several kinds, and trees bearing fruit with their seed inside in their several kinds. God saw that it was good. Evening came and morning came: the third day.</a:t>
            </a:r>
          </a:p>
          <a:p>
            <a:pPr marR="10000" algn="just"/>
            <a:r>
              <a:rPr lang="en-GB" sz="1600" dirty="0">
                <a:latin typeface="Trebuchet MS" panose="020B0603020202020204" pitchFamily="34" charset="0"/>
              </a:rPr>
              <a:t>God said, ‘Let there be lights in the vault of heaven to divide day from night, and let them indicate festivals, days and years. Let them be lights in the vault of heaven to shine on the earth.’ And so it was. God made the two great lights: the greater light to govern the day, the smaller light to govern the night, and the stars. God set them in the vault of heaven to shine on the earth, to govern the day and the night and to divide light from darkness. God saw that it was good. Evening came and morning came: the fourth day.</a:t>
            </a:r>
          </a:p>
          <a:p>
            <a:pPr marR="10000" algn="just"/>
            <a:r>
              <a:rPr lang="en-GB" sz="1600" dirty="0">
                <a:latin typeface="Trebuchet MS" panose="020B0603020202020204" pitchFamily="34" charset="0"/>
              </a:rPr>
              <a:t>God said, ‘Let the waters teem with living creatures, and let birds fly above the earth within the vault of heaven.’ And so it was. God created great sea-serpents and every kind of living creature with which the waters teem, and every kind of winged creature. God saw that it was good. God blessed them, saying, ‘Be fruitful, multiply, and fill the waters of the seas; and let the birds multiply upon the earth.’</a:t>
            </a:r>
          </a:p>
          <a:p>
            <a:pPr marR="10000" algn="r"/>
            <a:r>
              <a:rPr lang="en-GB" sz="1600" i="1" dirty="0">
                <a:latin typeface="Trebuchet MS" panose="020B0603020202020204" pitchFamily="34" charset="0"/>
              </a:rPr>
              <a:t>… continued on next slide</a:t>
            </a:r>
          </a:p>
        </p:txBody>
      </p:sp>
    </p:spTree>
    <p:extLst>
      <p:ext uri="{BB962C8B-B14F-4D97-AF65-F5344CB8AC3E}">
        <p14:creationId xmlns:p14="http://schemas.microsoft.com/office/powerpoint/2010/main" val="4004894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95588ED0-A7A5-48A9-A2C0-1C970E156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326"/>
          </a:xfrm>
          <a:prstGeom prst="rect">
            <a:avLst/>
          </a:prstGeom>
        </p:spPr>
      </p:pic>
      <p:sp>
        <p:nvSpPr>
          <p:cNvPr id="6" name="TextBox 5">
            <a:extLst>
              <a:ext uri="{FF2B5EF4-FFF2-40B4-BE49-F238E27FC236}">
                <a16:creationId xmlns:a16="http://schemas.microsoft.com/office/drawing/2014/main" id="{E066D2F9-CFE1-4B0F-AF23-CE1B620380B6}"/>
              </a:ext>
            </a:extLst>
          </p:cNvPr>
          <p:cNvSpPr txBox="1"/>
          <p:nvPr/>
        </p:nvSpPr>
        <p:spPr>
          <a:xfrm>
            <a:off x="714102" y="673063"/>
            <a:ext cx="10763795" cy="5509200"/>
          </a:xfrm>
          <a:prstGeom prst="rect">
            <a:avLst/>
          </a:prstGeom>
          <a:solidFill>
            <a:srgbClr val="FFFFFF">
              <a:alpha val="81176"/>
            </a:srgbClr>
          </a:solidFill>
        </p:spPr>
        <p:txBody>
          <a:bodyPr wrap="square" rtlCol="0">
            <a:spAutoFit/>
          </a:bodyPr>
          <a:lstStyle/>
          <a:p>
            <a:pPr marR="10000" algn="just"/>
            <a:r>
              <a:rPr lang="en-GB" sz="1600" dirty="0">
                <a:latin typeface="Trebuchet MS" panose="020B0603020202020204" pitchFamily="34" charset="0"/>
              </a:rPr>
              <a:t>Evening came and morning came: the fifth day.</a:t>
            </a:r>
          </a:p>
          <a:p>
            <a:pPr marR="10000" algn="just"/>
            <a:endParaRPr lang="en-GB" sz="1600" dirty="0">
              <a:latin typeface="Trebuchet MS" panose="020B0603020202020204" pitchFamily="34" charset="0"/>
            </a:endParaRPr>
          </a:p>
          <a:p>
            <a:pPr marR="10000" algn="just"/>
            <a:r>
              <a:rPr lang="en-GB" sz="1600" dirty="0">
                <a:latin typeface="Trebuchet MS" panose="020B0603020202020204" pitchFamily="34" charset="0"/>
              </a:rPr>
              <a:t>God said, ‘Let the earth produce every kind of living creature: cattle, reptiles, and every kind of wild beast.’ And so it was. God made every kind of wild beast, every kind of cattle, and every kind of land reptile. God saw that it was good.</a:t>
            </a:r>
          </a:p>
          <a:p>
            <a:pPr marR="10000" algn="just"/>
            <a:endParaRPr lang="en-GB" sz="1600" dirty="0">
              <a:latin typeface="Trebuchet MS" panose="020B0603020202020204" pitchFamily="34" charset="0"/>
            </a:endParaRPr>
          </a:p>
          <a:p>
            <a:pPr marR="10000" algn="just"/>
            <a:r>
              <a:rPr lang="en-GB" sz="1600" dirty="0">
                <a:latin typeface="Trebuchet MS" panose="020B0603020202020204" pitchFamily="34" charset="0"/>
              </a:rPr>
              <a:t>God said, ‘Let us make man in our own image, in the likeness of ourselves, and let them be masters of the fish of the sea, the birds of heaven, the cattle, all the wild beasts and all the reptiles that crawl upon the earth.’</a:t>
            </a:r>
          </a:p>
          <a:p>
            <a:pPr marR="10000" algn="just"/>
            <a:r>
              <a:rPr lang="en-GB" sz="1600" dirty="0">
                <a:latin typeface="Trebuchet MS" panose="020B0603020202020204" pitchFamily="34" charset="0"/>
              </a:rPr>
              <a:t>God created man in the image of himself, </a:t>
            </a:r>
          </a:p>
          <a:p>
            <a:pPr marR="10000" algn="just"/>
            <a:r>
              <a:rPr lang="en-GB" sz="1600" dirty="0">
                <a:latin typeface="Trebuchet MS" panose="020B0603020202020204" pitchFamily="34" charset="0"/>
              </a:rPr>
              <a:t>in the image of God he created him, </a:t>
            </a:r>
          </a:p>
          <a:p>
            <a:pPr marR="10000" algn="just"/>
            <a:r>
              <a:rPr lang="en-GB" sz="1600" dirty="0">
                <a:latin typeface="Trebuchet MS" panose="020B0603020202020204" pitchFamily="34" charset="0"/>
              </a:rPr>
              <a:t>male and female he created them.</a:t>
            </a:r>
          </a:p>
          <a:p>
            <a:pPr marR="10000" algn="just"/>
            <a:endParaRPr lang="en-GB" sz="1600" dirty="0">
              <a:latin typeface="Trebuchet MS" panose="020B0603020202020204" pitchFamily="34" charset="0"/>
            </a:endParaRPr>
          </a:p>
          <a:p>
            <a:pPr marR="10000" algn="just"/>
            <a:r>
              <a:rPr lang="en-GB" sz="1600" dirty="0">
                <a:latin typeface="Trebuchet MS" panose="020B0603020202020204" pitchFamily="34" charset="0"/>
              </a:rPr>
              <a:t>God blessed them, saying to them, ‘Be fruitful, multiply, fill the earth and conquer it. Be masters of the fish of the sea, the birds of heaven and all living animals on the earth.’ God said, ‘See, I give you all the seed-bearing plants that are upon the whole earth, and all the trees with seed-bearing fruit; this shall be your food. To all wild beasts, all birds of heaven and all living reptiles on the earth I give all the foliage of plants for food.’ And so it was. God saw all he had made, and indeed it was very good. Evening came and morning came: the sixth day.</a:t>
            </a:r>
          </a:p>
          <a:p>
            <a:pPr marR="10000" algn="just"/>
            <a:endParaRPr lang="en-GB" sz="1600" dirty="0">
              <a:latin typeface="Trebuchet MS" panose="020B0603020202020204" pitchFamily="34" charset="0"/>
            </a:endParaRPr>
          </a:p>
          <a:p>
            <a:pPr marR="10000" algn="just"/>
            <a:r>
              <a:rPr lang="en-GB" sz="1600" dirty="0">
                <a:latin typeface="Trebuchet MS" panose="020B0603020202020204" pitchFamily="34" charset="0"/>
              </a:rPr>
              <a:t>Thus heaven and earth were completed with all their array. On the seventh day God completed the work he had been doing. He rested on the seventh day after all the work he had been doing.</a:t>
            </a:r>
          </a:p>
          <a:p>
            <a:pPr marR="10000" algn="just"/>
            <a:endParaRPr lang="en-GB" sz="1600" dirty="0">
              <a:latin typeface="Trebuchet MS" panose="020B0603020202020204" pitchFamily="34" charset="0"/>
            </a:endParaRPr>
          </a:p>
          <a:p>
            <a:endParaRPr lang="en-GB" sz="1600" dirty="0">
              <a:latin typeface="Trebuchet MS" panose="020B0603020202020204" pitchFamily="34" charset="0"/>
            </a:endParaRPr>
          </a:p>
        </p:txBody>
      </p:sp>
    </p:spTree>
    <p:extLst>
      <p:ext uri="{BB962C8B-B14F-4D97-AF65-F5344CB8AC3E}">
        <p14:creationId xmlns:p14="http://schemas.microsoft.com/office/powerpoint/2010/main" val="2676817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3102</TotalTime>
  <Words>2052</Words>
  <Application>Microsoft Office PowerPoint</Application>
  <PresentationFormat>Widescreen</PresentationFormat>
  <Paragraphs>133</Paragraphs>
  <Slides>25</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Griffin</dc:creator>
  <cp:lastModifiedBy>John Griffin</cp:lastModifiedBy>
  <cp:revision>27</cp:revision>
  <dcterms:created xsi:type="dcterms:W3CDTF">2021-03-09T17:12:56Z</dcterms:created>
  <dcterms:modified xsi:type="dcterms:W3CDTF">2021-11-03T14:54:21Z</dcterms:modified>
</cp:coreProperties>
</file>