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318" r:id="rId5"/>
    <p:sldId id="296" r:id="rId6"/>
    <p:sldId id="257" r:id="rId7"/>
    <p:sldId id="319" r:id="rId8"/>
    <p:sldId id="303" r:id="rId9"/>
    <p:sldId id="304" r:id="rId10"/>
    <p:sldId id="320" r:id="rId11"/>
    <p:sldId id="302" r:id="rId12"/>
    <p:sldId id="321" r:id="rId13"/>
    <p:sldId id="306" r:id="rId14"/>
    <p:sldId id="307" r:id="rId15"/>
    <p:sldId id="308" r:id="rId16"/>
    <p:sldId id="309" r:id="rId17"/>
    <p:sldId id="301" r:id="rId18"/>
    <p:sldId id="310" r:id="rId19"/>
    <p:sldId id="297" r:id="rId20"/>
    <p:sldId id="311" r:id="rId21"/>
    <p:sldId id="312" r:id="rId22"/>
    <p:sldId id="313"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52B"/>
    <a:srgbClr val="FFCC00"/>
    <a:srgbClr val="04659B"/>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3YsAkCPBOak?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jotNbcFelX4?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ZVGeL8csDkk?feature=oembed"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jJCbCs-y1_k?feature=oembed" TargetMode="External"/><Relationship Id="rId5" Type="http://schemas.openxmlformats.org/officeDocument/2006/relationships/image" Target="../media/image19.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axGIyvp2p_I?feature=oembed" TargetMode="External"/><Relationship Id="rId5" Type="http://schemas.openxmlformats.org/officeDocument/2006/relationships/image" Target="../media/image16.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8.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7.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S07BH1c7nFw?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Gy7GfVs0AJs?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41064" y="5001207"/>
            <a:ext cx="10509871"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10</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Church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as pilgrim people of God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And why do we need it?</a:t>
            </a:r>
          </a:p>
        </p:txBody>
      </p:sp>
      <p:sp>
        <p:nvSpPr>
          <p:cNvPr id="7" name="TextBox 6">
            <a:extLst>
              <a:ext uri="{FF2B5EF4-FFF2-40B4-BE49-F238E27FC236}">
                <a16:creationId xmlns:a16="http://schemas.microsoft.com/office/drawing/2014/main" id="{E3664420-F848-4CB4-82A1-29769EACD09B}"/>
              </a:ext>
            </a:extLst>
          </p:cNvPr>
          <p:cNvSpPr txBox="1"/>
          <p:nvPr/>
        </p:nvSpPr>
        <p:spPr>
          <a:xfrm>
            <a:off x="1696720" y="6044215"/>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Fr Stephen explores Why do we need the Church</a:t>
            </a:r>
            <a:endParaRPr lang="en-GB" b="1" dirty="0"/>
          </a:p>
        </p:txBody>
      </p:sp>
      <p:pic>
        <p:nvPicPr>
          <p:cNvPr id="2" name="Online Media 1" title="[13A] Why do we need the Church">
            <a:hlinkClick r:id="" action="ppaction://media"/>
            <a:extLst>
              <a:ext uri="{FF2B5EF4-FFF2-40B4-BE49-F238E27FC236}">
                <a16:creationId xmlns:a16="http://schemas.microsoft.com/office/drawing/2014/main" id="{37BF661E-6E7D-46AB-9EF4-5E23A9AD05C5}"/>
              </a:ext>
            </a:extLst>
          </p:cNvPr>
          <p:cNvPicPr>
            <a:picLocks noRot="1" noChangeAspect="1"/>
          </p:cNvPicPr>
          <p:nvPr>
            <a:videoFile r:link="rId1"/>
          </p:nvPr>
        </p:nvPicPr>
        <p:blipFill>
          <a:blip r:embed="rId4"/>
          <a:stretch>
            <a:fillRect/>
          </a:stretch>
        </p:blipFill>
        <p:spPr>
          <a:xfrm>
            <a:off x="2236216" y="1323865"/>
            <a:ext cx="7719568" cy="4361556"/>
          </a:xfrm>
          <a:prstGeom prst="rect">
            <a:avLst/>
          </a:prstGeom>
        </p:spPr>
      </p:pic>
    </p:spTree>
    <p:extLst>
      <p:ext uri="{BB962C8B-B14F-4D97-AF65-F5344CB8AC3E}">
        <p14:creationId xmlns:p14="http://schemas.microsoft.com/office/powerpoint/2010/main" val="20252536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820780" y="5770965"/>
            <a:ext cx="9258148"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The Church is One Foundation Hymn</a:t>
            </a:r>
            <a:endParaRPr lang="en-GB" dirty="0"/>
          </a:p>
        </p:txBody>
      </p:sp>
      <p:pic>
        <p:nvPicPr>
          <p:cNvPr id="2" name="Online Media 1" title="The church's one foundation">
            <a:hlinkClick r:id="" action="ppaction://media"/>
            <a:extLst>
              <a:ext uri="{FF2B5EF4-FFF2-40B4-BE49-F238E27FC236}">
                <a16:creationId xmlns:a16="http://schemas.microsoft.com/office/drawing/2014/main" id="{947F9429-73BF-4B1A-A94C-5138E5DF7890}"/>
              </a:ext>
            </a:extLst>
          </p:cNvPr>
          <p:cNvPicPr>
            <a:picLocks noRot="1" noChangeAspect="1"/>
          </p:cNvPicPr>
          <p:nvPr>
            <a:videoFile r:link="rId1"/>
          </p:nvPr>
        </p:nvPicPr>
        <p:blipFill>
          <a:blip r:embed="rId4"/>
          <a:stretch>
            <a:fillRect/>
          </a:stretch>
        </p:blipFill>
        <p:spPr>
          <a:xfrm>
            <a:off x="2431615" y="1273452"/>
            <a:ext cx="7630258" cy="4311096"/>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Get involved in the Local Church</a:t>
            </a:r>
          </a:p>
        </p:txBody>
      </p:sp>
      <p:pic>
        <p:nvPicPr>
          <p:cNvPr id="3" name="Online Media 2" title="An Introduction to Hope in the Future">
            <a:hlinkClick r:id="" action="ppaction://media"/>
            <a:extLst>
              <a:ext uri="{FF2B5EF4-FFF2-40B4-BE49-F238E27FC236}">
                <a16:creationId xmlns:a16="http://schemas.microsoft.com/office/drawing/2014/main" id="{1C7BC92E-2F9F-47C8-A08B-21C87E404EEE}"/>
              </a:ext>
            </a:extLst>
          </p:cNvPr>
          <p:cNvPicPr>
            <a:picLocks noRot="1" noChangeAspect="1"/>
          </p:cNvPicPr>
          <p:nvPr>
            <a:videoFile r:link="rId1"/>
          </p:nvPr>
        </p:nvPicPr>
        <p:blipFill>
          <a:blip r:embed="rId4"/>
          <a:stretch>
            <a:fillRect/>
          </a:stretch>
        </p:blipFill>
        <p:spPr>
          <a:xfrm>
            <a:off x="2404893" y="1343525"/>
            <a:ext cx="7382213" cy="4170950"/>
          </a:xfrm>
          <a:prstGeom prst="rect">
            <a:avLst/>
          </a:prstGeom>
        </p:spPr>
      </p:pic>
      <p:sp>
        <p:nvSpPr>
          <p:cNvPr id="8" name="TextBox 7">
            <a:extLst>
              <a:ext uri="{FF2B5EF4-FFF2-40B4-BE49-F238E27FC236}">
                <a16:creationId xmlns:a16="http://schemas.microsoft.com/office/drawing/2014/main" id="{B429E954-28D4-4131-A576-3D5A439291F7}"/>
              </a:ext>
            </a:extLst>
          </p:cNvPr>
          <p:cNvSpPr txBox="1"/>
          <p:nvPr/>
        </p:nvSpPr>
        <p:spPr>
          <a:xfrm>
            <a:off x="1820780" y="5770965"/>
            <a:ext cx="9258148" cy="646331"/>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Find out about the Diocese of Salford’s renewal programme ‘Hope in the Future’ </a:t>
            </a:r>
            <a:br>
              <a:rPr lang="en-GB" sz="1800" dirty="0">
                <a:solidFill>
                  <a:schemeClr val="bg1"/>
                </a:solidFill>
                <a:latin typeface="Trebuchet MS" panose="020B0603020202020204" pitchFamily="34" charset="0"/>
              </a:rPr>
            </a:br>
            <a:r>
              <a:rPr lang="en-GB" sz="1800" dirty="0">
                <a:solidFill>
                  <a:schemeClr val="bg1"/>
                </a:solidFill>
                <a:latin typeface="Trebuchet MS" panose="020B0603020202020204" pitchFamily="34" charset="0"/>
              </a:rPr>
              <a:t>and how you can help Rebuild His Church.</a:t>
            </a:r>
            <a:endParaRPr lang="en-GB" dirty="0"/>
          </a:p>
        </p:txBody>
      </p:sp>
    </p:spTree>
    <p:extLst>
      <p:ext uri="{BB962C8B-B14F-4D97-AF65-F5344CB8AC3E}">
        <p14:creationId xmlns:p14="http://schemas.microsoft.com/office/powerpoint/2010/main" val="1690955024"/>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348985"/>
            <a:ext cx="11457444" cy="2677656"/>
          </a:xfrm>
          <a:prstGeom prst="rect">
            <a:avLst/>
          </a:prstGeom>
          <a:noFill/>
        </p:spPr>
        <p:txBody>
          <a:bodyPr wrap="square">
            <a:spAutoFit/>
          </a:bodyPr>
          <a:lstStyle/>
          <a:p>
            <a:pPr>
              <a:tabLst>
                <a:tab pos="4479925" algn="l"/>
              </a:tabLst>
            </a:pPr>
            <a:r>
              <a:rPr lang="en-GB" sz="1400" dirty="0">
                <a:latin typeface="Trebuchet MS" panose="020B0603020202020204" pitchFamily="34" charset="0"/>
              </a:rPr>
              <a:t>777 The word "Church" means "convocation." It designates the assembly of those whom God's Word "convokes," i.e., gathers together to form the People of God, and who themselves, nourished with the Body of Christ, become the Body of Christ.</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778 The Church is both the means and the goal of God's plan: prefigured in creation, prepared for in the Old Covenant, founded by the words and actions of Jesus Christ, fulfilled by his redeeming cross and his Resurrection, the Church has been manifested as the mystery of salvation by the outpouring of the Holy Spirit. She will be perfected in the glory of heaven as the assembly of all the redeemed of the earth (</a:t>
            </a:r>
            <a:r>
              <a:rPr lang="en-GB" sz="1400" dirty="0" err="1">
                <a:latin typeface="Trebuchet MS" panose="020B0603020202020204" pitchFamily="34" charset="0"/>
              </a:rPr>
              <a:t>cf</a:t>
            </a:r>
            <a:r>
              <a:rPr lang="en-GB" sz="1400" dirty="0">
                <a:latin typeface="Trebuchet MS" panose="020B0603020202020204" pitchFamily="34" charset="0"/>
              </a:rPr>
              <a:t> Rev 14:4).</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779 The Church is both visible and spiritual, a hierarchical society and the Mystical Body of Christ. She is one, yet formed of two components, human and divine. That is her mystery, which only faith can accept.</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780 The Church in this world is the sacrament of salvation, the sign and the instrument of the communion of God and men.</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Why be Catholic?</a:t>
            </a:r>
          </a:p>
        </p:txBody>
      </p:sp>
      <p:pic>
        <p:nvPicPr>
          <p:cNvPr id="9" name="Online Media 1" title="Why Be Catholic and Not Just Christian?">
            <a:hlinkClick r:id="" action="ppaction://media"/>
            <a:extLst>
              <a:ext uri="{FF2B5EF4-FFF2-40B4-BE49-F238E27FC236}">
                <a16:creationId xmlns:a16="http://schemas.microsoft.com/office/drawing/2014/main" id="{A314C11B-D2EA-469B-91D1-ACD99F45EF74}"/>
              </a:ext>
            </a:extLst>
          </p:cNvPr>
          <p:cNvPicPr>
            <a:picLocks noRot="1" noChangeAspect="1"/>
          </p:cNvPicPr>
          <p:nvPr>
            <a:videoFile r:link="rId1"/>
          </p:nvPr>
        </p:nvPicPr>
        <p:blipFill>
          <a:blip r:embed="rId5"/>
          <a:stretch>
            <a:fillRect/>
          </a:stretch>
        </p:blipFill>
        <p:spPr>
          <a:xfrm>
            <a:off x="716007" y="1667773"/>
            <a:ext cx="5992017" cy="3385490"/>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What drew you towards the Catholic Church?</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471550" y="220952"/>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119924" y="3429000"/>
            <a:ext cx="2895931" cy="923330"/>
          </a:xfrm>
          <a:prstGeom prst="rect">
            <a:avLst/>
          </a:prstGeom>
          <a:noFill/>
        </p:spPr>
        <p:txBody>
          <a:bodyPr wrap="square">
            <a:spAutoFit/>
          </a:bodyPr>
          <a:lstStyle/>
          <a:p>
            <a:pPr algn="ctr"/>
            <a:r>
              <a:rPr lang="en-GB" b="1" dirty="0">
                <a:latin typeface="Trebuchet MS" panose="020B0603020202020204" pitchFamily="34" charset="0"/>
              </a:rPr>
              <a:t>The Holy See </a:t>
            </a:r>
            <a:r>
              <a:rPr lang="en-GB" dirty="0">
                <a:latin typeface="Trebuchet MS" panose="020B0603020202020204" pitchFamily="34" charset="0"/>
              </a:rPr>
              <a:t>www.vatican.va/content/vatican/en.html</a:t>
            </a:r>
          </a:p>
        </p:txBody>
      </p:sp>
      <p:sp>
        <p:nvSpPr>
          <p:cNvPr id="12" name="TextBox 11">
            <a:extLst>
              <a:ext uri="{FF2B5EF4-FFF2-40B4-BE49-F238E27FC236}">
                <a16:creationId xmlns:a16="http://schemas.microsoft.com/office/drawing/2014/main" id="{830C13F3-3F73-4FE7-84E3-4C4401735356}"/>
              </a:ext>
            </a:extLst>
          </p:cNvPr>
          <p:cNvSpPr txBox="1"/>
          <p:nvPr/>
        </p:nvSpPr>
        <p:spPr>
          <a:xfrm>
            <a:off x="7617645" y="3919661"/>
            <a:ext cx="3929429" cy="923330"/>
          </a:xfrm>
          <a:prstGeom prst="rect">
            <a:avLst/>
          </a:prstGeom>
          <a:noFill/>
        </p:spPr>
        <p:txBody>
          <a:bodyPr wrap="square">
            <a:spAutoFit/>
          </a:bodyPr>
          <a:lstStyle/>
          <a:p>
            <a:pPr algn="ctr"/>
            <a:r>
              <a:rPr lang="en-GB" b="1" dirty="0">
                <a:latin typeface="Trebuchet MS" panose="020B0603020202020204" pitchFamily="34" charset="0"/>
              </a:rPr>
              <a:t>The Catholic Bishop’s Conference for England &amp; Wales</a:t>
            </a:r>
          </a:p>
          <a:p>
            <a:pPr algn="ctr"/>
            <a:r>
              <a:rPr lang="en-GB" dirty="0">
                <a:latin typeface="Trebuchet MS" panose="020B0603020202020204" pitchFamily="34" charset="0"/>
              </a:rPr>
              <a:t>www.cbcew.org.uk</a:t>
            </a:r>
          </a:p>
        </p:txBody>
      </p:sp>
      <p:sp>
        <p:nvSpPr>
          <p:cNvPr id="15" name="TextBox 14">
            <a:extLst>
              <a:ext uri="{FF2B5EF4-FFF2-40B4-BE49-F238E27FC236}">
                <a16:creationId xmlns:a16="http://schemas.microsoft.com/office/drawing/2014/main" id="{FFB00B38-8123-495D-AD74-6CEE28BA680C}"/>
              </a:ext>
            </a:extLst>
          </p:cNvPr>
          <p:cNvSpPr txBox="1"/>
          <p:nvPr/>
        </p:nvSpPr>
        <p:spPr>
          <a:xfrm>
            <a:off x="3603174" y="5700448"/>
            <a:ext cx="3929429" cy="646331"/>
          </a:xfrm>
          <a:prstGeom prst="rect">
            <a:avLst/>
          </a:prstGeom>
          <a:noFill/>
        </p:spPr>
        <p:txBody>
          <a:bodyPr wrap="square">
            <a:spAutoFit/>
          </a:bodyPr>
          <a:lstStyle/>
          <a:p>
            <a:pPr algn="ctr"/>
            <a:r>
              <a:rPr lang="en-GB" b="1" dirty="0">
                <a:latin typeface="Trebuchet MS" panose="020B0603020202020204" pitchFamily="34" charset="0"/>
              </a:rPr>
              <a:t>Diocese of Salford</a:t>
            </a:r>
          </a:p>
          <a:p>
            <a:pPr algn="ctr"/>
            <a:r>
              <a:rPr lang="en-GB" dirty="0">
                <a:latin typeface="Trebuchet MS" panose="020B0603020202020204" pitchFamily="34" charset="0"/>
              </a:rPr>
              <a:t>www.dioceseofsalford.org.uk</a:t>
            </a:r>
          </a:p>
        </p:txBody>
      </p:sp>
      <p:pic>
        <p:nvPicPr>
          <p:cNvPr id="1026" name="Picture 2" descr="Vatican Logo transparent PNG - StickPNG">
            <a:extLst>
              <a:ext uri="{FF2B5EF4-FFF2-40B4-BE49-F238E27FC236}">
                <a16:creationId xmlns:a16="http://schemas.microsoft.com/office/drawing/2014/main" id="{33AC272F-DB05-4690-B2D0-08D9B459B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576" y="1258471"/>
            <a:ext cx="13430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sons Week Supporter - Catholic Bishops Conference of England and Wales -  Prisons Week">
            <a:extLst>
              <a:ext uri="{FF2B5EF4-FFF2-40B4-BE49-F238E27FC236}">
                <a16:creationId xmlns:a16="http://schemas.microsoft.com/office/drawing/2014/main" id="{4E312F3E-1312-4E45-B273-A3E614CA2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4479" y="16378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with low confidence">
            <a:extLst>
              <a:ext uri="{FF2B5EF4-FFF2-40B4-BE49-F238E27FC236}">
                <a16:creationId xmlns:a16="http://schemas.microsoft.com/office/drawing/2014/main" id="{97E0D8E5-D66B-47F3-AD3A-1DC8ABAB0E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9122" y="5051390"/>
            <a:ext cx="2895931" cy="511888"/>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Hope in the Future Anthem">
            <a:hlinkClick r:id="" action="ppaction://media"/>
            <a:extLst>
              <a:ext uri="{FF2B5EF4-FFF2-40B4-BE49-F238E27FC236}">
                <a16:creationId xmlns:a16="http://schemas.microsoft.com/office/drawing/2014/main" id="{33B18218-8405-4059-93AC-6671D5B9C8B8}"/>
              </a:ext>
            </a:extLst>
          </p:cNvPr>
          <p:cNvPicPr>
            <a:picLocks noRot="1" noChangeAspect="1"/>
          </p:cNvPicPr>
          <p:nvPr>
            <a:videoFile r:link="rId1"/>
          </p:nvPr>
        </p:nvPicPr>
        <p:blipFill>
          <a:blip r:embed="rId5"/>
          <a:stretch>
            <a:fillRect/>
          </a:stretch>
        </p:blipFill>
        <p:spPr>
          <a:xfrm>
            <a:off x="5004852" y="4960916"/>
            <a:ext cx="2109821" cy="1192049"/>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616990" y="1305341"/>
            <a:ext cx="5119091" cy="4247317"/>
          </a:xfrm>
          <a:prstGeom prst="rect">
            <a:avLst/>
          </a:prstGeom>
          <a:noFill/>
        </p:spPr>
        <p:txBody>
          <a:bodyPr wrap="square" rtlCol="0">
            <a:spAutoFit/>
          </a:bodyPr>
          <a:lstStyle/>
          <a:p>
            <a:pPr algn="ctr"/>
            <a:r>
              <a:rPr lang="en-GB" dirty="0">
                <a:solidFill>
                  <a:schemeClr val="bg1"/>
                </a:solidFill>
                <a:latin typeface="Trebuchet MS" panose="020B0603020202020204" pitchFamily="34" charset="0"/>
              </a:rPr>
              <a:t>Jesus gave us the Church to help us on our pilgrim way. The Church is one, Holy, Catholic and apostolic and we are united around the successor of St Peter. The Church helps us navigate our way along the journey of life and is itself the pilgrim people of God. Despite human sinfulness and imperfections in the Church throughout history and still today, being part of the Church means we do not have to make this journey on our own. This time together is to help us understand the teaching authority of the Church and the relationship between scripture and tradition in the Roman Catholic Church. In the Church we encounter Christ in a number of ways.</a:t>
            </a:r>
            <a:endParaRPr lang="en-GB"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3" name="Picture 2" descr="A picture containing sky, outdoor, government building&#10;&#10;Description automatically generated">
            <a:extLst>
              <a:ext uri="{FF2B5EF4-FFF2-40B4-BE49-F238E27FC236}">
                <a16:creationId xmlns:a16="http://schemas.microsoft.com/office/drawing/2014/main" id="{85C01BDB-BCB5-4166-A1A1-91D2888C4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54968"/>
            <a:ext cx="5319351" cy="3548062"/>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41064" y="5001207"/>
            <a:ext cx="10509871"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10</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Church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as pilgrim people of God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00108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FFCC00"/>
                </a:solidFill>
                <a:latin typeface="Trebuchet MS" panose="020B0603020202020204" pitchFamily="34" charset="0"/>
                <a:ea typeface="+mj-ea"/>
                <a:cs typeface="+mj-cs"/>
              </a:rPr>
              <a:t>Icebreaker</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588456-4E5E-4A74-9FDC-98C7AB373782}"/>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r>
              <a:rPr lang="en-US" sz="2800" dirty="0">
                <a:solidFill>
                  <a:schemeClr val="bg1"/>
                </a:solidFill>
                <a:latin typeface="Trebuchet MS" panose="020B0603020202020204" pitchFamily="34" charset="0"/>
              </a:rPr>
              <a:t>Who is this and what do you know about him?</a:t>
            </a:r>
          </a:p>
        </p:txBody>
      </p:sp>
      <p:pic>
        <p:nvPicPr>
          <p:cNvPr id="5" name="Picture 4" descr="A person wearing a white robe&#10;&#10;Description automatically generated with medium confidence">
            <a:extLst>
              <a:ext uri="{FF2B5EF4-FFF2-40B4-BE49-F238E27FC236}">
                <a16:creationId xmlns:a16="http://schemas.microsoft.com/office/drawing/2014/main" id="{546B155A-14A1-4770-8BFC-C12577C4775B}"/>
              </a:ext>
            </a:extLst>
          </p:cNvPr>
          <p:cNvPicPr>
            <a:picLocks noChangeAspect="1"/>
          </p:cNvPicPr>
          <p:nvPr/>
        </p:nvPicPr>
        <p:blipFill rotWithShape="1">
          <a:blip r:embed="rId2">
            <a:extLst>
              <a:ext uri="{28A0092B-C50C-407E-A947-70E740481C1C}">
                <a14:useLocalDpi xmlns:a14="http://schemas.microsoft.com/office/drawing/2010/main" val="0"/>
              </a:ext>
            </a:extLst>
          </a:blip>
          <a:srcRect r="1" b="1852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1" name="Picture 10" descr="Icon&#10;&#10;Description automatically generated">
            <a:extLst>
              <a:ext uri="{FF2B5EF4-FFF2-40B4-BE49-F238E27FC236}">
                <a16:creationId xmlns:a16="http://schemas.microsoft.com/office/drawing/2014/main" id="{CDB244A2-5E6E-41B9-B434-42190CF81CFE}"/>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59805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a:p>
            <a:r>
              <a:rPr lang="en-GB" sz="3600" b="1" dirty="0">
                <a:solidFill>
                  <a:srgbClr val="003DA8"/>
                </a:solidFill>
                <a:latin typeface="Trebuchet MS" panose="020B0603020202020204" pitchFamily="34" charset="0"/>
              </a:rPr>
              <a:t>The Church</a:t>
            </a:r>
          </a:p>
        </p:txBody>
      </p:sp>
      <p:pic>
        <p:nvPicPr>
          <p:cNvPr id="2" name="Online Media 1" title="Making the journey with the Church">
            <a:hlinkClick r:id="" action="ppaction://media"/>
            <a:extLst>
              <a:ext uri="{FF2B5EF4-FFF2-40B4-BE49-F238E27FC236}">
                <a16:creationId xmlns:a16="http://schemas.microsoft.com/office/drawing/2014/main" id="{01FB639D-AE22-4167-AD23-D1DF31D7FD96}"/>
              </a:ext>
            </a:extLst>
          </p:cNvPr>
          <p:cNvPicPr>
            <a:picLocks noRot="1" noChangeAspect="1"/>
          </p:cNvPicPr>
          <p:nvPr>
            <a:videoFile r:link="rId1"/>
          </p:nvPr>
        </p:nvPicPr>
        <p:blipFill>
          <a:blip r:embed="rId4"/>
          <a:stretch>
            <a:fillRect/>
          </a:stretch>
        </p:blipFill>
        <p:spPr>
          <a:xfrm>
            <a:off x="616990" y="2713770"/>
            <a:ext cx="5221322" cy="2950047"/>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521763"/>
            <a:ext cx="4014651" cy="2358127"/>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Matthew 16:13-21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572537" y="864943"/>
            <a:ext cx="11046926" cy="4524315"/>
          </a:xfrm>
          <a:prstGeom prst="rect">
            <a:avLst/>
          </a:prstGeom>
          <a:noFill/>
        </p:spPr>
        <p:txBody>
          <a:bodyPr wrap="square">
            <a:spAutoFit/>
          </a:bodyPr>
          <a:lstStyle/>
          <a:p>
            <a:pPr algn="ctr"/>
            <a:r>
              <a:rPr lang="en-GB" dirty="0">
                <a:solidFill>
                  <a:schemeClr val="bg1"/>
                </a:solidFill>
                <a:latin typeface="Trebuchet MS" panose="020B0603020202020204" pitchFamily="34" charset="0"/>
              </a:rPr>
              <a:t> When Jesus came to the region of Caesarea Philippi, he asked his disciples,</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 “Who do people say the Son of Man is?”</a:t>
            </a:r>
          </a:p>
          <a:p>
            <a:pPr algn="ctr"/>
            <a:r>
              <a:rPr lang="en-GB" dirty="0">
                <a:solidFill>
                  <a:schemeClr val="bg1"/>
                </a:solidFill>
                <a:latin typeface="Trebuchet MS" panose="020B0603020202020204" pitchFamily="34" charset="0"/>
              </a:rPr>
              <a:t>They replied, “Some say John the Baptist; others say Elijah; </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and still others, Jeremiah or one of the prophets.”</a:t>
            </a:r>
          </a:p>
          <a:p>
            <a:pPr algn="ctr"/>
            <a:r>
              <a:rPr lang="en-GB" dirty="0">
                <a:solidFill>
                  <a:schemeClr val="bg1"/>
                </a:solidFill>
                <a:latin typeface="Trebuchet MS" panose="020B0603020202020204" pitchFamily="34" charset="0"/>
              </a:rPr>
              <a:t>“But what about you?” he asked. “Who do you say I am?”</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Simon Peter answered, "</a:t>
            </a:r>
            <a:r>
              <a:rPr lang="en-GB" b="1" dirty="0">
                <a:solidFill>
                  <a:schemeClr val="bg1"/>
                </a:solidFill>
                <a:latin typeface="Trebuchet MS" panose="020B0603020202020204" pitchFamily="34" charset="0"/>
              </a:rPr>
              <a:t>You are the Christ, the Son of the living God."</a:t>
            </a:r>
          </a:p>
          <a:p>
            <a:pPr algn="ctr"/>
            <a:r>
              <a:rPr lang="en-GB" dirty="0">
                <a:solidFill>
                  <a:schemeClr val="bg1"/>
                </a:solidFill>
                <a:latin typeface="Trebuchet MS" panose="020B0603020202020204" pitchFamily="34" charset="0"/>
              </a:rPr>
              <a:t>Jesus replied, "Blessed are you, Simon son of Jonah, </a:t>
            </a:r>
            <a:br>
              <a:rPr lang="en-GB" dirty="0">
                <a:solidFill>
                  <a:schemeClr val="bg1"/>
                </a:solidFill>
                <a:latin typeface="Trebuchet MS" panose="020B0603020202020204" pitchFamily="34" charset="0"/>
              </a:rPr>
            </a:br>
            <a:r>
              <a:rPr lang="en-GB" dirty="0">
                <a:solidFill>
                  <a:schemeClr val="bg1"/>
                </a:solidFill>
                <a:latin typeface="Trebuchet MS" panose="020B0603020202020204" pitchFamily="34" charset="0"/>
              </a:rPr>
              <a:t>for this was not revealed to you by man, but by my Father in heaven.</a:t>
            </a:r>
          </a:p>
          <a:p>
            <a:pPr algn="ctr"/>
            <a:r>
              <a:rPr lang="en-GB" dirty="0">
                <a:solidFill>
                  <a:schemeClr val="bg1"/>
                </a:solidFill>
                <a:latin typeface="Trebuchet MS" panose="020B0603020202020204" pitchFamily="34" charset="0"/>
              </a:rPr>
              <a:t>And I tell you that you are Peter, and on this rock I will build my church, </a:t>
            </a:r>
          </a:p>
          <a:p>
            <a:pPr algn="ctr"/>
            <a:r>
              <a:rPr lang="en-GB" dirty="0">
                <a:solidFill>
                  <a:schemeClr val="bg1"/>
                </a:solidFill>
                <a:latin typeface="Trebuchet MS" panose="020B0603020202020204" pitchFamily="34" charset="0"/>
              </a:rPr>
              <a:t>and the gates of Hades will not overcome it.</a:t>
            </a:r>
          </a:p>
          <a:p>
            <a:pPr algn="ctr"/>
            <a:r>
              <a:rPr lang="en-GB" dirty="0">
                <a:solidFill>
                  <a:schemeClr val="bg1"/>
                </a:solidFill>
                <a:latin typeface="Trebuchet MS" panose="020B0603020202020204" pitchFamily="34" charset="0"/>
              </a:rPr>
              <a:t>I will give you the keys of the kingdom of heaven; whatever you bind on earth will be bound in heaven, and whatever you loose on earth will be loosed in heaven."</a:t>
            </a:r>
          </a:p>
          <a:p>
            <a:pPr algn="ctr"/>
            <a:r>
              <a:rPr lang="en-GB" dirty="0">
                <a:solidFill>
                  <a:schemeClr val="bg1"/>
                </a:solidFill>
                <a:latin typeface="Trebuchet MS" panose="020B0603020202020204" pitchFamily="34" charset="0"/>
              </a:rPr>
              <a:t>Then he warned his disciples not to tell anyone that he was the Christ.</a:t>
            </a:r>
          </a:p>
          <a:p>
            <a:pPr algn="ctr"/>
            <a:r>
              <a:rPr lang="en-GB" dirty="0">
                <a:solidFill>
                  <a:schemeClr val="bg1"/>
                </a:solidFill>
                <a:latin typeface="Trebuchet MS" panose="020B0603020202020204" pitchFamily="34" charset="0"/>
              </a:rPr>
              <a:t>From that time on Jesus began to explain to his disciples that he must go to Jerusalem and suffer many things at the hands of the elders, chief priests and teachers of the law, and that he must be killed and on the third day be raised to life.</a:t>
            </a:r>
          </a:p>
        </p:txBody>
      </p:sp>
    </p:spTree>
    <p:extLst>
      <p:ext uri="{BB962C8B-B14F-4D97-AF65-F5344CB8AC3E}">
        <p14:creationId xmlns:p14="http://schemas.microsoft.com/office/powerpoint/2010/main" val="111581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So what is the Church?</a:t>
            </a:r>
          </a:p>
        </p:txBody>
      </p:sp>
      <p:sp>
        <p:nvSpPr>
          <p:cNvPr id="7" name="TextBox 6">
            <a:extLst>
              <a:ext uri="{FF2B5EF4-FFF2-40B4-BE49-F238E27FC236}">
                <a16:creationId xmlns:a16="http://schemas.microsoft.com/office/drawing/2014/main" id="{E3664420-F848-4CB4-82A1-29769EACD09B}"/>
              </a:ext>
            </a:extLst>
          </p:cNvPr>
          <p:cNvSpPr txBox="1"/>
          <p:nvPr/>
        </p:nvSpPr>
        <p:spPr>
          <a:xfrm>
            <a:off x="1696720" y="6044215"/>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Fr Stephen explores The special place of the Catholic Church</a:t>
            </a:r>
            <a:endParaRPr lang="en-GB" b="1" dirty="0"/>
          </a:p>
        </p:txBody>
      </p:sp>
      <p:pic>
        <p:nvPicPr>
          <p:cNvPr id="3" name="Online Media 2" title="[13B] The special place of the Catholic Church">
            <a:hlinkClick r:id="" action="ppaction://media"/>
            <a:extLst>
              <a:ext uri="{FF2B5EF4-FFF2-40B4-BE49-F238E27FC236}">
                <a16:creationId xmlns:a16="http://schemas.microsoft.com/office/drawing/2014/main" id="{5DE0CC2C-C301-4CB7-AB72-76DE512D5B7B}"/>
              </a:ext>
            </a:extLst>
          </p:cNvPr>
          <p:cNvPicPr>
            <a:picLocks noRot="1" noChangeAspect="1"/>
          </p:cNvPicPr>
          <p:nvPr>
            <a:videoFile r:link="rId1"/>
          </p:nvPr>
        </p:nvPicPr>
        <p:blipFill>
          <a:blip r:embed="rId4"/>
          <a:stretch>
            <a:fillRect/>
          </a:stretch>
        </p:blipFill>
        <p:spPr>
          <a:xfrm>
            <a:off x="2036354" y="1257169"/>
            <a:ext cx="7994831" cy="4517080"/>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3172</TotalTime>
  <Words>1419</Words>
  <Application>Microsoft Office PowerPoint</Application>
  <PresentationFormat>Widescreen</PresentationFormat>
  <Paragraphs>114</Paragraphs>
  <Slides>23</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32</cp:revision>
  <dcterms:created xsi:type="dcterms:W3CDTF">2021-03-09T17:12:56Z</dcterms:created>
  <dcterms:modified xsi:type="dcterms:W3CDTF">2021-10-04T15:02:54Z</dcterms:modified>
</cp:coreProperties>
</file>