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16" r:id="rId2"/>
    <p:sldId id="258" r:id="rId3"/>
    <p:sldId id="259" r:id="rId4"/>
    <p:sldId id="257" r:id="rId5"/>
    <p:sldId id="295" r:id="rId6"/>
    <p:sldId id="296" r:id="rId7"/>
    <p:sldId id="319" r:id="rId8"/>
    <p:sldId id="303" r:id="rId9"/>
    <p:sldId id="304" r:id="rId10"/>
    <p:sldId id="302" r:id="rId11"/>
    <p:sldId id="305" r:id="rId12"/>
    <p:sldId id="306" r:id="rId13"/>
    <p:sldId id="307" r:id="rId14"/>
    <p:sldId id="308" r:id="rId15"/>
    <p:sldId id="309" r:id="rId16"/>
    <p:sldId id="301" r:id="rId17"/>
    <p:sldId id="310" r:id="rId18"/>
    <p:sldId id="297" r:id="rId19"/>
    <p:sldId id="311" r:id="rId20"/>
    <p:sldId id="312" r:id="rId21"/>
    <p:sldId id="313" r:id="rId22"/>
    <p:sldId id="3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4659B"/>
    <a:srgbClr val="0E252B"/>
    <a:srgbClr val="003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079" autoAdjust="0"/>
  </p:normalViewPr>
  <p:slideViewPr>
    <p:cSldViewPr snapToGrid="0">
      <p:cViewPr varScale="1">
        <p:scale>
          <a:sx n="91" d="100"/>
          <a:sy n="91"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BAE63-D5E6-45E7-830B-4EB005D2B04B}" type="datetimeFigureOut">
              <a:rPr lang="en-GB" smtClean="0"/>
              <a:t>04/10/2021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5693D2-93C1-4927-ABA0-AA1E1623BC62}" type="slidenum">
              <a:rPr lang="en-GB" smtClean="0"/>
              <a:t>‹#›</a:t>
            </a:fld>
            <a:endParaRPr lang="en-GB"/>
          </a:p>
        </p:txBody>
      </p:sp>
    </p:spTree>
    <p:extLst>
      <p:ext uri="{BB962C8B-B14F-4D97-AF65-F5344CB8AC3E}">
        <p14:creationId xmlns:p14="http://schemas.microsoft.com/office/powerpoint/2010/main" val="306638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 BRIEF</a:t>
            </a:r>
            <a:r>
              <a:rPr lang="en-GB" dirty="0"/>
              <a:t> </a:t>
            </a:r>
          </a:p>
          <a:p>
            <a:endParaRPr lang="en-GB" dirty="0"/>
          </a:p>
          <a:p>
            <a:r>
              <a:rPr lang="en-GB" b="1" dirty="0"/>
              <a:t>508</a:t>
            </a:r>
            <a:r>
              <a:rPr lang="en-GB" dirty="0"/>
              <a:t> From among the descendants of Eve, God chose the Virgin Mary to be the mother of his Son. "Full of grace", Mary is "the most excellent fruit of redemption" (</a:t>
            </a:r>
            <a:r>
              <a:rPr lang="en-GB" i="1" dirty="0"/>
              <a:t>SC </a:t>
            </a:r>
            <a:r>
              <a:rPr lang="en-GB" dirty="0"/>
              <a:t>103): from the first instant of her conception, she was totally preserved from the stain of original sin and she remained pure from all personal sin throughout her life. </a:t>
            </a:r>
          </a:p>
          <a:p>
            <a:r>
              <a:rPr lang="en-GB" b="1" dirty="0"/>
              <a:t>509</a:t>
            </a:r>
            <a:r>
              <a:rPr lang="en-GB" dirty="0"/>
              <a:t> Mary is truly "Mother of God" since she is the mother of the eternal Son of God made man, who is God himself. </a:t>
            </a:r>
          </a:p>
          <a:p>
            <a:r>
              <a:rPr lang="en-GB" b="1" dirty="0"/>
              <a:t>510</a:t>
            </a:r>
            <a:r>
              <a:rPr lang="en-GB" dirty="0"/>
              <a:t> Mary "remained a virgin in conceiving her Son, a virgin in giving birth to him, a virgin in carrying him, a virgin in nursing him at her breast, always a virgin" (St. Augustine, </a:t>
            </a:r>
            <a:r>
              <a:rPr lang="en-GB" i="1" dirty="0" err="1"/>
              <a:t>Serm</a:t>
            </a:r>
            <a:r>
              <a:rPr lang="en-GB" dirty="0"/>
              <a:t>. 186, 1: PL 38, 999): with her whole being she is "the handmaid of the Lord" (</a:t>
            </a:r>
            <a:r>
              <a:rPr lang="en-GB" i="1" dirty="0"/>
              <a:t>Lk </a:t>
            </a:r>
            <a:r>
              <a:rPr lang="en-GB" dirty="0"/>
              <a:t>1:38). </a:t>
            </a:r>
          </a:p>
          <a:p>
            <a:r>
              <a:rPr lang="en-GB" b="1" dirty="0"/>
              <a:t>511</a:t>
            </a:r>
            <a:r>
              <a:rPr lang="en-GB" dirty="0"/>
              <a:t> The Virgin Mary "cooperated through free faith and obedience in human salvation" (LG 56). She uttered her yes "in the name of all human nature" (St. Thomas Aquinas, </a:t>
            </a:r>
            <a:r>
              <a:rPr lang="en-GB" i="1" dirty="0" err="1"/>
              <a:t>STh</a:t>
            </a:r>
            <a:r>
              <a:rPr lang="en-GB" i="1" dirty="0"/>
              <a:t> </a:t>
            </a:r>
            <a:r>
              <a:rPr lang="en-GB" dirty="0"/>
              <a:t>III, 30, 1). By her obedience she became the new Eve, mother of the living. </a:t>
            </a:r>
          </a:p>
          <a:p>
            <a:endParaRPr lang="en-GB" dirty="0"/>
          </a:p>
        </p:txBody>
      </p:sp>
      <p:sp>
        <p:nvSpPr>
          <p:cNvPr id="4" name="Slide Number Placeholder 3"/>
          <p:cNvSpPr>
            <a:spLocks noGrp="1"/>
          </p:cNvSpPr>
          <p:nvPr>
            <p:ph type="sldNum" sz="quarter" idx="5"/>
          </p:nvPr>
        </p:nvSpPr>
        <p:spPr/>
        <p:txBody>
          <a:bodyPr/>
          <a:lstStyle/>
          <a:p>
            <a:fld id="{585693D2-93C1-4927-ABA0-AA1E1623BC62}" type="slidenum">
              <a:rPr lang="en-GB" smtClean="0"/>
              <a:t>12</a:t>
            </a:fld>
            <a:endParaRPr lang="en-GB"/>
          </a:p>
        </p:txBody>
      </p:sp>
    </p:spTree>
    <p:extLst>
      <p:ext uri="{BB962C8B-B14F-4D97-AF65-F5344CB8AC3E}">
        <p14:creationId xmlns:p14="http://schemas.microsoft.com/office/powerpoint/2010/main" val="3583734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rY7ptBB7Kio?feature=oembed"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BwoXc_7i5zY?feature=oembed" TargetMode="Externa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s://www.youtube.com/embed/PFLaD6Ewo1U?feature=oembed" TargetMode="External"/><Relationship Id="rId5" Type="http://schemas.openxmlformats.org/officeDocument/2006/relationships/image" Target="../media/image22.jpe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jpeg"/><Relationship Id="rId2" Type="http://schemas.openxmlformats.org/officeDocument/2006/relationships/video" Target="https://www.youtube.com/embed/__dYY4ygPN8?feature=oembed" TargetMode="External"/><Relationship Id="rId1" Type="http://schemas.openxmlformats.org/officeDocument/2006/relationships/video" Target="https://www.youtube.com/embed/sCTC9yjSKM0?feature=oembed" TargetMode="Externa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3kBicrhrcf8?feature=oembed" TargetMode="External"/><Relationship Id="rId5" Type="http://schemas.openxmlformats.org/officeDocument/2006/relationships/image" Target="../media/image28.jp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31.jpe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s4v6ucpkdUI?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YrxKQ_fKBBo?feature=oembed" TargetMode="Externa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13.jpe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MHbWwZ5pwWg?feature=oembed"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11</a:t>
            </a:r>
          </a:p>
          <a:p>
            <a:pPr algn="ctr"/>
            <a:r>
              <a:rPr lang="en-GB" sz="3200" dirty="0">
                <a:solidFill>
                  <a:schemeClr val="bg1"/>
                </a:solidFill>
                <a:latin typeface="Trebuchet MS" panose="020B0603020202020204" pitchFamily="34" charset="0"/>
                <a:cs typeface="Cavolini" panose="020B0502040204020203" pitchFamily="66" charset="0"/>
              </a:rPr>
              <a:t> Making the journey with Mary</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2615607"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sp>
        <p:nvSpPr>
          <p:cNvPr id="7" name="TextBox 6">
            <a:extLst>
              <a:ext uri="{FF2B5EF4-FFF2-40B4-BE49-F238E27FC236}">
                <a16:creationId xmlns:a16="http://schemas.microsoft.com/office/drawing/2014/main" id="{E3664420-F848-4CB4-82A1-29769EACD09B}"/>
              </a:ext>
            </a:extLst>
          </p:cNvPr>
          <p:cNvSpPr txBox="1"/>
          <p:nvPr/>
        </p:nvSpPr>
        <p:spPr>
          <a:xfrm>
            <a:off x="1820780" y="5711928"/>
            <a:ext cx="9460365" cy="615553"/>
          </a:xfrm>
          <a:prstGeom prst="rect">
            <a:avLst/>
          </a:prstGeom>
          <a:noFill/>
        </p:spPr>
        <p:txBody>
          <a:bodyPr wrap="square">
            <a:spAutoFit/>
          </a:bodyPr>
          <a:lstStyle/>
          <a:p>
            <a:pPr algn="ctr"/>
            <a:r>
              <a:rPr lang="en-GB" sz="1700" b="0" i="0" dirty="0">
                <a:solidFill>
                  <a:srgbClr val="FFFF00"/>
                </a:solidFill>
                <a:effectLst/>
                <a:latin typeface="Trebuchet MS" panose="020B0603020202020204" pitchFamily="34" charset="0"/>
              </a:rPr>
              <a:t>We can learn from Mary, who was immaculate in love, to be like her, strong, faithful, unwavering in determination, and imbued with unfailing hope in the midst of earthly chaos.</a:t>
            </a:r>
            <a:endParaRPr lang="en-GB" sz="1700" dirty="0">
              <a:solidFill>
                <a:srgbClr val="FFFF00"/>
              </a:solidFill>
              <a:latin typeface="Trebuchet MS" panose="020B0603020202020204" pitchFamily="34" charset="0"/>
            </a:endParaRPr>
          </a:p>
        </p:txBody>
      </p:sp>
      <p:pic>
        <p:nvPicPr>
          <p:cNvPr id="2" name="Online Media 1" title="&quot;Hail Queen of Heaven&quot; English Hymn">
            <a:hlinkClick r:id="" action="ppaction://media"/>
            <a:extLst>
              <a:ext uri="{FF2B5EF4-FFF2-40B4-BE49-F238E27FC236}">
                <a16:creationId xmlns:a16="http://schemas.microsoft.com/office/drawing/2014/main" id="{499F9D4A-6972-44C1-B810-B715BE2AD9F7}"/>
              </a:ext>
            </a:extLst>
          </p:cNvPr>
          <p:cNvPicPr>
            <a:picLocks noRot="1" noChangeAspect="1"/>
          </p:cNvPicPr>
          <p:nvPr>
            <a:videoFile r:link="rId1"/>
          </p:nvPr>
        </p:nvPicPr>
        <p:blipFill>
          <a:blip r:embed="rId4"/>
          <a:stretch>
            <a:fillRect/>
          </a:stretch>
        </p:blipFill>
        <p:spPr>
          <a:xfrm>
            <a:off x="2336168" y="1347105"/>
            <a:ext cx="6810192" cy="3802357"/>
          </a:xfrm>
          <a:prstGeom prst="rect">
            <a:avLst/>
          </a:prstGeom>
        </p:spPr>
      </p:pic>
      <p:sp>
        <p:nvSpPr>
          <p:cNvPr id="3" name="TextBox 2">
            <a:extLst>
              <a:ext uri="{FF2B5EF4-FFF2-40B4-BE49-F238E27FC236}">
                <a16:creationId xmlns:a16="http://schemas.microsoft.com/office/drawing/2014/main" id="{08F30780-82C1-47FC-8746-F1DCFA4BB7A4}"/>
              </a:ext>
            </a:extLst>
          </p:cNvPr>
          <p:cNvSpPr txBox="1"/>
          <p:nvPr/>
        </p:nvSpPr>
        <p:spPr>
          <a:xfrm>
            <a:off x="3854101" y="5118044"/>
            <a:ext cx="6206836" cy="246221"/>
          </a:xfrm>
          <a:prstGeom prst="rect">
            <a:avLst/>
          </a:prstGeom>
          <a:noFill/>
        </p:spPr>
        <p:txBody>
          <a:bodyPr wrap="square" rtlCol="0">
            <a:spAutoFit/>
          </a:bodyPr>
          <a:lstStyle/>
          <a:p>
            <a:pPr algn="ctr"/>
            <a:r>
              <a:rPr lang="en-GB" sz="1000" dirty="0">
                <a:solidFill>
                  <a:schemeClr val="bg1"/>
                </a:solidFill>
                <a:latin typeface="Trebuchet MS" panose="020B0603020202020204" pitchFamily="34" charset="0"/>
              </a:rPr>
              <a:t>This video is 3 minutes long so watch as much or as little as you like </a:t>
            </a:r>
            <a:endParaRPr lang="en-GB" sz="1000" dirty="0"/>
          </a:p>
        </p:txBody>
      </p:sp>
      <p:sp>
        <p:nvSpPr>
          <p:cNvPr id="8" name="TextBox 7">
            <a:extLst>
              <a:ext uri="{FF2B5EF4-FFF2-40B4-BE49-F238E27FC236}">
                <a16:creationId xmlns:a16="http://schemas.microsoft.com/office/drawing/2014/main" id="{40FF8C52-C5B0-489B-845F-1B3B42F53E6A}"/>
              </a:ext>
            </a:extLst>
          </p:cNvPr>
          <p:cNvSpPr txBox="1"/>
          <p:nvPr/>
        </p:nvSpPr>
        <p:spPr>
          <a:xfrm>
            <a:off x="4690837" y="533037"/>
            <a:ext cx="4533364" cy="553998"/>
          </a:xfrm>
          <a:prstGeom prst="rect">
            <a:avLst/>
          </a:prstGeom>
          <a:noFill/>
        </p:spPr>
        <p:txBody>
          <a:bodyPr wrap="square" rtlCol="0">
            <a:spAutoFit/>
          </a:bodyPr>
          <a:lstStyle/>
          <a:p>
            <a:r>
              <a:rPr lang="en-GB" sz="3000" dirty="0">
                <a:solidFill>
                  <a:schemeClr val="accent4">
                    <a:lumMod val="60000"/>
                    <a:lumOff val="40000"/>
                  </a:schemeClr>
                </a:solidFill>
                <a:latin typeface="Trebuchet MS" panose="020B0603020202020204" pitchFamily="34" charset="0"/>
              </a:rPr>
              <a:t>Hail Queen of Heaven</a:t>
            </a:r>
          </a:p>
        </p:txBody>
      </p:sp>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Testimony</a:t>
            </a:r>
          </a:p>
        </p:txBody>
      </p:sp>
      <p:sp>
        <p:nvSpPr>
          <p:cNvPr id="8" name="TextBox 7">
            <a:extLst>
              <a:ext uri="{FF2B5EF4-FFF2-40B4-BE49-F238E27FC236}">
                <a16:creationId xmlns:a16="http://schemas.microsoft.com/office/drawing/2014/main" id="{F090FCC0-801B-4408-9015-BA690D6D8F12}"/>
              </a:ext>
            </a:extLst>
          </p:cNvPr>
          <p:cNvSpPr txBox="1"/>
          <p:nvPr/>
        </p:nvSpPr>
        <p:spPr>
          <a:xfrm>
            <a:off x="2237558" y="5770965"/>
            <a:ext cx="8502485" cy="923330"/>
          </a:xfrm>
          <a:prstGeom prst="rect">
            <a:avLst/>
          </a:prstGeom>
          <a:noFill/>
        </p:spPr>
        <p:txBody>
          <a:bodyPr wrap="square">
            <a:spAutoFit/>
          </a:bodyPr>
          <a:lstStyle/>
          <a:p>
            <a:pPr algn="ctr"/>
            <a:r>
              <a:rPr lang="en-GB" b="0" i="0" dirty="0">
                <a:solidFill>
                  <a:srgbClr val="FFFF00"/>
                </a:solidFill>
                <a:effectLst/>
                <a:latin typeface="Trebuchet MS" panose="020B0603020202020204" pitchFamily="34" charset="0"/>
              </a:rPr>
              <a:t>In this video, Fr Mike Schmitz explains that if we want to be holy, the Virgin Mary should have an integral role in our spiritual life and how we can relate to the Blessed Mother.</a:t>
            </a:r>
            <a:endParaRPr lang="en-GB" dirty="0">
              <a:solidFill>
                <a:srgbClr val="FFFF00"/>
              </a:solidFill>
              <a:latin typeface="Trebuchet MS" panose="020B0603020202020204" pitchFamily="34" charset="0"/>
            </a:endParaRPr>
          </a:p>
        </p:txBody>
      </p:sp>
      <p:pic>
        <p:nvPicPr>
          <p:cNvPr id="2" name="Online Media 1" title="The Virgin Mary's Struggles">
            <a:hlinkClick r:id="" action="ppaction://media"/>
            <a:extLst>
              <a:ext uri="{FF2B5EF4-FFF2-40B4-BE49-F238E27FC236}">
                <a16:creationId xmlns:a16="http://schemas.microsoft.com/office/drawing/2014/main" id="{FA22EE3D-9A01-4938-859A-5E60E50ED4D4}"/>
              </a:ext>
            </a:extLst>
          </p:cNvPr>
          <p:cNvPicPr>
            <a:picLocks noRot="1" noChangeAspect="1"/>
          </p:cNvPicPr>
          <p:nvPr>
            <a:videoFile r:link="rId1"/>
          </p:nvPr>
        </p:nvPicPr>
        <p:blipFill>
          <a:blip r:embed="rId4"/>
          <a:stretch>
            <a:fillRect/>
          </a:stretch>
        </p:blipFill>
        <p:spPr>
          <a:xfrm>
            <a:off x="2101174" y="993915"/>
            <a:ext cx="7630258" cy="4311096"/>
          </a:xfrm>
          <a:prstGeom prst="rect">
            <a:avLst/>
          </a:prstGeom>
        </p:spPr>
      </p:pic>
      <p:sp>
        <p:nvSpPr>
          <p:cNvPr id="7" name="TextBox 6">
            <a:extLst>
              <a:ext uri="{FF2B5EF4-FFF2-40B4-BE49-F238E27FC236}">
                <a16:creationId xmlns:a16="http://schemas.microsoft.com/office/drawing/2014/main" id="{ECBC1E0D-ACD2-4EE6-BAF2-5480F9DE50EA}"/>
              </a:ext>
            </a:extLst>
          </p:cNvPr>
          <p:cNvSpPr txBox="1"/>
          <p:nvPr/>
        </p:nvSpPr>
        <p:spPr>
          <a:xfrm>
            <a:off x="4992745" y="5321897"/>
            <a:ext cx="4961696" cy="246221"/>
          </a:xfrm>
          <a:prstGeom prst="rect">
            <a:avLst/>
          </a:prstGeom>
          <a:noFill/>
        </p:spPr>
        <p:txBody>
          <a:bodyPr wrap="square" rtlCol="0">
            <a:spAutoFit/>
          </a:bodyPr>
          <a:lstStyle/>
          <a:p>
            <a:pPr algn="ctr"/>
            <a:r>
              <a:rPr lang="en-GB" sz="1000" dirty="0">
                <a:solidFill>
                  <a:schemeClr val="bg1"/>
                </a:solidFill>
                <a:latin typeface="Trebuchet MS" panose="020B0603020202020204" pitchFamily="34" charset="0"/>
              </a:rPr>
              <a:t>This video is 7 minutes long</a:t>
            </a:r>
            <a:endParaRPr lang="en-GB" sz="1000" dirty="0"/>
          </a:p>
        </p:txBody>
      </p:sp>
    </p:spTree>
    <p:extLst>
      <p:ext uri="{BB962C8B-B14F-4D97-AF65-F5344CB8AC3E}">
        <p14:creationId xmlns:p14="http://schemas.microsoft.com/office/powerpoint/2010/main" val="308467721"/>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846065"/>
            <a:ext cx="11457444" cy="4031873"/>
          </a:xfrm>
          <a:prstGeom prst="rect">
            <a:avLst/>
          </a:prstGeom>
          <a:noFill/>
        </p:spPr>
        <p:txBody>
          <a:bodyPr wrap="square">
            <a:spAutoFit/>
          </a:bodyPr>
          <a:lstStyle/>
          <a:p>
            <a:pPr algn="l"/>
            <a:r>
              <a:rPr lang="en-GB" sz="1600" b="1" i="0" dirty="0">
                <a:solidFill>
                  <a:srgbClr val="000000"/>
                </a:solidFill>
                <a:effectLst/>
                <a:latin typeface="Trebuchet MS" panose="020B0603020202020204" pitchFamily="34" charset="0"/>
              </a:rPr>
              <a:t>484</a:t>
            </a:r>
            <a:r>
              <a:rPr lang="en-GB" sz="1600" b="0" i="0" dirty="0">
                <a:solidFill>
                  <a:srgbClr val="000000"/>
                </a:solidFill>
                <a:effectLst/>
                <a:latin typeface="Trebuchet MS" panose="020B0603020202020204" pitchFamily="34" charset="0"/>
              </a:rPr>
              <a:t> The Annunciation to Mary inaugurates "the fullness of time," the time of the fulfilment of God's promises and preparations. Mary was invited to conceive him in whom the "whole fullness of deity" would dwell "bodily." The divine response to her question, "How can this be, since I know not man?," was given by the power of the Spirit: "The Holy Spirit will come upon you."</a:t>
            </a:r>
            <a:br>
              <a:rPr lang="en-GB" sz="1600" dirty="0">
                <a:latin typeface="Trebuchet MS" panose="020B0603020202020204" pitchFamily="34" charset="0"/>
              </a:rPr>
            </a:br>
            <a:br>
              <a:rPr lang="en-GB" sz="1600" dirty="0">
                <a:latin typeface="Trebuchet MS" panose="020B0603020202020204" pitchFamily="34" charset="0"/>
              </a:rPr>
            </a:br>
            <a:r>
              <a:rPr lang="en-GB" sz="1600" b="1" i="0" dirty="0">
                <a:solidFill>
                  <a:srgbClr val="000000"/>
                </a:solidFill>
                <a:effectLst/>
                <a:latin typeface="Trebuchet MS" panose="020B0603020202020204" pitchFamily="34" charset="0"/>
              </a:rPr>
              <a:t>485</a:t>
            </a:r>
            <a:r>
              <a:rPr lang="en-GB" sz="1600" b="0" i="0" dirty="0">
                <a:solidFill>
                  <a:srgbClr val="000000"/>
                </a:solidFill>
                <a:effectLst/>
                <a:latin typeface="Trebuchet MS" panose="020B0603020202020204" pitchFamily="34" charset="0"/>
              </a:rPr>
              <a:t> The mission of the Holy Spirit is always conjoined and ordered to that of the Son. The Holy Spirit, "the Lord, the giver of Life," is sent to sanctify the womb of the Virgin Mary and divinely fecundate it, causing her to conceive the eternal Son of the Father in a humanity drawn from her own.</a:t>
            </a:r>
            <a:br>
              <a:rPr lang="en-GB" sz="1600" dirty="0">
                <a:latin typeface="Trebuchet MS" panose="020B0603020202020204" pitchFamily="34" charset="0"/>
              </a:rPr>
            </a:br>
            <a:br>
              <a:rPr lang="en-GB" sz="1600" dirty="0">
                <a:latin typeface="Trebuchet MS" panose="020B0603020202020204" pitchFamily="34" charset="0"/>
              </a:rPr>
            </a:br>
            <a:r>
              <a:rPr lang="en-GB" sz="1600" b="1" i="0" dirty="0">
                <a:solidFill>
                  <a:srgbClr val="000000"/>
                </a:solidFill>
                <a:effectLst/>
                <a:latin typeface="Trebuchet MS" panose="020B0603020202020204" pitchFamily="34" charset="0"/>
              </a:rPr>
              <a:t>486</a:t>
            </a:r>
            <a:r>
              <a:rPr lang="en-GB" sz="1600" b="0" i="0" dirty="0">
                <a:solidFill>
                  <a:srgbClr val="000000"/>
                </a:solidFill>
                <a:effectLst/>
                <a:latin typeface="Trebuchet MS" panose="020B0603020202020204" pitchFamily="34" charset="0"/>
              </a:rPr>
              <a:t> The Father's only Son, conceived as man in the womb of the Virgin Mary, is "Christ," that is to say, anointed by the Holy Spirit, from the beginning of his human existence, though the manifestation of this fact takes place only progressively: to the shepherds, to the magi, to John the Baptist, to the disciples. Thus the whole life of Jesus Christ will make manifest "how God anointed Jesus of Nazareth with the Holy Spirit and with power."</a:t>
            </a:r>
            <a:br>
              <a:rPr lang="en-GB" sz="1600" dirty="0">
                <a:latin typeface="Trebuchet MS" panose="020B0603020202020204" pitchFamily="34" charset="0"/>
              </a:rPr>
            </a:br>
            <a:br>
              <a:rPr lang="en-GB" sz="1600" dirty="0">
                <a:latin typeface="Trebuchet MS" panose="020B0603020202020204" pitchFamily="34" charset="0"/>
              </a:rPr>
            </a:br>
            <a:r>
              <a:rPr lang="en-GB" sz="1600" b="1" i="0" dirty="0">
                <a:solidFill>
                  <a:srgbClr val="000000"/>
                </a:solidFill>
                <a:effectLst/>
                <a:latin typeface="Trebuchet MS" panose="020B0603020202020204" pitchFamily="34" charset="0"/>
              </a:rPr>
              <a:t>487</a:t>
            </a:r>
            <a:r>
              <a:rPr lang="en-GB" sz="1600" b="0" i="0" dirty="0">
                <a:solidFill>
                  <a:srgbClr val="000000"/>
                </a:solidFill>
                <a:effectLst/>
                <a:latin typeface="Trebuchet MS" panose="020B0603020202020204" pitchFamily="34" charset="0"/>
              </a:rPr>
              <a:t> What the Catholic faith believes about Mary is based on what it believes about Christ, and what it teaches about Mary illumines in turn its faith in Christ.</a:t>
            </a:r>
            <a:endParaRPr lang="en-GB" sz="1600" b="0" i="0" dirty="0">
              <a:solidFill>
                <a:srgbClr val="202020"/>
              </a:solidFill>
              <a:effectLst/>
              <a:latin typeface="Trebuchet MS" panose="020B0603020202020204" pitchFamily="34" charset="0"/>
            </a:endParaRP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3">
            <a:extLst>
              <a:ext uri="{28A0092B-C50C-407E-A947-70E740481C1C}">
                <a14:useLocalDpi xmlns:a14="http://schemas.microsoft.com/office/drawing/2010/main" val="0"/>
              </a:ext>
            </a:extLst>
          </a:blip>
          <a:srcRect l="6433"/>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Question</a:t>
            </a:r>
          </a:p>
        </p:txBody>
      </p:sp>
      <p:sp>
        <p:nvSpPr>
          <p:cNvPr id="8" name="TextBox 7">
            <a:extLst>
              <a:ext uri="{FF2B5EF4-FFF2-40B4-BE49-F238E27FC236}">
                <a16:creationId xmlns:a16="http://schemas.microsoft.com/office/drawing/2014/main" id="{50F8E8F9-5C60-4910-9F63-3E73F7E017BF}"/>
              </a:ext>
            </a:extLst>
          </p:cNvPr>
          <p:cNvSpPr txBox="1"/>
          <p:nvPr/>
        </p:nvSpPr>
        <p:spPr>
          <a:xfrm>
            <a:off x="4432119" y="5955631"/>
            <a:ext cx="4243589" cy="998799"/>
          </a:xfrm>
          <a:prstGeom prst="rect">
            <a:avLst/>
          </a:prstGeom>
        </p:spPr>
        <p:txBody>
          <a:bodyPr vert="horz" lIns="91440" tIns="45720" rIns="91440" bIns="45720" rtlCol="0">
            <a:normAutofit/>
          </a:bodyPr>
          <a:lstStyle/>
          <a:p>
            <a:pPr>
              <a:lnSpc>
                <a:spcPct val="90000"/>
              </a:lnSpc>
              <a:spcAft>
                <a:spcPts val="600"/>
              </a:spcAft>
            </a:pPr>
            <a:r>
              <a:rPr lang="en-US" sz="2200" dirty="0">
                <a:solidFill>
                  <a:schemeClr val="bg1"/>
                </a:solidFill>
                <a:latin typeface="Trebuchet MS" panose="020B0603020202020204" pitchFamily="34" charset="0"/>
              </a:rPr>
              <a:t>Do Catholics worship Mary?</a:t>
            </a:r>
          </a:p>
        </p:txBody>
      </p:sp>
      <p:pic>
        <p:nvPicPr>
          <p:cNvPr id="2" name="Online Media 1" title="Do Catholics Worship Mary? | Fr. Burke">
            <a:hlinkClick r:id="" action="ppaction://media"/>
            <a:extLst>
              <a:ext uri="{FF2B5EF4-FFF2-40B4-BE49-F238E27FC236}">
                <a16:creationId xmlns:a16="http://schemas.microsoft.com/office/drawing/2014/main" id="{AEB8BE4B-87DE-4A25-B5F4-795E70912FF4}"/>
              </a:ext>
            </a:extLst>
          </p:cNvPr>
          <p:cNvPicPr>
            <a:picLocks noRot="1" noChangeAspect="1"/>
          </p:cNvPicPr>
          <p:nvPr>
            <a:videoFile r:link="rId1"/>
          </p:nvPr>
        </p:nvPicPr>
        <p:blipFill>
          <a:blip r:embed="rId5"/>
          <a:stretch>
            <a:fillRect/>
          </a:stretch>
        </p:blipFill>
        <p:spPr>
          <a:xfrm>
            <a:off x="336885" y="1357745"/>
            <a:ext cx="6354860" cy="3463637"/>
          </a:xfrm>
          <a:prstGeom prst="rect">
            <a:avLst/>
          </a:prstGeom>
        </p:spPr>
      </p:pic>
    </p:spTree>
    <p:extLst>
      <p:ext uri="{BB962C8B-B14F-4D97-AF65-F5344CB8AC3E}">
        <p14:creationId xmlns:p14="http://schemas.microsoft.com/office/powerpoint/2010/main" val="2575626037"/>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51F3819-4351-4730-8E02-40BF286E0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DAE5130-F148-4C5A-A6CB-48165DC76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C3FE68D-99F8-4C71-B997-622A18FB5274}"/>
              </a:ext>
            </a:extLst>
          </p:cNvPr>
          <p:cNvSpPr txBox="1"/>
          <p:nvPr/>
        </p:nvSpPr>
        <p:spPr>
          <a:xfrm>
            <a:off x="4820216" y="0"/>
            <a:ext cx="2754078" cy="828869"/>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4400" b="1" kern="1200" dirty="0">
                <a:solidFill>
                  <a:schemeClr val="bg1"/>
                </a:solidFill>
                <a:latin typeface="Trebuchet MS" panose="020B0603020202020204" pitchFamily="34" charset="0"/>
                <a:ea typeface="+mj-ea"/>
                <a:cs typeface="+mj-cs"/>
              </a:rPr>
              <a:t>Discussion</a:t>
            </a:r>
            <a:r>
              <a:rPr lang="en-US" sz="4400" b="1" kern="1200" dirty="0">
                <a:solidFill>
                  <a:schemeClr val="tx1"/>
                </a:solidFill>
                <a:latin typeface="+mj-lt"/>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4048436" y="5720694"/>
            <a:ext cx="7369883" cy="950538"/>
          </a:xfrm>
          <a:prstGeom prst="rect">
            <a:avLst/>
          </a:prstGeom>
        </p:spPr>
        <p:txBody>
          <a:bodyPr vert="horz" lIns="91440" tIns="45720" rIns="91440" bIns="45720" rtlCol="0">
            <a:noAutofit/>
          </a:bodyPr>
          <a:lstStyle/>
          <a:p>
            <a:pPr algn="ctr">
              <a:lnSpc>
                <a:spcPct val="90000"/>
              </a:lnSpc>
              <a:spcAft>
                <a:spcPts val="600"/>
              </a:spcAft>
            </a:pPr>
            <a:r>
              <a:rPr lang="en-US" sz="2100" dirty="0">
                <a:solidFill>
                  <a:srgbClr val="FFCC00"/>
                </a:solidFill>
                <a:latin typeface="Verdana" panose="020B0604030504040204" pitchFamily="34" charset="0"/>
                <a:ea typeface="Verdana" panose="020B0604030504040204" pitchFamily="34" charset="0"/>
              </a:rPr>
              <a:t>Discuss this in two’s &amp; three’s then</a:t>
            </a:r>
            <a:br>
              <a:rPr lang="en-US" sz="2100" dirty="0">
                <a:solidFill>
                  <a:srgbClr val="FFCC00"/>
                </a:solidFill>
                <a:latin typeface="Verdana" panose="020B0604030504040204" pitchFamily="34" charset="0"/>
                <a:ea typeface="Verdana" panose="020B0604030504040204" pitchFamily="34" charset="0"/>
              </a:rPr>
            </a:br>
            <a:r>
              <a:rPr lang="en-US" sz="2100" dirty="0">
                <a:solidFill>
                  <a:srgbClr val="FFCC00"/>
                </a:solidFill>
                <a:latin typeface="Verdana" panose="020B0604030504040204" pitchFamily="34" charset="0"/>
                <a:ea typeface="Verdana" panose="020B0604030504040204" pitchFamily="34" charset="0"/>
              </a:rPr>
              <a:t> feedback to the main group</a:t>
            </a:r>
          </a:p>
        </p:txBody>
      </p:sp>
      <p:sp>
        <p:nvSpPr>
          <p:cNvPr id="33" name="TextBox 1">
            <a:extLst>
              <a:ext uri="{FF2B5EF4-FFF2-40B4-BE49-F238E27FC236}">
                <a16:creationId xmlns:a16="http://schemas.microsoft.com/office/drawing/2014/main" id="{91FCF71B-7AAC-4800-9927-4AE97C161437}"/>
              </a:ext>
            </a:extLst>
          </p:cNvPr>
          <p:cNvSpPr txBox="1"/>
          <p:nvPr/>
        </p:nvSpPr>
        <p:spPr>
          <a:xfrm>
            <a:off x="4824869" y="1331942"/>
            <a:ext cx="6593450" cy="3885679"/>
          </a:xfrm>
          <a:prstGeom prst="rect">
            <a:avLst/>
          </a:prstGeom>
          <a:noFill/>
        </p:spPr>
        <p:txBody>
          <a:bodyPr wrap="square" rtlCol="0">
            <a:spAutoFit/>
          </a:bodyPr>
          <a:lstStyle/>
          <a:p>
            <a:pPr>
              <a:spcAft>
                <a:spcPts val="600"/>
              </a:spcAft>
            </a:pPr>
            <a:r>
              <a:rPr lang="en-GB" sz="1850" dirty="0">
                <a:solidFill>
                  <a:schemeClr val="bg1"/>
                </a:solidFill>
                <a:effectLst/>
                <a:latin typeface="Trebuchet MS" panose="020B0603020202020204" pitchFamily="34" charset="0"/>
                <a:ea typeface="Verdana" panose="020B0604030504040204" pitchFamily="34" charset="0"/>
              </a:rPr>
              <a:t>Consider the role of Mary in the story of Salvation and the dogmas abut her in this context. </a:t>
            </a:r>
          </a:p>
          <a:p>
            <a:pPr>
              <a:spcAft>
                <a:spcPts val="600"/>
              </a:spcAft>
            </a:pPr>
            <a:endParaRPr lang="en-GB" sz="1850" dirty="0">
              <a:solidFill>
                <a:schemeClr val="bg1"/>
              </a:solidFill>
              <a:effectLst/>
              <a:latin typeface="Trebuchet MS" panose="020B0603020202020204" pitchFamily="34" charset="0"/>
              <a:ea typeface="Verdana" panose="020B0604030504040204" pitchFamily="34" charset="0"/>
            </a:endParaRPr>
          </a:p>
          <a:p>
            <a:pPr>
              <a:spcAft>
                <a:spcPts val="600"/>
              </a:spcAft>
            </a:pPr>
            <a:r>
              <a:rPr lang="en-GB" sz="1850" dirty="0">
                <a:solidFill>
                  <a:schemeClr val="bg1"/>
                </a:solidFill>
                <a:effectLst/>
                <a:latin typeface="Trebuchet MS" panose="020B0603020202020204" pitchFamily="34" charset="0"/>
                <a:ea typeface="Verdana" panose="020B0604030504040204" pitchFamily="34" charset="0"/>
              </a:rPr>
              <a:t>Consider, also the intercessory nature of our devotion to Mary that always points beyond to Christ, just as she did herself at the wedding feast at Cana. </a:t>
            </a:r>
          </a:p>
          <a:p>
            <a:pPr>
              <a:spcAft>
                <a:spcPts val="600"/>
              </a:spcAft>
            </a:pPr>
            <a:endParaRPr lang="en-GB" sz="1850" dirty="0">
              <a:solidFill>
                <a:schemeClr val="bg1"/>
              </a:solidFill>
              <a:effectLst/>
              <a:latin typeface="Trebuchet MS" panose="020B0603020202020204" pitchFamily="34" charset="0"/>
              <a:ea typeface="Verdana" panose="020B0604030504040204" pitchFamily="34" charset="0"/>
            </a:endParaRPr>
          </a:p>
          <a:p>
            <a:pPr>
              <a:spcAft>
                <a:spcPts val="600"/>
              </a:spcAft>
            </a:pPr>
            <a:r>
              <a:rPr lang="en-GB" sz="1850" dirty="0">
                <a:solidFill>
                  <a:schemeClr val="bg1"/>
                </a:solidFill>
                <a:effectLst/>
                <a:latin typeface="Trebuchet MS" panose="020B0603020202020204" pitchFamily="34" charset="0"/>
                <a:ea typeface="Verdana" panose="020B0604030504040204" pitchFamily="34" charset="0"/>
              </a:rPr>
              <a:t>What are the myths and misconceptions about the role of our devotion to Our Lady in mainstream Roman Catholicism? Consider how our devotion to her is another way to deepen our relationship with Jesus, himself.</a:t>
            </a:r>
          </a:p>
          <a:p>
            <a:pPr>
              <a:spcAft>
                <a:spcPts val="600"/>
              </a:spcAft>
            </a:pPr>
            <a:endParaRPr lang="en-GB" dirty="0">
              <a:effectLst/>
              <a:latin typeface="Verdana" panose="020B0604030504040204" pitchFamily="34" charset="0"/>
              <a:ea typeface="Verdana" panose="020B0604030504040204" pitchFamily="34" charset="0"/>
            </a:endParaRPr>
          </a:p>
        </p:txBody>
      </p:sp>
      <p:pic>
        <p:nvPicPr>
          <p:cNvPr id="3" name="Picture 2" descr="A picture containing map&#10;&#10;Description automatically generated">
            <a:extLst>
              <a:ext uri="{FF2B5EF4-FFF2-40B4-BE49-F238E27FC236}">
                <a16:creationId xmlns:a16="http://schemas.microsoft.com/office/drawing/2014/main" id="{4764DC73-80AC-464A-A504-28C6E85E8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51942" cy="6858000"/>
          </a:xfrm>
          <a:prstGeom prst="rect">
            <a:avLst/>
          </a:prstGeom>
        </p:spPr>
      </p:pic>
      <p:pic>
        <p:nvPicPr>
          <p:cNvPr id="13" name="Picture 12" descr="Icon&#10;&#10;Description automatically generated">
            <a:extLst>
              <a:ext uri="{FF2B5EF4-FFF2-40B4-BE49-F238E27FC236}">
                <a16:creationId xmlns:a16="http://schemas.microsoft.com/office/drawing/2014/main" id="{D5F974D0-9A9E-45D6-9917-02BA67E354E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52923" y="5272534"/>
            <a:ext cx="1483895" cy="1483895"/>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5">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8" name="TextBox 7">
            <a:extLst>
              <a:ext uri="{FF2B5EF4-FFF2-40B4-BE49-F238E27FC236}">
                <a16:creationId xmlns:a16="http://schemas.microsoft.com/office/drawing/2014/main" id="{48A20B93-C1CF-4163-98B7-2B66605BD489}"/>
              </a:ext>
            </a:extLst>
          </p:cNvPr>
          <p:cNvSpPr txBox="1"/>
          <p:nvPr/>
        </p:nvSpPr>
        <p:spPr>
          <a:xfrm>
            <a:off x="4263762" y="3940011"/>
            <a:ext cx="3929429" cy="646331"/>
          </a:xfrm>
          <a:prstGeom prst="rect">
            <a:avLst/>
          </a:prstGeom>
          <a:noFill/>
        </p:spPr>
        <p:txBody>
          <a:bodyPr wrap="square">
            <a:spAutoFit/>
          </a:bodyPr>
          <a:lstStyle/>
          <a:p>
            <a:r>
              <a:rPr lang="en-GB" b="1" dirty="0">
                <a:latin typeface="Trebuchet MS" panose="020B0603020202020204" pitchFamily="34" charset="0"/>
              </a:rPr>
              <a:t>The importance of Mary</a:t>
            </a:r>
          </a:p>
          <a:p>
            <a:r>
              <a:rPr lang="en-GB" b="1" dirty="0">
                <a:latin typeface="Trebuchet MS" panose="020B0603020202020204" pitchFamily="34" charset="0"/>
              </a:rPr>
              <a:t>https://youtu.be/sCTC9yjSKM0</a:t>
            </a:r>
          </a:p>
        </p:txBody>
      </p:sp>
      <p:sp>
        <p:nvSpPr>
          <p:cNvPr id="12" name="TextBox 11">
            <a:extLst>
              <a:ext uri="{FF2B5EF4-FFF2-40B4-BE49-F238E27FC236}">
                <a16:creationId xmlns:a16="http://schemas.microsoft.com/office/drawing/2014/main" id="{830C13F3-3F73-4FE7-84E3-4C4401735356}"/>
              </a:ext>
            </a:extLst>
          </p:cNvPr>
          <p:cNvSpPr txBox="1"/>
          <p:nvPr/>
        </p:nvSpPr>
        <p:spPr>
          <a:xfrm>
            <a:off x="7909605" y="3957166"/>
            <a:ext cx="3929429" cy="646331"/>
          </a:xfrm>
          <a:prstGeom prst="rect">
            <a:avLst/>
          </a:prstGeom>
          <a:noFill/>
        </p:spPr>
        <p:txBody>
          <a:bodyPr wrap="square">
            <a:spAutoFit/>
          </a:bodyPr>
          <a:lstStyle/>
          <a:p>
            <a:r>
              <a:rPr lang="en-GB" b="1" dirty="0">
                <a:latin typeface="Trebuchet MS" panose="020B0603020202020204" pitchFamily="34" charset="0"/>
              </a:rPr>
              <a:t>Our Blessed Mother https://youtu.be/__dYY4ygPN8</a:t>
            </a:r>
          </a:p>
        </p:txBody>
      </p:sp>
      <p:pic>
        <p:nvPicPr>
          <p:cNvPr id="2" name="Online Media 1" title="Re-dedication of England and Wales to the Dowry of Mary">
            <a:hlinkClick r:id="" action="ppaction://media"/>
            <a:extLst>
              <a:ext uri="{FF2B5EF4-FFF2-40B4-BE49-F238E27FC236}">
                <a16:creationId xmlns:a16="http://schemas.microsoft.com/office/drawing/2014/main" id="{D4D676C5-C79A-4AF9-A733-7779B6D7798A}"/>
              </a:ext>
            </a:extLst>
          </p:cNvPr>
          <p:cNvPicPr>
            <a:picLocks noRot="1" noChangeAspect="1"/>
          </p:cNvPicPr>
          <p:nvPr>
            <a:videoFile r:link="rId1"/>
          </p:nvPr>
        </p:nvPicPr>
        <p:blipFill>
          <a:blip r:embed="rId6"/>
          <a:stretch>
            <a:fillRect/>
          </a:stretch>
        </p:blipFill>
        <p:spPr>
          <a:xfrm>
            <a:off x="4266287" y="1904789"/>
            <a:ext cx="3116412" cy="1760773"/>
          </a:xfrm>
          <a:prstGeom prst="rect">
            <a:avLst/>
          </a:prstGeom>
        </p:spPr>
      </p:pic>
      <p:pic>
        <p:nvPicPr>
          <p:cNvPr id="3" name="Online Media 2" title="Our Blessed Mother - Tuesday, July 21, 2020">
            <a:hlinkClick r:id="" action="ppaction://media"/>
            <a:extLst>
              <a:ext uri="{FF2B5EF4-FFF2-40B4-BE49-F238E27FC236}">
                <a16:creationId xmlns:a16="http://schemas.microsoft.com/office/drawing/2014/main" id="{5C1D17CD-4729-4F67-8D90-F2FFA416D45F}"/>
              </a:ext>
            </a:extLst>
          </p:cNvPr>
          <p:cNvPicPr>
            <a:picLocks noRot="1" noChangeAspect="1"/>
          </p:cNvPicPr>
          <p:nvPr>
            <a:videoFile r:link="rId2"/>
          </p:nvPr>
        </p:nvPicPr>
        <p:blipFill>
          <a:blip r:embed="rId7"/>
          <a:stretch>
            <a:fillRect/>
          </a:stretch>
        </p:blipFill>
        <p:spPr>
          <a:xfrm>
            <a:off x="7920183" y="1921944"/>
            <a:ext cx="3116412" cy="1760773"/>
          </a:xfrm>
          <a:prstGeom prst="rect">
            <a:avLst/>
          </a:prstGeom>
        </p:spPr>
      </p:pic>
    </p:spTree>
    <p:extLst>
      <p:ext uri="{BB962C8B-B14F-4D97-AF65-F5344CB8AC3E}">
        <p14:creationId xmlns:p14="http://schemas.microsoft.com/office/powerpoint/2010/main" val="271098895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video>
              <p:cMediaNode vol="80000">
                <p:cTn id="3"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 &amp; Mary</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Mary and open your heart to them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them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their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Hail Mary // CJM MUSIC // Lyric Video">
            <a:hlinkClick r:id="" action="ppaction://media"/>
            <a:extLst>
              <a:ext uri="{FF2B5EF4-FFF2-40B4-BE49-F238E27FC236}">
                <a16:creationId xmlns:a16="http://schemas.microsoft.com/office/drawing/2014/main" id="{30C8D025-D9F0-4E90-8877-51EAD35E401E}"/>
              </a:ext>
            </a:extLst>
          </p:cNvPr>
          <p:cNvPicPr>
            <a:picLocks noRot="1" noChangeAspect="1"/>
          </p:cNvPicPr>
          <p:nvPr>
            <a:videoFile r:link="rId1"/>
          </p:nvPr>
        </p:nvPicPr>
        <p:blipFill>
          <a:blip r:embed="rId4"/>
          <a:stretch>
            <a:fillRect/>
          </a:stretch>
        </p:blipFill>
        <p:spPr>
          <a:xfrm>
            <a:off x="4552614" y="4741111"/>
            <a:ext cx="2540000" cy="14351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6AE4932-314D-486E-9D1E-6E948CAC4F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3325" y="565573"/>
            <a:ext cx="3829605" cy="5425274"/>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28E5406-3A19-4DA8-B876-B8F3D3A13968}"/>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7586" t="13615" b="17075"/>
          <a:stretch/>
        </p:blipFill>
        <p:spPr>
          <a:xfrm>
            <a:off x="-6473" y="-1"/>
            <a:ext cx="12191980" cy="6858001"/>
          </a:xfrm>
          <a:prstGeom prst="rect">
            <a:avLst/>
          </a:prstGeom>
        </p:spPr>
      </p:pic>
      <p:sp>
        <p:nvSpPr>
          <p:cNvPr id="6" name="TextBox 5">
            <a:extLst>
              <a:ext uri="{FF2B5EF4-FFF2-40B4-BE49-F238E27FC236}">
                <a16:creationId xmlns:a16="http://schemas.microsoft.com/office/drawing/2014/main" id="{E4FC5D09-8AED-47C0-BAA4-CE64B080AFC7}"/>
              </a:ext>
            </a:extLst>
          </p:cNvPr>
          <p:cNvSpPr txBox="1"/>
          <p:nvPr/>
        </p:nvSpPr>
        <p:spPr>
          <a:xfrm>
            <a:off x="844691" y="16962"/>
            <a:ext cx="5251316" cy="16276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rgbClr val="FFFFFF"/>
                </a:solidFill>
                <a:latin typeface="Trebuchet MS" panose="020B0603020202020204" pitchFamily="34" charset="0"/>
                <a:ea typeface="+mj-ea"/>
                <a:cs typeface="+mj-cs"/>
              </a:rPr>
              <a:t>Introduction</a:t>
            </a:r>
          </a:p>
        </p:txBody>
      </p:sp>
      <p:sp>
        <p:nvSpPr>
          <p:cNvPr id="40" name="TextBox 39">
            <a:extLst>
              <a:ext uri="{FF2B5EF4-FFF2-40B4-BE49-F238E27FC236}">
                <a16:creationId xmlns:a16="http://schemas.microsoft.com/office/drawing/2014/main" id="{612D7CB9-189D-450F-9350-AD5902A4E56D}"/>
              </a:ext>
            </a:extLst>
          </p:cNvPr>
          <p:cNvSpPr txBox="1"/>
          <p:nvPr/>
        </p:nvSpPr>
        <p:spPr>
          <a:xfrm>
            <a:off x="844691" y="1852701"/>
            <a:ext cx="4619621" cy="4417436"/>
          </a:xfrm>
          <a:prstGeom prst="rect">
            <a:avLst/>
          </a:prstGeom>
        </p:spPr>
        <p:txBody>
          <a:bodyPr vert="horz" lIns="91440" tIns="45720" rIns="91440" bIns="45720" rtlCol="0">
            <a:noAutofit/>
          </a:bodyPr>
          <a:lstStyle/>
          <a:p>
            <a:pPr>
              <a:lnSpc>
                <a:spcPct val="90000"/>
              </a:lnSpc>
              <a:spcAft>
                <a:spcPts val="600"/>
              </a:spcAft>
            </a:pPr>
            <a:r>
              <a:rPr lang="en-US" sz="1900" dirty="0">
                <a:solidFill>
                  <a:srgbClr val="FFFFFF"/>
                </a:solidFill>
                <a:effectLst/>
                <a:latin typeface="Trebuchet MS" panose="020B0603020202020204" pitchFamily="34" charset="0"/>
              </a:rPr>
              <a:t>The journey of life is long and arduous, and Mary’s intercession </a:t>
            </a:r>
            <a:r>
              <a:rPr lang="en-US" sz="1900" dirty="0">
                <a:solidFill>
                  <a:srgbClr val="FFFFFF"/>
                </a:solidFill>
                <a:latin typeface="Trebuchet MS" panose="020B0603020202020204" pitchFamily="34" charset="0"/>
              </a:rPr>
              <a:t>empo</a:t>
            </a:r>
            <a:r>
              <a:rPr lang="en-US" sz="1900" dirty="0">
                <a:solidFill>
                  <a:srgbClr val="FFFFFF"/>
                </a:solidFill>
                <a:effectLst/>
                <a:latin typeface="Trebuchet MS" panose="020B0603020202020204" pitchFamily="34" charset="0"/>
              </a:rPr>
              <a:t>wers those who walk it </a:t>
            </a:r>
            <a:r>
              <a:rPr lang="en-US" sz="1900" dirty="0">
                <a:solidFill>
                  <a:srgbClr val="FFFFFF"/>
                </a:solidFill>
                <a:latin typeface="Trebuchet MS" panose="020B0603020202020204" pitchFamily="34" charset="0"/>
              </a:rPr>
              <a:t>to </a:t>
            </a:r>
            <a:r>
              <a:rPr lang="en-US" sz="1900" dirty="0">
                <a:solidFill>
                  <a:srgbClr val="FFFFFF"/>
                </a:solidFill>
                <a:effectLst/>
                <a:latin typeface="Trebuchet MS" panose="020B0603020202020204" pitchFamily="34" charset="0"/>
              </a:rPr>
              <a:t>discover and learn more about themselves and about life</a:t>
            </a:r>
            <a:r>
              <a:rPr lang="en-US" sz="1900" dirty="0">
                <a:solidFill>
                  <a:srgbClr val="FFFFFF"/>
                </a:solidFill>
                <a:latin typeface="Trebuchet MS" panose="020B0603020202020204" pitchFamily="34" charset="0"/>
              </a:rPr>
              <a:t>. </a:t>
            </a:r>
          </a:p>
          <a:p>
            <a:pPr indent="-228600">
              <a:lnSpc>
                <a:spcPct val="90000"/>
              </a:lnSpc>
              <a:spcAft>
                <a:spcPts val="600"/>
              </a:spcAft>
              <a:buFont typeface="Arial" panose="020B0604020202020204" pitchFamily="34" charset="0"/>
              <a:buChar char="•"/>
            </a:pPr>
            <a:endParaRPr lang="en-US" sz="1900" dirty="0">
              <a:solidFill>
                <a:srgbClr val="FFFFFF"/>
              </a:solidFill>
              <a:latin typeface="Trebuchet MS" panose="020B0603020202020204" pitchFamily="34" charset="0"/>
            </a:endParaRPr>
          </a:p>
          <a:p>
            <a:pPr>
              <a:lnSpc>
                <a:spcPct val="90000"/>
              </a:lnSpc>
              <a:spcAft>
                <a:spcPts val="600"/>
              </a:spcAft>
            </a:pPr>
            <a:r>
              <a:rPr lang="en-US" sz="1900" dirty="0">
                <a:solidFill>
                  <a:srgbClr val="FFFFFF"/>
                </a:solidFill>
                <a:latin typeface="Trebuchet MS" panose="020B0603020202020204" pitchFamily="34" charset="0"/>
              </a:rPr>
              <a:t>Mary knows the difficulties and adversities we face in life and that is why we pray t</a:t>
            </a:r>
            <a:r>
              <a:rPr lang="en-US" sz="1900" dirty="0">
                <a:solidFill>
                  <a:srgbClr val="FFFFFF"/>
                </a:solidFill>
                <a:effectLst/>
                <a:latin typeface="Trebuchet MS" panose="020B0603020202020204" pitchFamily="34" charset="0"/>
              </a:rPr>
              <a:t>he </a:t>
            </a:r>
            <a:r>
              <a:rPr lang="en-US" sz="1900" i="1" dirty="0" err="1">
                <a:solidFill>
                  <a:srgbClr val="FFFFFF"/>
                </a:solidFill>
                <a:effectLst/>
                <a:latin typeface="Trebuchet MS" panose="020B0603020202020204" pitchFamily="34" charset="0"/>
              </a:rPr>
              <a:t>Memorare</a:t>
            </a:r>
            <a:r>
              <a:rPr lang="en-US" sz="1900" i="1" dirty="0">
                <a:solidFill>
                  <a:srgbClr val="FFFFFF"/>
                </a:solidFill>
                <a:effectLst/>
                <a:latin typeface="Trebuchet MS" panose="020B0603020202020204" pitchFamily="34" charset="0"/>
              </a:rPr>
              <a:t>, which</a:t>
            </a:r>
            <a:r>
              <a:rPr lang="en-US" sz="1900" dirty="0">
                <a:solidFill>
                  <a:srgbClr val="FFFFFF"/>
                </a:solidFill>
                <a:effectLst/>
                <a:latin typeface="Trebuchet MS" panose="020B0603020202020204" pitchFamily="34" charset="0"/>
              </a:rPr>
              <a:t> teaches us, ‘never has it been known that anyone who has sought Mary’s help has been left unaided.’</a:t>
            </a:r>
          </a:p>
          <a:p>
            <a:pPr>
              <a:lnSpc>
                <a:spcPct val="90000"/>
              </a:lnSpc>
              <a:spcAft>
                <a:spcPts val="600"/>
              </a:spcAft>
            </a:pPr>
            <a:endParaRPr lang="en-US" sz="1900" dirty="0">
              <a:solidFill>
                <a:srgbClr val="FFFFFF"/>
              </a:solidFill>
              <a:latin typeface="Trebuchet MS" panose="020B0603020202020204" pitchFamily="34" charset="0"/>
            </a:endParaRPr>
          </a:p>
          <a:p>
            <a:pPr>
              <a:lnSpc>
                <a:spcPct val="90000"/>
              </a:lnSpc>
              <a:spcAft>
                <a:spcPts val="600"/>
              </a:spcAft>
            </a:pPr>
            <a:r>
              <a:rPr lang="en-US" sz="1900" dirty="0">
                <a:solidFill>
                  <a:srgbClr val="FFFFFF"/>
                </a:solidFill>
                <a:effectLst/>
                <a:latin typeface="Trebuchet MS" panose="020B0603020202020204" pitchFamily="34" charset="0"/>
              </a:rPr>
              <a:t>Through it all, “as a true mother, she walks at our side, she shares our struggles and she constantly surrounds us with God’s love,” Pope Francis. </a:t>
            </a:r>
          </a:p>
        </p:txBody>
      </p:sp>
      <p:sp>
        <p:nvSpPr>
          <p:cNvPr id="7" name="TextBox 6">
            <a:extLst>
              <a:ext uri="{FF2B5EF4-FFF2-40B4-BE49-F238E27FC236}">
                <a16:creationId xmlns:a16="http://schemas.microsoft.com/office/drawing/2014/main" id="{D6588456-4E5E-4A74-9FDC-98C7AB373782}"/>
              </a:ext>
            </a:extLst>
          </p:cNvPr>
          <p:cNvSpPr txBox="1"/>
          <p:nvPr/>
        </p:nvSpPr>
        <p:spPr>
          <a:xfrm>
            <a:off x="765051" y="2286000"/>
            <a:ext cx="7007349" cy="3844800"/>
          </a:xfrm>
          <a:prstGeom prst="rect">
            <a:avLst/>
          </a:prstGeom>
        </p:spPr>
        <p:txBody>
          <a:bodyPr vert="horz" lIns="91440" tIns="45720" rIns="91440" bIns="45720" rtlCol="0">
            <a:normAutofit/>
          </a:bodyPr>
          <a:lstStyle/>
          <a:p>
            <a:pPr>
              <a:lnSpc>
                <a:spcPct val="90000"/>
              </a:lnSpc>
              <a:spcAft>
                <a:spcPts val="600"/>
              </a:spcAft>
            </a:pPr>
            <a:endParaRPr lang="en-US" sz="1900" dirty="0">
              <a:solidFill>
                <a:schemeClr val="tx1">
                  <a:alpha val="60000"/>
                </a:schemeClr>
              </a:solidFill>
            </a:endParaRPr>
          </a:p>
        </p:txBody>
      </p:sp>
      <p:pic>
        <p:nvPicPr>
          <p:cNvPr id="9" name="Picture 8" descr="Icon&#10;&#10;Description automatically generated">
            <a:extLst>
              <a:ext uri="{FF2B5EF4-FFF2-40B4-BE49-F238E27FC236}">
                <a16:creationId xmlns:a16="http://schemas.microsoft.com/office/drawing/2014/main" id="{4EC59043-D451-4521-A57B-CC602A0B594C}"/>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605361" y="5156534"/>
            <a:ext cx="1483895" cy="1483895"/>
          </a:xfrm>
          <a:prstGeom prst="rect">
            <a:avLst/>
          </a:prstGeom>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11</a:t>
            </a:r>
          </a:p>
          <a:p>
            <a:pPr algn="ctr"/>
            <a:r>
              <a:rPr lang="en-GB" sz="3200" dirty="0">
                <a:solidFill>
                  <a:schemeClr val="bg1"/>
                </a:solidFill>
                <a:latin typeface="Trebuchet MS" panose="020B0603020202020204" pitchFamily="34" charset="0"/>
                <a:cs typeface="Cavolini" panose="020B0502040204020203" pitchFamily="66" charset="0"/>
              </a:rPr>
              <a:t> Making the journey with Mary</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369002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A Journey with Mary…</a:t>
            </a:r>
          </a:p>
        </p:txBody>
      </p:sp>
      <p:sp>
        <p:nvSpPr>
          <p:cNvPr id="5" name="TextBox 4">
            <a:extLst>
              <a:ext uri="{FF2B5EF4-FFF2-40B4-BE49-F238E27FC236}">
                <a16:creationId xmlns:a16="http://schemas.microsoft.com/office/drawing/2014/main" id="{E375734D-8399-4164-84E5-C727E6D3D649}"/>
              </a:ext>
            </a:extLst>
          </p:cNvPr>
          <p:cNvSpPr txBox="1"/>
          <p:nvPr/>
        </p:nvSpPr>
        <p:spPr>
          <a:xfrm>
            <a:off x="883451" y="2534659"/>
            <a:ext cx="4202354" cy="369332"/>
          </a:xfrm>
          <a:prstGeom prst="rect">
            <a:avLst/>
          </a:prstGeom>
          <a:noFill/>
        </p:spPr>
        <p:txBody>
          <a:bodyPr wrap="square">
            <a:spAutoFit/>
          </a:bodyPr>
          <a:lstStyle/>
          <a:p>
            <a:pPr algn="ctr"/>
            <a:endParaRPr lang="en-GB" b="1" dirty="0"/>
          </a:p>
        </p:txBody>
      </p:sp>
      <p:sp>
        <p:nvSpPr>
          <p:cNvPr id="3" name="TextBox 2">
            <a:extLst>
              <a:ext uri="{FF2B5EF4-FFF2-40B4-BE49-F238E27FC236}">
                <a16:creationId xmlns:a16="http://schemas.microsoft.com/office/drawing/2014/main" id="{C3E38AD6-5B53-4E83-9836-AF1E5B700B31}"/>
              </a:ext>
            </a:extLst>
          </p:cNvPr>
          <p:cNvSpPr txBox="1"/>
          <p:nvPr/>
        </p:nvSpPr>
        <p:spPr>
          <a:xfrm>
            <a:off x="538254" y="4212358"/>
            <a:ext cx="5384082" cy="1323439"/>
          </a:xfrm>
          <a:prstGeom prst="rect">
            <a:avLst/>
          </a:prstGeom>
          <a:noFill/>
        </p:spPr>
        <p:txBody>
          <a:bodyPr wrap="square" rtlCol="0">
            <a:spAutoFit/>
          </a:bodyPr>
          <a:lstStyle/>
          <a:p>
            <a:r>
              <a:rPr lang="en-GB" sz="1600" dirty="0">
                <a:solidFill>
                  <a:schemeClr val="accent5">
                    <a:lumMod val="50000"/>
                  </a:schemeClr>
                </a:solidFill>
                <a:latin typeface="arial" panose="020B0604020202020204" pitchFamily="34" charset="0"/>
              </a:rPr>
              <a:t>W</a:t>
            </a:r>
            <a:r>
              <a:rPr lang="en-GB" sz="1600" i="0" dirty="0">
                <a:solidFill>
                  <a:schemeClr val="accent5">
                    <a:lumMod val="50000"/>
                  </a:schemeClr>
                </a:solidFill>
                <a:effectLst/>
                <a:latin typeface="arial" panose="020B0604020202020204" pitchFamily="34" charset="0"/>
              </a:rPr>
              <a:t>e should entrust each soul we pray for to God's mercy and ask for Mary's intercession, because we know Jesus not only won't, but can't refuse to give her anything she asks for. ... “Mary is neither wanting in the power nor the will to save us”.</a:t>
            </a:r>
            <a:endParaRPr lang="en-GB" sz="1700" dirty="0">
              <a:solidFill>
                <a:schemeClr val="accent5">
                  <a:lumMod val="50000"/>
                </a:schemeClr>
              </a:solidFill>
              <a:latin typeface="Trebuchet MS" panose="020B0603020202020204" pitchFamily="34" charset="0"/>
            </a:endParaRPr>
          </a:p>
        </p:txBody>
      </p:sp>
      <p:pic>
        <p:nvPicPr>
          <p:cNvPr id="7" name="Online Media 6" title="Making the journey with Mary">
            <a:hlinkClick r:id="" action="ppaction://media"/>
            <a:extLst>
              <a:ext uri="{FF2B5EF4-FFF2-40B4-BE49-F238E27FC236}">
                <a16:creationId xmlns:a16="http://schemas.microsoft.com/office/drawing/2014/main" id="{64C5F723-7ACD-4633-89B7-EAD1F4554D4E}"/>
              </a:ext>
            </a:extLst>
          </p:cNvPr>
          <p:cNvPicPr>
            <a:picLocks noRot="1" noChangeAspect="1"/>
          </p:cNvPicPr>
          <p:nvPr>
            <a:videoFile r:link="rId1"/>
          </p:nvPr>
        </p:nvPicPr>
        <p:blipFill>
          <a:blip r:embed="rId4"/>
          <a:stretch>
            <a:fillRect/>
          </a:stretch>
        </p:blipFill>
        <p:spPr>
          <a:xfrm>
            <a:off x="586273" y="1171302"/>
            <a:ext cx="5086904" cy="2874101"/>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2364A2-66C9-41A9-9E32-32622AE8B7B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9744736" y="556164"/>
            <a:ext cx="2043640" cy="2452369"/>
          </a:xfrm>
          <a:effectLst>
            <a:glow rad="355600">
              <a:schemeClr val="accent1">
                <a:alpha val="95000"/>
              </a:schemeClr>
            </a:glow>
            <a:softEdge rad="304800"/>
          </a:effectLst>
        </p:spPr>
      </p:pic>
      <p:sp>
        <p:nvSpPr>
          <p:cNvPr id="11" name="TextBox 10">
            <a:extLst>
              <a:ext uri="{FF2B5EF4-FFF2-40B4-BE49-F238E27FC236}">
                <a16:creationId xmlns:a16="http://schemas.microsoft.com/office/drawing/2014/main" id="{5849021A-DFCB-4A72-BE82-EBEED511F477}"/>
              </a:ext>
            </a:extLst>
          </p:cNvPr>
          <p:cNvSpPr txBox="1"/>
          <p:nvPr/>
        </p:nvSpPr>
        <p:spPr>
          <a:xfrm>
            <a:off x="336885" y="190007"/>
            <a:ext cx="8804154" cy="646331"/>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Symbols of </a:t>
            </a:r>
            <a:r>
              <a:rPr lang="en-GB" sz="3600" b="1">
                <a:solidFill>
                  <a:srgbClr val="FFCC00"/>
                </a:solidFill>
                <a:latin typeface="Trebuchet MS" panose="020B0603020202020204" pitchFamily="34" charset="0"/>
              </a:rPr>
              <a:t>Our Lady</a:t>
            </a:r>
            <a:endParaRPr lang="en-GB" sz="3600" b="1" dirty="0">
              <a:solidFill>
                <a:srgbClr val="FFCC00"/>
              </a:solidFill>
              <a:latin typeface="Trebuchet MS" panose="020B0603020202020204" pitchFamily="34" charset="0"/>
            </a:endParaRPr>
          </a:p>
        </p:txBody>
      </p:sp>
      <p:pic>
        <p:nvPicPr>
          <p:cNvPr id="12" name="Picture 11" descr="Icon&#10;&#10;Description automatically generated">
            <a:extLst>
              <a:ext uri="{FF2B5EF4-FFF2-40B4-BE49-F238E27FC236}">
                <a16:creationId xmlns:a16="http://schemas.microsoft.com/office/drawing/2014/main" id="{6AF0AD4E-C5D1-4CB3-9F0A-115154478BA2}"/>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18" name="TextBox 17">
            <a:extLst>
              <a:ext uri="{FF2B5EF4-FFF2-40B4-BE49-F238E27FC236}">
                <a16:creationId xmlns:a16="http://schemas.microsoft.com/office/drawing/2014/main" id="{2716E71B-871C-4709-9A7E-6E360E76ADC7}"/>
              </a:ext>
            </a:extLst>
          </p:cNvPr>
          <p:cNvSpPr txBox="1"/>
          <p:nvPr/>
        </p:nvSpPr>
        <p:spPr>
          <a:xfrm>
            <a:off x="840397" y="4379616"/>
            <a:ext cx="5016380" cy="246221"/>
          </a:xfrm>
          <a:prstGeom prst="rect">
            <a:avLst/>
          </a:prstGeom>
          <a:noFill/>
        </p:spPr>
        <p:txBody>
          <a:bodyPr wrap="square">
            <a:spAutoFit/>
          </a:bodyPr>
          <a:lstStyle/>
          <a:p>
            <a:pPr algn="ctr"/>
            <a:r>
              <a:rPr lang="en-GB" sz="1000" dirty="0">
                <a:solidFill>
                  <a:schemeClr val="bg1"/>
                </a:solidFill>
                <a:latin typeface="Trebuchet MS" panose="020B0603020202020204" pitchFamily="34" charset="0"/>
              </a:rPr>
              <a:t>This video is 5 minutes long so watch as much or as little as you like </a:t>
            </a:r>
            <a:endParaRPr lang="en-GB" sz="1000" dirty="0"/>
          </a:p>
        </p:txBody>
      </p:sp>
      <p:pic>
        <p:nvPicPr>
          <p:cNvPr id="2" name="Online Media 1" title="Why the Rosary? | Fr. Brice Higginbotham">
            <a:hlinkClick r:id="" action="ppaction://media"/>
            <a:extLst>
              <a:ext uri="{FF2B5EF4-FFF2-40B4-BE49-F238E27FC236}">
                <a16:creationId xmlns:a16="http://schemas.microsoft.com/office/drawing/2014/main" id="{F5B9FA84-A3CB-49AB-BA8A-D12872811770}"/>
              </a:ext>
            </a:extLst>
          </p:cNvPr>
          <p:cNvPicPr>
            <a:picLocks noRot="1" noChangeAspect="1"/>
          </p:cNvPicPr>
          <p:nvPr>
            <a:videoFile r:link="rId1"/>
          </p:nvPr>
        </p:nvPicPr>
        <p:blipFill>
          <a:blip r:embed="rId5"/>
          <a:stretch>
            <a:fillRect/>
          </a:stretch>
        </p:blipFill>
        <p:spPr>
          <a:xfrm>
            <a:off x="493489" y="1619081"/>
            <a:ext cx="4885903" cy="2760535"/>
          </a:xfrm>
          <a:prstGeom prst="rect">
            <a:avLst/>
          </a:prstGeom>
        </p:spPr>
      </p:pic>
      <p:pic>
        <p:nvPicPr>
          <p:cNvPr id="1030" name="Picture 6" descr="The Miraculous Medal — Designed by the Virgin Mary Herself!">
            <a:extLst>
              <a:ext uri="{FF2B5EF4-FFF2-40B4-BE49-F238E27FC236}">
                <a16:creationId xmlns:a16="http://schemas.microsoft.com/office/drawing/2014/main" id="{9BA36B9B-B4F3-4368-8B76-68AFFED4D6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7143" y="1153453"/>
            <a:ext cx="1771650" cy="2590800"/>
          </a:xfrm>
          <a:prstGeom prst="rect">
            <a:avLst/>
          </a:prstGeom>
          <a:noFill/>
          <a:effectLst>
            <a:glow rad="279400">
              <a:schemeClr val="accent1">
                <a:alpha val="72000"/>
              </a:schemeClr>
            </a:glow>
            <a:softEdge rad="101600"/>
          </a:effectLst>
          <a:extLst>
            <a:ext uri="{909E8E84-426E-40DD-AFC4-6F175D3DCCD1}">
              <a14:hiddenFill xmlns:a14="http://schemas.microsoft.com/office/drawing/2010/main">
                <a:solidFill>
                  <a:srgbClr val="FFFFFF"/>
                </a:solidFill>
              </a14:hiddenFill>
            </a:ext>
          </a:extLst>
        </p:spPr>
      </p:pic>
      <p:pic>
        <p:nvPicPr>
          <p:cNvPr id="1034" name="Picture 10" descr="Marian Symbol Gifts &amp; Gift Ideas | Zazzle UK">
            <a:extLst>
              <a:ext uri="{FF2B5EF4-FFF2-40B4-BE49-F238E27FC236}">
                <a16:creationId xmlns:a16="http://schemas.microsoft.com/office/drawing/2014/main" id="{B4B40889-88B9-46C7-9344-735253B877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6289" y="3833416"/>
            <a:ext cx="2760535" cy="2760535"/>
          </a:xfrm>
          <a:prstGeom prst="rect">
            <a:avLst/>
          </a:prstGeom>
          <a:noFill/>
          <a:effectLst>
            <a:glow rad="635000">
              <a:schemeClr val="accent1">
                <a:alpha val="40000"/>
              </a:schemeClr>
            </a:glow>
            <a:softEdge rad="190500"/>
          </a:effectLst>
          <a:extLst>
            <a:ext uri="{909E8E84-426E-40DD-AFC4-6F175D3DCCD1}">
              <a14:hiddenFill xmlns:a14="http://schemas.microsoft.com/office/drawing/2010/main">
                <a:solidFill>
                  <a:srgbClr val="FFFFFF"/>
                </a:solidFill>
              </a14:hiddenFill>
            </a:ext>
          </a:extLst>
        </p:spPr>
      </p:pic>
      <p:pic>
        <p:nvPicPr>
          <p:cNvPr id="1036" name="Picture 12" descr="LILY">
            <a:extLst>
              <a:ext uri="{FF2B5EF4-FFF2-40B4-BE49-F238E27FC236}">
                <a16:creationId xmlns:a16="http://schemas.microsoft.com/office/drawing/2014/main" id="{5F5288A8-6C61-41BD-8457-439D91FF44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3304" y="4289951"/>
            <a:ext cx="3465600" cy="2304000"/>
          </a:xfrm>
          <a:prstGeom prst="rect">
            <a:avLst/>
          </a:prstGeom>
          <a:noFill/>
          <a:effectLst>
            <a:glow rad="520700">
              <a:schemeClr val="accent1">
                <a:alpha val="40000"/>
              </a:schemeClr>
            </a:glow>
            <a:outerShdw blurRad="50800" dist="50800" dir="5400000" sx="52000" sy="52000" algn="ctr" rotWithShape="0">
              <a:srgbClr val="000000">
                <a:alpha val="43137"/>
              </a:srgbClr>
            </a:outerShdw>
            <a:softEdge rad="139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161310"/>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2FE8839-9388-4B00-83EA-13028E51FA68}"/>
              </a:ext>
            </a:extLst>
          </p:cNvPr>
          <p:cNvSpPr txBox="1"/>
          <p:nvPr/>
        </p:nvSpPr>
        <p:spPr>
          <a:xfrm>
            <a:off x="386509" y="0"/>
            <a:ext cx="5251316" cy="861238"/>
          </a:xfrm>
          <a:prstGeom prst="rect">
            <a:avLst/>
          </a:prstGeom>
        </p:spPr>
        <p:txBody>
          <a:bodyPr vert="horz" lIns="91440" tIns="45720" rIns="91440" bIns="45720" rtlCol="0" anchor="ctr">
            <a:normAutofit/>
          </a:bodyPr>
          <a:lstStyle/>
          <a:p>
            <a:pPr algn="ctr"/>
            <a:r>
              <a:rPr lang="en-GB" sz="2400" b="1" i="0" dirty="0">
                <a:solidFill>
                  <a:schemeClr val="bg1"/>
                </a:solidFill>
                <a:effectLst/>
                <a:latin typeface="Trebuchet MS" panose="020B0603020202020204" pitchFamily="34" charset="0"/>
              </a:rPr>
              <a:t>The Annunciation  -  Luke  1:26-38</a:t>
            </a:r>
            <a:endParaRPr lang="en-GB" sz="2200" b="1" i="0" dirty="0">
              <a:solidFill>
                <a:schemeClr val="bg1"/>
              </a:solidFill>
              <a:effectLst/>
              <a:latin typeface="Trebuchet MS" panose="020B0603020202020204" pitchFamily="34" charset="0"/>
            </a:endParaRPr>
          </a:p>
        </p:txBody>
      </p:sp>
      <p:sp>
        <p:nvSpPr>
          <p:cNvPr id="5" name="TextBox 4">
            <a:extLst>
              <a:ext uri="{FF2B5EF4-FFF2-40B4-BE49-F238E27FC236}">
                <a16:creationId xmlns:a16="http://schemas.microsoft.com/office/drawing/2014/main" id="{D88BB220-C9BD-48BE-A9CE-2F43C5F005AC}"/>
              </a:ext>
            </a:extLst>
          </p:cNvPr>
          <p:cNvSpPr txBox="1"/>
          <p:nvPr/>
        </p:nvSpPr>
        <p:spPr>
          <a:xfrm>
            <a:off x="167426" y="861238"/>
            <a:ext cx="6207616" cy="5797139"/>
          </a:xfrm>
          <a:prstGeom prst="rect">
            <a:avLst/>
          </a:prstGeom>
        </p:spPr>
        <p:txBody>
          <a:bodyPr vert="horz" lIns="91440" tIns="45720" rIns="91440" bIns="45720" rtlCol="0">
            <a:noAutofit/>
          </a:bodyPr>
          <a:lstStyle/>
          <a:p>
            <a:r>
              <a:rPr lang="en-GB" sz="3000" b="0" i="0" dirty="0">
                <a:solidFill>
                  <a:schemeClr val="bg1"/>
                </a:solidFill>
                <a:effectLst/>
                <a:latin typeface="Trebuchet MS" panose="020B0603020202020204" pitchFamily="34" charset="0"/>
              </a:rPr>
              <a:t>I</a:t>
            </a:r>
            <a:r>
              <a:rPr lang="en-GB" sz="1600" b="0" i="0" dirty="0">
                <a:solidFill>
                  <a:schemeClr val="bg1"/>
                </a:solidFill>
                <a:effectLst/>
                <a:latin typeface="Trebuchet MS" panose="020B0603020202020204" pitchFamily="34" charset="0"/>
              </a:rPr>
              <a:t>n the sixth month the angel Gabriel was sent by God to a town in Galilee called Nazareth, to a virgin engaged to a man whose name was Joseph, of the house of David. The virgin's name was Mary. And he came to her and said, "Greetings, favoured one! The Lord is with you." But she was much perplexed by his words and pondered what sort of greeting this might be. The angel said to her, "Do not be afraid, Mary, for you have found favour with God. And now, you will conceive in your womb and bear a son, and you will name him Jesus. He will be great, and will be called the Son of the Most High, and the Lord God will give to him the throne of his ancestor David.  He will reign over the house of Jacob forever, and of his kingdom there will be no end."  </a:t>
            </a:r>
          </a:p>
          <a:p>
            <a:r>
              <a:rPr lang="en-GB" sz="1600" b="0" i="0" dirty="0">
                <a:solidFill>
                  <a:schemeClr val="bg1"/>
                </a:solidFill>
                <a:effectLst/>
                <a:latin typeface="Trebuchet MS" panose="020B0603020202020204" pitchFamily="34" charset="0"/>
              </a:rPr>
              <a:t>Mary said to the angel, "How can this be, since I am a virgin?"  The angel said to her, "The Holy Spirit will come upon you, and the power of the Most High will overshadow you; therefore  the child to be born will be holy; he will be called Son of God. And now, your relative Elizabeth in her old age has also conceived a son; and this is the sixth month for her who was said to be barren. For nothing will be impossible with God." Then Mary said, "Here am I, the servant of the Lord; let it be with me according to your word." Then the angel departed from her.</a:t>
            </a:r>
            <a:endParaRPr lang="en-GB" sz="1700" dirty="0">
              <a:solidFill>
                <a:schemeClr val="bg1"/>
              </a:solidFill>
              <a:effectLst/>
              <a:latin typeface="Trebuchet MS" panose="020B0603020202020204" pitchFamily="34" charset="0"/>
              <a:ea typeface="Verdana" panose="020B0604030504040204" pitchFamily="34" charset="0"/>
            </a:endParaRPr>
          </a:p>
        </p:txBody>
      </p:sp>
      <p:pic>
        <p:nvPicPr>
          <p:cNvPr id="13" name="Content Placeholder 12">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804" r="1266" b="9571"/>
          <a:stretch/>
        </p:blipFill>
        <p:spPr>
          <a:xfrm>
            <a:off x="6304746" y="10"/>
            <a:ext cx="588723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Picture 5" descr="Icon&#10;&#10;Description automatically generated">
            <a:extLst>
              <a:ext uri="{FF2B5EF4-FFF2-40B4-BE49-F238E27FC236}">
                <a16:creationId xmlns:a16="http://schemas.microsoft.com/office/drawing/2014/main" id="{C5892D7E-A95D-435B-B7B6-9ECECA4132EA}"/>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540679" y="5319378"/>
            <a:ext cx="1483895" cy="1483895"/>
          </a:xfrm>
          <a:prstGeom prst="rect">
            <a:avLst/>
          </a:prstGeom>
        </p:spPr>
      </p:pic>
    </p:spTree>
    <p:extLst>
      <p:ext uri="{BB962C8B-B14F-4D97-AF65-F5344CB8AC3E}">
        <p14:creationId xmlns:p14="http://schemas.microsoft.com/office/powerpoint/2010/main" val="268079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Main Input</a:t>
            </a:r>
          </a:p>
        </p:txBody>
      </p:sp>
      <p:sp>
        <p:nvSpPr>
          <p:cNvPr id="7" name="TextBox 6">
            <a:extLst>
              <a:ext uri="{FF2B5EF4-FFF2-40B4-BE49-F238E27FC236}">
                <a16:creationId xmlns:a16="http://schemas.microsoft.com/office/drawing/2014/main" id="{E3664420-F848-4CB4-82A1-29769EACD09B}"/>
              </a:ext>
            </a:extLst>
          </p:cNvPr>
          <p:cNvSpPr txBox="1"/>
          <p:nvPr/>
        </p:nvSpPr>
        <p:spPr>
          <a:xfrm>
            <a:off x="2036354" y="5774249"/>
            <a:ext cx="9258148" cy="369332"/>
          </a:xfrm>
          <a:prstGeom prst="rect">
            <a:avLst/>
          </a:prstGeom>
          <a:noFill/>
        </p:spPr>
        <p:txBody>
          <a:bodyPr wrap="square">
            <a:spAutoFit/>
          </a:bodyPr>
          <a:lstStyle/>
          <a:p>
            <a:pPr algn="ctr"/>
            <a:r>
              <a:rPr lang="en-GB" dirty="0">
                <a:solidFill>
                  <a:schemeClr val="bg1"/>
                </a:solidFill>
                <a:latin typeface="Trebuchet MS" panose="020B0603020202020204" pitchFamily="34" charset="0"/>
              </a:rPr>
              <a:t>Mary and the Saints</a:t>
            </a:r>
            <a:endParaRPr lang="en-GB" b="1" dirty="0"/>
          </a:p>
        </p:txBody>
      </p:sp>
      <p:pic>
        <p:nvPicPr>
          <p:cNvPr id="3" name="Online Media 2" title="Mary and the Saints">
            <a:hlinkClick r:id="" action="ppaction://media"/>
            <a:extLst>
              <a:ext uri="{FF2B5EF4-FFF2-40B4-BE49-F238E27FC236}">
                <a16:creationId xmlns:a16="http://schemas.microsoft.com/office/drawing/2014/main" id="{1B3BB5A6-9ED8-4828-BB3F-F6A59D6169DE}"/>
              </a:ext>
            </a:extLst>
          </p:cNvPr>
          <p:cNvPicPr>
            <a:picLocks noRot="1" noChangeAspect="1"/>
          </p:cNvPicPr>
          <p:nvPr>
            <a:videoFile r:link="rId1"/>
          </p:nvPr>
        </p:nvPicPr>
        <p:blipFill>
          <a:blip r:embed="rId4"/>
          <a:stretch>
            <a:fillRect/>
          </a:stretch>
        </p:blipFill>
        <p:spPr>
          <a:xfrm>
            <a:off x="2036354" y="1091545"/>
            <a:ext cx="7964556" cy="4499974"/>
          </a:xfrm>
          <a:prstGeom prst="rect">
            <a:avLst/>
          </a:prstGeom>
        </p:spPr>
      </p:pic>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4763</TotalTime>
  <Words>1896</Words>
  <Application>Microsoft Office PowerPoint</Application>
  <PresentationFormat>Widescreen</PresentationFormat>
  <Paragraphs>116</Paragraphs>
  <Slides>22</Slides>
  <Notes>1</Notes>
  <HiddenSlides>0</HiddenSlides>
  <MMClips>11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vt:lpstr>
      <vt:lpstr>Calibri</vt:lpstr>
      <vt:lpstr>Calibri Light</vt:lpstr>
      <vt:lpstr>Trebuchet MS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79</cp:revision>
  <dcterms:created xsi:type="dcterms:W3CDTF">2021-03-09T17:12:56Z</dcterms:created>
  <dcterms:modified xsi:type="dcterms:W3CDTF">2021-10-04T14:34:48Z</dcterms:modified>
</cp:coreProperties>
</file>