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7" r:id="rId8"/>
    <p:sldId id="303" r:id="rId9"/>
    <p:sldId id="304" r:id="rId10"/>
    <p:sldId id="302" r:id="rId11"/>
    <p:sldId id="305" r:id="rId12"/>
    <p:sldId id="306" r:id="rId13"/>
    <p:sldId id="307" r:id="rId14"/>
    <p:sldId id="308" r:id="rId15"/>
    <p:sldId id="309" r:id="rId16"/>
    <p:sldId id="301" r:id="rId17"/>
    <p:sldId id="310" r:id="rId18"/>
    <p:sldId id="297" r:id="rId19"/>
    <p:sldId id="311" r:id="rId20"/>
    <p:sldId id="312" r:id="rId21"/>
    <p:sldId id="313" r:id="rId22"/>
    <p:sldId id="31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96"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8TXs9jrkZnA?feature=oembed"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u9-bc1RfjsA?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05YB2jdHLsY?feature=oembed" TargetMode="External"/><Relationship Id="rId5" Type="http://schemas.openxmlformats.org/officeDocument/2006/relationships/image" Target="../media/image20.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video" Target="https://www.youtube.com/embed/S5axYNQTPEY?feature=oembed" TargetMode="Externa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video" Target="https://www.youtube.com/embed/WP_qdIvXod0?feature=oembed" TargetMode="External"/><Relationship Id="rId6" Type="http://schemas.openxmlformats.org/officeDocument/2006/relationships/image" Target="../media/image26.jpeg"/><Relationship Id="rId5" Type="http://schemas.openxmlformats.org/officeDocument/2006/relationships/image" Target="../media/image1.jpg"/><Relationship Id="rId4" Type="http://schemas.openxmlformats.org/officeDocument/2006/relationships/hyperlink" Target="https://commons.wikimedia.org/wiki/File:Saint_Leo_Catholic_Church_(Columbus,_Ohio)_-_stained_glass,_loft,_Baptism_of_the_Lord,_detail.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9.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zzsXsva-9hU?feature=oembed" TargetMode="External"/><Relationship Id="rId6" Type="http://schemas.openxmlformats.org/officeDocument/2006/relationships/hyperlink" Target="http://thegoodheart.blogspot.com/2010/04/this-is-night-great-vigil.html" TargetMode="External"/><Relationship Id="rId5" Type="http://schemas.openxmlformats.org/officeDocument/2006/relationships/image" Target="../media/image6.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9.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A04YsnnmVpc?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fV8uu9-sYSk?start=2&amp;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14</a:t>
            </a:r>
          </a:p>
          <a:p>
            <a:pPr algn="ctr"/>
            <a:r>
              <a:rPr lang="en-GB" sz="3200" dirty="0">
                <a:solidFill>
                  <a:schemeClr val="bg1"/>
                </a:solidFill>
                <a:latin typeface="Trebuchet MS" panose="020B0603020202020204" pitchFamily="34" charset="0"/>
                <a:cs typeface="Cavolini" panose="020B0502040204020203" pitchFamily="66" charset="0"/>
              </a:rPr>
              <a:t> Making the journey with Baptism</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963925" y="5586299"/>
            <a:ext cx="9258148"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“Now in him I live”</a:t>
            </a:r>
            <a:endParaRPr lang="en-GB" dirty="0"/>
          </a:p>
        </p:txBody>
      </p:sp>
      <p:pic>
        <p:nvPicPr>
          <p:cNvPr id="2" name="Online Media 1" title="Beneath The Waters (I Will Rise) - Hillsong Worship">
            <a:hlinkClick r:id="" action="ppaction://media"/>
            <a:extLst>
              <a:ext uri="{FF2B5EF4-FFF2-40B4-BE49-F238E27FC236}">
                <a16:creationId xmlns:a16="http://schemas.microsoft.com/office/drawing/2014/main" id="{188CD3F8-B1A1-4608-8B0E-DBD9F38C0C41}"/>
              </a:ext>
            </a:extLst>
          </p:cNvPr>
          <p:cNvPicPr>
            <a:picLocks noRot="1" noChangeAspect="1"/>
          </p:cNvPicPr>
          <p:nvPr>
            <a:videoFile r:link="rId1"/>
          </p:nvPr>
        </p:nvPicPr>
        <p:blipFill>
          <a:blip r:embed="rId4"/>
          <a:stretch>
            <a:fillRect/>
          </a:stretch>
        </p:blipFill>
        <p:spPr>
          <a:xfrm>
            <a:off x="2023291" y="1116767"/>
            <a:ext cx="7474153" cy="4222897"/>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89" y="262485"/>
            <a:ext cx="10916919"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Pope Francis on the meaning of Baptism</a:t>
            </a:r>
          </a:p>
        </p:txBody>
      </p:sp>
      <p:pic>
        <p:nvPicPr>
          <p:cNvPr id="2" name="Online Media 1" title="Pope Francis on the meaning of baptism">
            <a:hlinkClick r:id="" action="ppaction://media"/>
            <a:extLst>
              <a:ext uri="{FF2B5EF4-FFF2-40B4-BE49-F238E27FC236}">
                <a16:creationId xmlns:a16="http://schemas.microsoft.com/office/drawing/2014/main" id="{7A6E2A5F-90B4-4841-BB6A-F765B15E0638}"/>
              </a:ext>
            </a:extLst>
          </p:cNvPr>
          <p:cNvPicPr>
            <a:picLocks noRot="1" noChangeAspect="1"/>
          </p:cNvPicPr>
          <p:nvPr>
            <a:videoFile r:link="rId1"/>
          </p:nvPr>
        </p:nvPicPr>
        <p:blipFill>
          <a:blip r:embed="rId4"/>
          <a:stretch>
            <a:fillRect/>
          </a:stretch>
        </p:blipFill>
        <p:spPr>
          <a:xfrm>
            <a:off x="2502386" y="1525329"/>
            <a:ext cx="7349551" cy="4152496"/>
          </a:xfrm>
          <a:prstGeom prst="rect">
            <a:avLst/>
          </a:prstGeom>
        </p:spPr>
      </p:pic>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5"/>
            <a:ext cx="11457444" cy="4185761"/>
          </a:xfrm>
          <a:prstGeom prst="rect">
            <a:avLst/>
          </a:prstGeom>
          <a:noFill/>
        </p:spPr>
        <p:txBody>
          <a:bodyPr wrap="square">
            <a:spAutoFit/>
          </a:bodyPr>
          <a:lstStyle/>
          <a:p>
            <a:pPr>
              <a:tabLst>
                <a:tab pos="4479925" algn="l"/>
              </a:tabLst>
            </a:pPr>
            <a:r>
              <a:rPr lang="en-GB" sz="1400" b="1" dirty="0">
                <a:latin typeface="Trebuchet MS" panose="020B0603020202020204" pitchFamily="34" charset="0"/>
              </a:rPr>
              <a:t>315</a:t>
            </a:r>
            <a:r>
              <a:rPr lang="en-GB" sz="1400" dirty="0">
                <a:latin typeface="Trebuchet MS" panose="020B0603020202020204" pitchFamily="34" charset="0"/>
              </a:rPr>
              <a:t> In the creation of the world and of man, God gave the first and universal witness to his almighty love and his wisdom, the first proclamation of the "plan of his loving goodness", which finds its goal in the new creation in Christ.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316</a:t>
            </a:r>
            <a:r>
              <a:rPr lang="en-GB" sz="1400" dirty="0">
                <a:latin typeface="Trebuchet MS" panose="020B0603020202020204" pitchFamily="34" charset="0"/>
              </a:rPr>
              <a:t> Though the work of creation is attributed to the Father in particular, it is equally a truth of faith that the Father, Son and Holy Spirit together are the one, indivisible principle of creation.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317</a:t>
            </a:r>
            <a:r>
              <a:rPr lang="en-GB" sz="1400" dirty="0">
                <a:latin typeface="Trebuchet MS" panose="020B0603020202020204" pitchFamily="34" charset="0"/>
              </a:rPr>
              <a:t> God alone created the universe, freely, directly and without any help.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318</a:t>
            </a:r>
            <a:r>
              <a:rPr lang="en-GB" sz="1400" dirty="0">
                <a:latin typeface="Trebuchet MS" panose="020B0603020202020204" pitchFamily="34" charset="0"/>
              </a:rPr>
              <a:t> No creature has the infinite power necessary to "create" in the proper sense of the word, that is, to produce and give being to that which had in no way possessed it (to call into existence "out of nothing") (</a:t>
            </a:r>
            <a:r>
              <a:rPr lang="en-GB" sz="1400" dirty="0" err="1">
                <a:latin typeface="Trebuchet MS" panose="020B0603020202020204" pitchFamily="34" charset="0"/>
              </a:rPr>
              <a:t>cf</a:t>
            </a:r>
            <a:r>
              <a:rPr lang="en-GB" sz="1400" dirty="0">
                <a:latin typeface="Trebuchet MS" panose="020B0603020202020204" pitchFamily="34" charset="0"/>
              </a:rPr>
              <a:t> DS 3624).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319</a:t>
            </a:r>
            <a:r>
              <a:rPr lang="en-GB" sz="1400" dirty="0">
                <a:latin typeface="Trebuchet MS" panose="020B0603020202020204" pitchFamily="34" charset="0"/>
              </a:rPr>
              <a:t> God created the world to show forth and communicate his glory. That his creatures should share in his truth, goodness and beauty - this is the glory for which God created them.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320</a:t>
            </a:r>
            <a:r>
              <a:rPr lang="en-GB" sz="1400" dirty="0">
                <a:latin typeface="Trebuchet MS" panose="020B0603020202020204" pitchFamily="34" charset="0"/>
              </a:rPr>
              <a:t> God created the universe and keeps it in existence by his Word, the Son "upholding the universe by his word of power" (</a:t>
            </a:r>
            <a:r>
              <a:rPr lang="en-GB" sz="1400" i="1" dirty="0" err="1">
                <a:latin typeface="Trebuchet MS" panose="020B0603020202020204" pitchFamily="34" charset="0"/>
              </a:rPr>
              <a:t>Heb</a:t>
            </a:r>
            <a:r>
              <a:rPr lang="en-GB" sz="1400" dirty="0">
                <a:latin typeface="Trebuchet MS" panose="020B0603020202020204" pitchFamily="34" charset="0"/>
              </a:rPr>
              <a:t> 1:3), and by his Creator Spirit, the giver of life. </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323</a:t>
            </a:r>
            <a:r>
              <a:rPr lang="en-GB" sz="1400" dirty="0">
                <a:latin typeface="Trebuchet MS" panose="020B0603020202020204" pitchFamily="34" charset="0"/>
              </a:rPr>
              <a:t> Divine providence works also through the actions of creatures. To human beings God grants the ability to cooperate freely with his plans. </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3974205" y="5596716"/>
            <a:ext cx="4243589" cy="998799"/>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Why do we </a:t>
            </a:r>
            <a:r>
              <a:rPr lang="en-US" sz="2200" dirty="0" err="1">
                <a:solidFill>
                  <a:schemeClr val="bg1"/>
                </a:solidFill>
                <a:latin typeface="Trebuchet MS" panose="020B0603020202020204" pitchFamily="34" charset="0"/>
              </a:rPr>
              <a:t>baptise</a:t>
            </a:r>
            <a:r>
              <a:rPr lang="en-US" sz="2200" dirty="0">
                <a:solidFill>
                  <a:schemeClr val="bg1"/>
                </a:solidFill>
                <a:latin typeface="Trebuchet MS" panose="020B0603020202020204" pitchFamily="34" charset="0"/>
              </a:rPr>
              <a:t>?</a:t>
            </a:r>
          </a:p>
        </p:txBody>
      </p:sp>
      <p:pic>
        <p:nvPicPr>
          <p:cNvPr id="2" name="Online Media 1" title="Sacraments 101: Baptism (why we baptize)">
            <a:hlinkClick r:id="" action="ppaction://media"/>
            <a:extLst>
              <a:ext uri="{FF2B5EF4-FFF2-40B4-BE49-F238E27FC236}">
                <a16:creationId xmlns:a16="http://schemas.microsoft.com/office/drawing/2014/main" id="{D349B99D-DF66-43BF-B2CD-13347AF2D548}"/>
              </a:ext>
            </a:extLst>
          </p:cNvPr>
          <p:cNvPicPr>
            <a:picLocks noRot="1" noChangeAspect="1"/>
          </p:cNvPicPr>
          <p:nvPr>
            <a:videoFile r:link="rId1"/>
          </p:nvPr>
        </p:nvPicPr>
        <p:blipFill>
          <a:blip r:embed="rId5"/>
          <a:stretch>
            <a:fillRect/>
          </a:stretch>
        </p:blipFill>
        <p:spPr>
          <a:xfrm>
            <a:off x="616990" y="1118288"/>
            <a:ext cx="6199809" cy="3502892"/>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gn="l"/>
            <a:r>
              <a:rPr lang="en-GB" sz="2400" b="0" i="0" dirty="0">
                <a:solidFill>
                  <a:schemeClr val="accent5">
                    <a:lumMod val="50000"/>
                  </a:schemeClr>
                </a:solidFill>
                <a:effectLst/>
                <a:latin typeface="Trebuchet MS" panose="020B0603020202020204" pitchFamily="34" charset="0"/>
              </a:rPr>
              <a:t>What excites you about the knowledge that you have been baptised or that you might get baptised?</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4">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3906850" y="3954217"/>
            <a:ext cx="3929429" cy="369332"/>
          </a:xfrm>
          <a:prstGeom prst="rect">
            <a:avLst/>
          </a:prstGeom>
          <a:noFill/>
        </p:spPr>
        <p:txBody>
          <a:bodyPr wrap="square">
            <a:spAutoFit/>
          </a:bodyPr>
          <a:lstStyle/>
          <a:p>
            <a:pPr algn="ctr"/>
            <a:r>
              <a:rPr lang="en-GB" b="1" dirty="0">
                <a:latin typeface="Trebuchet MS" panose="020B0603020202020204" pitchFamily="34" charset="0"/>
              </a:rPr>
              <a:t>Sycamore Short - Baptism</a:t>
            </a:r>
          </a:p>
        </p:txBody>
      </p:sp>
      <p:sp>
        <p:nvSpPr>
          <p:cNvPr id="15" name="TextBox 14">
            <a:extLst>
              <a:ext uri="{FF2B5EF4-FFF2-40B4-BE49-F238E27FC236}">
                <a16:creationId xmlns:a16="http://schemas.microsoft.com/office/drawing/2014/main" id="{FFB00B38-8123-495D-AD74-6CEE28BA680C}"/>
              </a:ext>
            </a:extLst>
          </p:cNvPr>
          <p:cNvSpPr txBox="1"/>
          <p:nvPr/>
        </p:nvSpPr>
        <p:spPr>
          <a:xfrm>
            <a:off x="8108543" y="3954217"/>
            <a:ext cx="3929429" cy="369332"/>
          </a:xfrm>
          <a:prstGeom prst="rect">
            <a:avLst/>
          </a:prstGeom>
          <a:noFill/>
        </p:spPr>
        <p:txBody>
          <a:bodyPr wrap="square">
            <a:spAutoFit/>
          </a:bodyPr>
          <a:lstStyle/>
          <a:p>
            <a:r>
              <a:rPr lang="en-GB" b="1" dirty="0">
                <a:latin typeface="Trebuchet MS" panose="020B0603020202020204" pitchFamily="34" charset="0"/>
              </a:rPr>
              <a:t>faithcafe.org/collections/baptism</a:t>
            </a:r>
          </a:p>
        </p:txBody>
      </p:sp>
      <p:pic>
        <p:nvPicPr>
          <p:cNvPr id="2" name="Online Media 1" title="[14B] How baptism can change your life">
            <a:hlinkClick r:id="" action="ppaction://media"/>
            <a:extLst>
              <a:ext uri="{FF2B5EF4-FFF2-40B4-BE49-F238E27FC236}">
                <a16:creationId xmlns:a16="http://schemas.microsoft.com/office/drawing/2014/main" id="{8C140EC4-A77B-494A-860E-2CB03C56F954}"/>
              </a:ext>
            </a:extLst>
          </p:cNvPr>
          <p:cNvPicPr>
            <a:picLocks noRot="1" noChangeAspect="1"/>
          </p:cNvPicPr>
          <p:nvPr>
            <a:videoFile r:link="rId1"/>
          </p:nvPr>
        </p:nvPicPr>
        <p:blipFill>
          <a:blip r:embed="rId5"/>
          <a:stretch>
            <a:fillRect/>
          </a:stretch>
        </p:blipFill>
        <p:spPr>
          <a:xfrm>
            <a:off x="3906850" y="1792039"/>
            <a:ext cx="3599535" cy="2033737"/>
          </a:xfrm>
          <a:prstGeom prst="rect">
            <a:avLst/>
          </a:prstGeom>
        </p:spPr>
      </p:pic>
      <p:pic>
        <p:nvPicPr>
          <p:cNvPr id="1026" name="Picture 2" descr="CaFE - Catholic Faith Exploration">
            <a:extLst>
              <a:ext uri="{FF2B5EF4-FFF2-40B4-BE49-F238E27FC236}">
                <a16:creationId xmlns:a16="http://schemas.microsoft.com/office/drawing/2014/main" id="{F674BF02-E69F-4B53-84A2-8C896BF82F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6268"/>
          <a:stretch/>
        </p:blipFill>
        <p:spPr bwMode="auto">
          <a:xfrm>
            <a:off x="8573734" y="2063029"/>
            <a:ext cx="2784223" cy="148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889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060" r="11060"/>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3" name="Online Media 2" title="Yes, My Jesus Loves Me | First Communion &amp; Baptism Song | Choir with Lyrics | Sunday 7pm Choir">
            <a:hlinkClick r:id="" action="ppaction://media"/>
            <a:extLst>
              <a:ext uri="{FF2B5EF4-FFF2-40B4-BE49-F238E27FC236}">
                <a16:creationId xmlns:a16="http://schemas.microsoft.com/office/drawing/2014/main" id="{B3438BDA-EE3B-4F7B-991F-488B48899911}"/>
              </a:ext>
            </a:extLst>
          </p:cNvPr>
          <p:cNvPicPr>
            <a:picLocks noRot="1" noChangeAspect="1"/>
          </p:cNvPicPr>
          <p:nvPr>
            <a:videoFile r:link="rId1"/>
          </p:nvPr>
        </p:nvPicPr>
        <p:blipFill>
          <a:blip r:embed="rId6"/>
          <a:stretch>
            <a:fillRect/>
          </a:stretch>
        </p:blipFill>
        <p:spPr>
          <a:xfrm>
            <a:off x="4666050" y="4552581"/>
            <a:ext cx="2448623" cy="1383472"/>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360097" y="1082078"/>
            <a:ext cx="5119091" cy="3754874"/>
          </a:xfrm>
          <a:prstGeom prst="rect">
            <a:avLst/>
          </a:prstGeom>
          <a:noFill/>
        </p:spPr>
        <p:txBody>
          <a:bodyPr wrap="square" rtlCol="0">
            <a:spAutoFit/>
          </a:bodyPr>
          <a:lstStyle/>
          <a:p>
            <a:pPr algn="ctr"/>
            <a:r>
              <a:rPr lang="en-GB" sz="1700" dirty="0">
                <a:solidFill>
                  <a:schemeClr val="bg1"/>
                </a:solidFill>
                <a:effectLst/>
                <a:latin typeface="Trebuchet MS" panose="020B0603020202020204" pitchFamily="34" charset="0"/>
                <a:ea typeface="Calibri" panose="020F0502020204030204" pitchFamily="34" charset="0"/>
              </a:rPr>
              <a:t>Baptism marks out the beginning of our journey in </a:t>
            </a:r>
            <a:r>
              <a:rPr lang="en-GB" sz="1700" dirty="0">
                <a:solidFill>
                  <a:schemeClr val="bg1"/>
                </a:solidFill>
                <a:latin typeface="Trebuchet MS" panose="020B0603020202020204" pitchFamily="34" charset="0"/>
                <a:ea typeface="Calibri" panose="020F0502020204030204" pitchFamily="34" charset="0"/>
              </a:rPr>
              <a:t>faith by formally welcoming us into the Church. </a:t>
            </a:r>
            <a:r>
              <a:rPr lang="en-GB" sz="1700" dirty="0">
                <a:solidFill>
                  <a:schemeClr val="bg1"/>
                </a:solidFill>
                <a:effectLst/>
                <a:latin typeface="Trebuchet MS" panose="020B0603020202020204" pitchFamily="34" charset="0"/>
                <a:ea typeface="Calibri" panose="020F0502020204030204" pitchFamily="34" charset="0"/>
              </a:rPr>
              <a:t>Jesus chose to be baptised, though he did not need to be and by doing so, gave us an example to follow. Baptism reminds us that we are known and loved by God, that we are part of the family of God and have a calling from God. The preparatory and explanatory rites help us to understand this sacrament and show us that it is the gateway to all the other sacraments. It reminds us of the hope that we are given as Christians through following Christ as pilgrims on this earth. Baptism contrasts with a negative view of life that sees it is random and ultimately pointless. </a:t>
            </a:r>
            <a:endParaRPr lang="en-GB" sz="1700" dirty="0">
              <a:solidFill>
                <a:schemeClr val="bg1"/>
              </a:solidFill>
              <a:latin typeface="Trebuchet MS" panose="020B0603020202020204" pitchFamily="34" charset="0"/>
            </a:endParaRPr>
          </a:p>
        </p:txBody>
      </p:sp>
      <p:pic>
        <p:nvPicPr>
          <p:cNvPr id="11" name="Picture 10">
            <a:extLst>
              <a:ext uri="{FF2B5EF4-FFF2-40B4-BE49-F238E27FC236}">
                <a16:creationId xmlns:a16="http://schemas.microsoft.com/office/drawing/2014/main" id="{828E5406-3A19-4DA8-B876-B8F3D3A13968}"/>
              </a:ext>
            </a:extLst>
          </p:cNvPr>
          <p:cNvPicPr>
            <a:picLocks noChangeAspect="1"/>
          </p:cNvPicPr>
          <p:nvPr/>
        </p:nvPicPr>
        <p:blipFill rotWithShape="1">
          <a:blip r:embed="rId2">
            <a:extLst>
              <a:ext uri="{28A0092B-C50C-407E-A947-70E740481C1C}">
                <a14:useLocalDpi xmlns:a14="http://schemas.microsoft.com/office/drawing/2010/main" val="0"/>
              </a:ext>
            </a:extLst>
          </a:blip>
          <a:srcRect t="2443" b="22384"/>
          <a:stretch/>
        </p:blipFill>
        <p:spPr>
          <a:xfrm>
            <a:off x="6095295" y="1360967"/>
            <a:ext cx="5735903" cy="4607867"/>
          </a:xfrm>
          <a:prstGeom prst="rect">
            <a:avLst/>
          </a:prstGeom>
          <a:ln>
            <a:noFill/>
          </a:ln>
          <a:effectLst>
            <a:softEdge rad="112500"/>
          </a:effectLst>
        </p:spPr>
      </p:pic>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14</a:t>
            </a:r>
          </a:p>
          <a:p>
            <a:pPr algn="ctr"/>
            <a:r>
              <a:rPr lang="en-GB" sz="3200" dirty="0">
                <a:solidFill>
                  <a:schemeClr val="bg1"/>
                </a:solidFill>
                <a:latin typeface="Trebuchet MS" panose="020B0603020202020204" pitchFamily="34" charset="0"/>
                <a:cs typeface="Cavolini" panose="020B0502040204020203" pitchFamily="66" charset="0"/>
              </a:rPr>
              <a:t> Making the journey with Baptism</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75661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45538" y="196552"/>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5" name="Picture 14">
            <a:extLst>
              <a:ext uri="{FF2B5EF4-FFF2-40B4-BE49-F238E27FC236}">
                <a16:creationId xmlns:a16="http://schemas.microsoft.com/office/drawing/2014/main" id="{1E533D42-DE70-4075-B03F-F1E6F44EF4C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8534245" y="3300220"/>
            <a:ext cx="2048453" cy="2048453"/>
          </a:xfrm>
          <a:prstGeom prst="rect">
            <a:avLst/>
          </a:prstGeom>
          <a:ln>
            <a:noFill/>
          </a:ln>
          <a:effectLst>
            <a:reflection blurRad="6350" stA="50000" endA="300" endPos="55000" dir="5400000" sy="-100000" algn="bl" rotWithShape="0"/>
            <a:softEdge rad="112500"/>
          </a:effectLst>
        </p:spPr>
      </p:pic>
      <p:sp>
        <p:nvSpPr>
          <p:cNvPr id="17" name="TextBox 16">
            <a:extLst>
              <a:ext uri="{FF2B5EF4-FFF2-40B4-BE49-F238E27FC236}">
                <a16:creationId xmlns:a16="http://schemas.microsoft.com/office/drawing/2014/main" id="{34C2FF2D-333F-4100-A306-93E939C81CAC}"/>
              </a:ext>
            </a:extLst>
          </p:cNvPr>
          <p:cNvSpPr txBox="1"/>
          <p:nvPr/>
        </p:nvSpPr>
        <p:spPr>
          <a:xfrm>
            <a:off x="7050281" y="6226183"/>
            <a:ext cx="5016380" cy="369332"/>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Paschal Candle</a:t>
            </a:r>
            <a:endParaRPr lang="en-GB" dirty="0"/>
          </a:p>
        </p:txBody>
      </p:sp>
      <p:sp>
        <p:nvSpPr>
          <p:cNvPr id="18" name="TextBox 17">
            <a:extLst>
              <a:ext uri="{FF2B5EF4-FFF2-40B4-BE49-F238E27FC236}">
                <a16:creationId xmlns:a16="http://schemas.microsoft.com/office/drawing/2014/main" id="{2716E71B-871C-4709-9A7E-6E360E76ADC7}"/>
              </a:ext>
            </a:extLst>
          </p:cNvPr>
          <p:cNvSpPr txBox="1"/>
          <p:nvPr/>
        </p:nvSpPr>
        <p:spPr>
          <a:xfrm>
            <a:off x="2462562" y="4936685"/>
            <a:ext cx="5016380" cy="276999"/>
          </a:xfrm>
          <a:prstGeom prst="rect">
            <a:avLst/>
          </a:prstGeom>
          <a:noFill/>
        </p:spPr>
        <p:txBody>
          <a:bodyPr wrap="square">
            <a:spAutoFit/>
          </a:bodyPr>
          <a:lstStyle/>
          <a:p>
            <a:pPr algn="ctr"/>
            <a:r>
              <a:rPr lang="en-GB" sz="1200" dirty="0">
                <a:solidFill>
                  <a:schemeClr val="bg1"/>
                </a:solidFill>
                <a:latin typeface="Trebuchet MS" panose="020B0603020202020204" pitchFamily="34" charset="0"/>
              </a:rPr>
              <a:t>This video is 14 minutes long so watch as much or as little as you like </a:t>
            </a:r>
            <a:endParaRPr lang="en-GB" sz="1200" dirty="0"/>
          </a:p>
        </p:txBody>
      </p:sp>
      <p:pic>
        <p:nvPicPr>
          <p:cNvPr id="2" name="Online Media 1" title="Seven amazing truths about your baptism">
            <a:hlinkClick r:id="" action="ppaction://media"/>
            <a:extLst>
              <a:ext uri="{FF2B5EF4-FFF2-40B4-BE49-F238E27FC236}">
                <a16:creationId xmlns:a16="http://schemas.microsoft.com/office/drawing/2014/main" id="{E801EB15-37AB-46A7-A69B-C315A868A228}"/>
              </a:ext>
            </a:extLst>
          </p:cNvPr>
          <p:cNvPicPr>
            <a:picLocks noRot="1" noChangeAspect="1"/>
          </p:cNvPicPr>
          <p:nvPr>
            <a:videoFile r:link="rId1"/>
          </p:nvPr>
        </p:nvPicPr>
        <p:blipFill>
          <a:blip r:embed="rId7"/>
          <a:stretch>
            <a:fillRect/>
          </a:stretch>
        </p:blipFill>
        <p:spPr>
          <a:xfrm>
            <a:off x="1747284" y="1530926"/>
            <a:ext cx="4348716" cy="3261537"/>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 Baptism</a:t>
            </a:r>
          </a:p>
        </p:txBody>
      </p:sp>
      <p:pic>
        <p:nvPicPr>
          <p:cNvPr id="2" name="Online Media 1" title="Making the journey with Baptism">
            <a:hlinkClick r:id="" action="ppaction://media"/>
            <a:extLst>
              <a:ext uri="{FF2B5EF4-FFF2-40B4-BE49-F238E27FC236}">
                <a16:creationId xmlns:a16="http://schemas.microsoft.com/office/drawing/2014/main" id="{1B0AF122-46FE-4B73-89A7-E592D9819D1A}"/>
              </a:ext>
            </a:extLst>
          </p:cNvPr>
          <p:cNvPicPr>
            <a:picLocks noRot="1" noChangeAspect="1"/>
          </p:cNvPicPr>
          <p:nvPr>
            <a:videoFile r:link="rId1"/>
          </p:nvPr>
        </p:nvPicPr>
        <p:blipFill>
          <a:blip r:embed="rId4"/>
          <a:stretch>
            <a:fillRect/>
          </a:stretch>
        </p:blipFill>
        <p:spPr>
          <a:xfrm>
            <a:off x="452783" y="1492250"/>
            <a:ext cx="5169423" cy="2920724"/>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89" y="262485"/>
            <a:ext cx="10277751" cy="400110"/>
          </a:xfrm>
          <a:prstGeom prst="rect">
            <a:avLst/>
          </a:prstGeom>
          <a:noFill/>
        </p:spPr>
        <p:txBody>
          <a:bodyPr wrap="square" rtlCol="0">
            <a:spAutoFit/>
          </a:bodyPr>
          <a:lstStyle/>
          <a:p>
            <a:r>
              <a:rPr lang="en-GB" sz="2000" b="1" dirty="0">
                <a:solidFill>
                  <a:schemeClr val="bg1"/>
                </a:solidFill>
                <a:latin typeface="Trebuchet MS" panose="020B0603020202020204" pitchFamily="34" charset="0"/>
              </a:rPr>
              <a:t>Scripture Reading – The Baptism of Jesus – Matthew 3 – 13:17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1456535" y="1391264"/>
            <a:ext cx="9595084" cy="2585323"/>
          </a:xfrm>
          <a:prstGeom prst="rect">
            <a:avLst/>
          </a:prstGeom>
          <a:noFill/>
        </p:spPr>
        <p:txBody>
          <a:bodyPr wrap="square">
            <a:spAutoFit/>
          </a:bodyPr>
          <a:lstStyle/>
          <a:p>
            <a:pPr algn="l"/>
            <a:r>
              <a:rPr lang="en-GB" b="0" i="0" dirty="0">
                <a:solidFill>
                  <a:schemeClr val="bg1"/>
                </a:solidFill>
                <a:effectLst/>
                <a:latin typeface="Trebuchet MS" panose="020B0603020202020204" pitchFamily="34" charset="0"/>
              </a:rPr>
              <a:t>Then Jesus came from Galilee to the Jordan to be baptized by John. But John tried to deter him, saying, “I need to be baptized by you, and do you come to me?”</a:t>
            </a:r>
          </a:p>
          <a:p>
            <a:pPr algn="l"/>
            <a:endParaRPr lang="en-GB" dirty="0">
              <a:solidFill>
                <a:schemeClr val="bg1"/>
              </a:solidFill>
              <a:latin typeface="Trebuchet MS" panose="020B0603020202020204" pitchFamily="34" charset="0"/>
            </a:endParaRPr>
          </a:p>
          <a:p>
            <a:pPr algn="l"/>
            <a:r>
              <a:rPr lang="en-GB" b="0" i="0" dirty="0">
                <a:solidFill>
                  <a:schemeClr val="bg1"/>
                </a:solidFill>
                <a:effectLst/>
                <a:latin typeface="Trebuchet MS" panose="020B0603020202020204" pitchFamily="34" charset="0"/>
              </a:rPr>
              <a:t>Jesus replied, “Let it be so now; it is proper for us to do this to fulfil all righteousness.” Then John consented.</a:t>
            </a:r>
          </a:p>
          <a:p>
            <a:pPr algn="l"/>
            <a:endParaRPr lang="en-GB" b="0" i="0" dirty="0">
              <a:solidFill>
                <a:schemeClr val="bg1"/>
              </a:solidFill>
              <a:effectLst/>
              <a:latin typeface="Trebuchet MS" panose="020B0603020202020204" pitchFamily="34" charset="0"/>
            </a:endParaRPr>
          </a:p>
          <a:p>
            <a:pPr algn="l"/>
            <a:r>
              <a:rPr lang="en-GB" b="0" i="0" dirty="0">
                <a:solidFill>
                  <a:schemeClr val="bg1"/>
                </a:solidFill>
                <a:effectLst/>
                <a:latin typeface="Trebuchet MS" panose="020B0603020202020204" pitchFamily="34" charset="0"/>
              </a:rPr>
              <a:t>As soon as Jesus was baptized, he went up out of the water. At that moment heaven was opened, and he saw the Spirit of God descending like a dove and alighting on him. And a voice from heaven said, </a:t>
            </a:r>
            <a:r>
              <a:rPr lang="en-GB" b="1" i="0" dirty="0">
                <a:solidFill>
                  <a:schemeClr val="bg1"/>
                </a:solidFill>
                <a:effectLst/>
                <a:latin typeface="Trebuchet MS" panose="020B0603020202020204" pitchFamily="34" charset="0"/>
              </a:rPr>
              <a:t>“This is my Son, whom I love; with him I am well pleased.”</a:t>
            </a:r>
          </a:p>
        </p:txBody>
      </p:sp>
    </p:spTree>
    <p:extLst>
      <p:ext uri="{BB962C8B-B14F-4D97-AF65-F5344CB8AC3E}">
        <p14:creationId xmlns:p14="http://schemas.microsoft.com/office/powerpoint/2010/main" val="296740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sp>
        <p:nvSpPr>
          <p:cNvPr id="7" name="TextBox 6">
            <a:extLst>
              <a:ext uri="{FF2B5EF4-FFF2-40B4-BE49-F238E27FC236}">
                <a16:creationId xmlns:a16="http://schemas.microsoft.com/office/drawing/2014/main" id="{E3664420-F848-4CB4-82A1-29769EACD09B}"/>
              </a:ext>
            </a:extLst>
          </p:cNvPr>
          <p:cNvSpPr txBox="1"/>
          <p:nvPr/>
        </p:nvSpPr>
        <p:spPr>
          <a:xfrm>
            <a:off x="1718116" y="5719010"/>
            <a:ext cx="9258148" cy="646331"/>
          </a:xfrm>
          <a:prstGeom prst="rect">
            <a:avLst/>
          </a:prstGeom>
          <a:noFill/>
        </p:spPr>
        <p:txBody>
          <a:bodyPr wrap="square">
            <a:spAutoFit/>
          </a:bodyPr>
          <a:lstStyle/>
          <a:p>
            <a:pPr algn="ctr"/>
            <a:r>
              <a:rPr lang="en-GB" b="0" i="0" dirty="0">
                <a:solidFill>
                  <a:schemeClr val="bg1"/>
                </a:solidFill>
                <a:effectLst/>
                <a:latin typeface="Trebuchet MS" panose="020B0603020202020204" pitchFamily="34" charset="0"/>
              </a:rPr>
              <a:t>“It Was Not You Who Chose Me, but I Who Chose You”</a:t>
            </a:r>
          </a:p>
          <a:p>
            <a:pPr algn="ctr"/>
            <a:r>
              <a:rPr lang="en-GB" b="1" dirty="0">
                <a:solidFill>
                  <a:schemeClr val="bg1"/>
                </a:solidFill>
                <a:latin typeface="Trebuchet MS" panose="020B0603020202020204" pitchFamily="34" charset="0"/>
              </a:rPr>
              <a:t>John 15:16</a:t>
            </a:r>
            <a:endParaRPr lang="en-GB" b="1" i="0" dirty="0">
              <a:solidFill>
                <a:schemeClr val="bg1"/>
              </a:solidFill>
              <a:effectLst/>
              <a:latin typeface="Trebuchet MS" panose="020B0603020202020204" pitchFamily="34" charset="0"/>
            </a:endParaRPr>
          </a:p>
        </p:txBody>
      </p:sp>
      <p:pic>
        <p:nvPicPr>
          <p:cNvPr id="3" name="Online Media 2" title="Bishop Barron on the Sacrament of Baptism">
            <a:hlinkClick r:id="" action="ppaction://media"/>
            <a:extLst>
              <a:ext uri="{FF2B5EF4-FFF2-40B4-BE49-F238E27FC236}">
                <a16:creationId xmlns:a16="http://schemas.microsoft.com/office/drawing/2014/main" id="{F750C834-89BE-4045-86BD-FFB94E1B9006}"/>
              </a:ext>
            </a:extLst>
          </p:cNvPr>
          <p:cNvPicPr>
            <a:picLocks noRot="1" noChangeAspect="1"/>
          </p:cNvPicPr>
          <p:nvPr>
            <a:videoFile r:link="rId1"/>
          </p:nvPr>
        </p:nvPicPr>
        <p:blipFill>
          <a:blip r:embed="rId4"/>
          <a:stretch>
            <a:fillRect/>
          </a:stretch>
        </p:blipFill>
        <p:spPr>
          <a:xfrm>
            <a:off x="2036354" y="908816"/>
            <a:ext cx="8081617" cy="4566114"/>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3240</TotalTime>
  <Words>1298</Words>
  <Application>Microsoft Office PowerPoint</Application>
  <PresentationFormat>Widescreen</PresentationFormat>
  <Paragraphs>112</Paragraphs>
  <Slides>22</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34</cp:revision>
  <dcterms:created xsi:type="dcterms:W3CDTF">2021-03-09T17:12:56Z</dcterms:created>
  <dcterms:modified xsi:type="dcterms:W3CDTF">2021-11-02T12:04:18Z</dcterms:modified>
</cp:coreProperties>
</file>