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9" r:id="rId3"/>
    <p:sldId id="258" r:id="rId4"/>
    <p:sldId id="296" r:id="rId5"/>
    <p:sldId id="257" r:id="rId6"/>
    <p:sldId id="317" r:id="rId7"/>
    <p:sldId id="315" r:id="rId8"/>
    <p:sldId id="303" r:id="rId9"/>
    <p:sldId id="304" r:id="rId10"/>
    <p:sldId id="302" r:id="rId11"/>
    <p:sldId id="306" r:id="rId12"/>
    <p:sldId id="308" r:id="rId13"/>
    <p:sldId id="309" r:id="rId14"/>
    <p:sldId id="301" r:id="rId15"/>
    <p:sldId id="310" r:id="rId16"/>
    <p:sldId id="297" r:id="rId17"/>
    <p:sldId id="311" r:id="rId18"/>
    <p:sldId id="312" r:id="rId19"/>
    <p:sldId id="313" r:id="rId20"/>
    <p:sldId id="3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01/10/2021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01/10/2021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QIWRwqdehw4?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g"/><Relationship Id="rId7" Type="http://schemas.openxmlformats.org/officeDocument/2006/relationships/hyperlink" Target="https://www.dioceseofsalford.org.uk/faith/sacraments/confirmation/"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hyperlink" Target="https://www.sycamore.fm/start/session-guides/" TargetMode="External"/><Relationship Id="rId4" Type="http://schemas.openxmlformats.org/officeDocument/2006/relationships/image" Target="../media/image18.png"/><Relationship Id="rId9" Type="http://schemas.openxmlformats.org/officeDocument/2006/relationships/hyperlink" Target="https://www.wordonfire.org/resources/article/pentecost-and-the-fires-in-our-cities/2758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8nbMfLQd2P4?feature=oembed" TargetMode="External"/><Relationship Id="rId5" Type="http://schemas.openxmlformats.org/officeDocument/2006/relationships/image" Target="../media/image23.jpe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6.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DVzvDcG1Xk4?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1INut0Gi09Q?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4755468"/>
            <a:ext cx="10363199"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16</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Holy Spirit – </a:t>
            </a:r>
          </a:p>
          <a:p>
            <a:pPr algn="ctr"/>
            <a:r>
              <a:rPr lang="en-GB" sz="3200" dirty="0">
                <a:solidFill>
                  <a:schemeClr val="bg1"/>
                </a:solidFill>
                <a:latin typeface="Trebuchet MS" panose="020B0603020202020204" pitchFamily="34" charset="0"/>
                <a:cs typeface="Cavolini" panose="020B0502040204020203" pitchFamily="66" charset="0"/>
              </a:rPr>
              <a:t>Pentecost and Confirmation</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pic>
        <p:nvPicPr>
          <p:cNvPr id="2" name="Online Media 1" title="Pentecost - Reflection">
            <a:hlinkClick r:id="" action="ppaction://media"/>
            <a:extLst>
              <a:ext uri="{FF2B5EF4-FFF2-40B4-BE49-F238E27FC236}">
                <a16:creationId xmlns:a16="http://schemas.microsoft.com/office/drawing/2014/main" id="{77B82B9D-D3D6-4C07-89D3-A093A1346884}"/>
              </a:ext>
            </a:extLst>
          </p:cNvPr>
          <p:cNvPicPr>
            <a:picLocks noRot="1" noChangeAspect="1"/>
          </p:cNvPicPr>
          <p:nvPr>
            <a:videoFile r:link="rId1"/>
          </p:nvPr>
        </p:nvPicPr>
        <p:blipFill>
          <a:blip r:embed="rId4"/>
          <a:stretch>
            <a:fillRect/>
          </a:stretch>
        </p:blipFill>
        <p:spPr>
          <a:xfrm>
            <a:off x="2457450" y="1021604"/>
            <a:ext cx="7826432" cy="4421934"/>
          </a:xfrm>
          <a:prstGeom prst="rect">
            <a:avLst/>
          </a:prstGeom>
        </p:spPr>
      </p:pic>
      <p:sp>
        <p:nvSpPr>
          <p:cNvPr id="8" name="TextBox 7">
            <a:extLst>
              <a:ext uri="{FF2B5EF4-FFF2-40B4-BE49-F238E27FC236}">
                <a16:creationId xmlns:a16="http://schemas.microsoft.com/office/drawing/2014/main" id="{FF94F1CE-B9FB-463C-BD28-09C27C34D24C}"/>
              </a:ext>
            </a:extLst>
          </p:cNvPr>
          <p:cNvSpPr txBox="1"/>
          <p:nvPr/>
        </p:nvSpPr>
        <p:spPr>
          <a:xfrm>
            <a:off x="6626087" y="5651028"/>
            <a:ext cx="5229028" cy="461665"/>
          </a:xfrm>
          <a:prstGeom prst="rect">
            <a:avLst/>
          </a:prstGeom>
          <a:noFill/>
        </p:spPr>
        <p:txBody>
          <a:bodyPr wrap="square" rtlCol="0">
            <a:spAutoFit/>
          </a:bodyPr>
          <a:lstStyle/>
          <a:p>
            <a:pPr algn="r"/>
            <a:r>
              <a:rPr lang="en-GB" sz="2400" b="1" dirty="0">
                <a:solidFill>
                  <a:srgbClr val="FFCC00"/>
                </a:solidFill>
                <a:latin typeface="Trebuchet MS" panose="020B0603020202020204" pitchFamily="34" charset="0"/>
              </a:rPr>
              <a:t>How can the Holy Spirit help me?</a:t>
            </a:r>
          </a:p>
        </p:txBody>
      </p:sp>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4247317"/>
          </a:xfrm>
          <a:prstGeom prst="rect">
            <a:avLst/>
          </a:prstGeom>
          <a:noFill/>
        </p:spPr>
        <p:txBody>
          <a:bodyPr wrap="square">
            <a:spAutoFit/>
          </a:bodyPr>
          <a:lstStyle/>
          <a:p>
            <a:pPr>
              <a:tabLst>
                <a:tab pos="4479925" algn="l"/>
              </a:tabLst>
            </a:pPr>
            <a:r>
              <a:rPr lang="en-GB" sz="1600" dirty="0">
                <a:latin typeface="Trebuchet MS" panose="020B0603020202020204" pitchFamily="34" charset="0"/>
              </a:rPr>
              <a:t>742: ‘Because you are the sons, God has sent the Spirit of his Son into our hearts, crying “Abba! Father!” ‘ (Gal 4:6)</a:t>
            </a:r>
          </a:p>
          <a:p>
            <a:pPr>
              <a:tabLst>
                <a:tab pos="4479925" algn="l"/>
              </a:tabLst>
            </a:pPr>
            <a:endParaRPr lang="en-GB" sz="1600" dirty="0">
              <a:latin typeface="Trebuchet MS" panose="020B0603020202020204" pitchFamily="34" charset="0"/>
            </a:endParaRPr>
          </a:p>
          <a:p>
            <a:pPr>
              <a:tabLst>
                <a:tab pos="4479925" algn="l"/>
              </a:tabLst>
            </a:pPr>
            <a:r>
              <a:rPr lang="en-GB" sz="1600" dirty="0">
                <a:latin typeface="Trebuchet MS" panose="020B0603020202020204" pitchFamily="34" charset="0"/>
              </a:rPr>
              <a:t>743:  From the beginning to the end of time, whenever God send his Son, he always sends his Spirit: their mission is conjoined and inseparable.</a:t>
            </a:r>
          </a:p>
          <a:p>
            <a:pPr>
              <a:tabLst>
                <a:tab pos="4479925" algn="l"/>
              </a:tabLst>
            </a:pPr>
            <a:endParaRPr lang="en-GB" sz="1600" dirty="0">
              <a:latin typeface="Trebuchet MS" panose="020B0603020202020204" pitchFamily="34" charset="0"/>
            </a:endParaRPr>
          </a:p>
          <a:p>
            <a:pPr>
              <a:tabLst>
                <a:tab pos="4479925" algn="l"/>
              </a:tabLst>
            </a:pPr>
            <a:r>
              <a:rPr lang="en-GB" sz="1600" dirty="0">
                <a:latin typeface="Trebuchet MS" panose="020B0603020202020204" pitchFamily="34" charset="0"/>
              </a:rPr>
              <a:t>744:  In the fullness of time the Holy Spirit completes in Mary all the preparations for Christ’s coming among the People of Gd. By the actions for the Holy Spirit in her, the Father gives the world Emmanuel, ‘God-with-us’ (Mt 1:23).</a:t>
            </a:r>
          </a:p>
          <a:p>
            <a:pPr>
              <a:tabLst>
                <a:tab pos="4479925" algn="l"/>
              </a:tabLst>
            </a:pPr>
            <a:endParaRPr lang="en-GB" sz="1600" dirty="0">
              <a:latin typeface="Trebuchet MS" panose="020B0603020202020204" pitchFamily="34" charset="0"/>
            </a:endParaRPr>
          </a:p>
          <a:p>
            <a:pPr>
              <a:tabLst>
                <a:tab pos="4479925" algn="l"/>
              </a:tabLst>
            </a:pPr>
            <a:r>
              <a:rPr lang="en-GB" sz="1600" dirty="0">
                <a:latin typeface="Trebuchet MS" panose="020B0603020202020204" pitchFamily="34" charset="0"/>
              </a:rPr>
              <a:t>745:  The Son of God was consecrated as Christ (Messiah) by the anointing of the Holy Spirit at his Incarnation (cf. Ps 2: 6-7).</a:t>
            </a:r>
          </a:p>
          <a:p>
            <a:pPr>
              <a:tabLst>
                <a:tab pos="4479925" algn="l"/>
              </a:tabLst>
            </a:pPr>
            <a:endParaRPr lang="en-GB" sz="1600" dirty="0">
              <a:latin typeface="Trebuchet MS" panose="020B0603020202020204" pitchFamily="34" charset="0"/>
            </a:endParaRPr>
          </a:p>
          <a:p>
            <a:pPr>
              <a:tabLst>
                <a:tab pos="4479925" algn="l"/>
              </a:tabLst>
            </a:pPr>
            <a:r>
              <a:rPr lang="en-GB" sz="1600" dirty="0">
                <a:latin typeface="Trebuchet MS" panose="020B0603020202020204" pitchFamily="34" charset="0"/>
              </a:rPr>
              <a:t>746:  By his death and his Resurrection, Jesus is constituted in glory as Lord and Christ (cf. Acts 2:36). From his fullness, he poured out the Holy Spirit on the apostles and the Church.</a:t>
            </a:r>
          </a:p>
          <a:p>
            <a:pPr>
              <a:tabLst>
                <a:tab pos="4479925" algn="l"/>
              </a:tabLst>
            </a:pPr>
            <a:endParaRPr lang="en-GB" sz="1600" dirty="0">
              <a:latin typeface="Trebuchet MS" panose="020B0603020202020204" pitchFamily="34" charset="0"/>
            </a:endParaRPr>
          </a:p>
          <a:p>
            <a:pPr>
              <a:tabLst>
                <a:tab pos="4479925" algn="l"/>
              </a:tabLst>
            </a:pPr>
            <a:r>
              <a:rPr lang="en-GB" sz="1600" dirty="0">
                <a:latin typeface="Trebuchet MS" panose="020B0603020202020204" pitchFamily="34" charset="0"/>
              </a:rPr>
              <a:t>747:  The Holy Spirit, whom Christ the head pours out on his members, builds, animates and sanctifies the Church. She is the sacrament of the Holy Trinity’s commission with men.</a:t>
            </a:r>
          </a:p>
          <a:p>
            <a:pPr>
              <a:tabLst>
                <a:tab pos="4479925" algn="l"/>
              </a:tabLst>
            </a:pPr>
            <a:endParaRPr lang="en-GB" sz="1400" dirty="0">
              <a:latin typeface="Trebuchet MS" panose="020B0603020202020204" pitchFamily="34" charset="0"/>
            </a:endParaRP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3200" dirty="0">
                <a:solidFill>
                  <a:srgbClr val="04659B"/>
                </a:solidFill>
                <a:latin typeface="Trebuchet MS" panose="020B0603020202020204" pitchFamily="34" charset="0"/>
              </a:rPr>
              <a:t>How do I know I am walking the right path God wants me to?</a:t>
            </a:r>
          </a:p>
          <a:p>
            <a:pPr>
              <a:lnSpc>
                <a:spcPct val="90000"/>
              </a:lnSpc>
              <a:spcAft>
                <a:spcPts val="600"/>
              </a:spcAft>
            </a:pPr>
            <a:endParaRPr lang="en-US" sz="2200" dirty="0">
              <a:solidFill>
                <a:srgbClr val="04659B"/>
              </a:solidFill>
              <a:latin typeface="Trebuchet MS" panose="020B0603020202020204" pitchFamily="34" charset="0"/>
            </a:endParaRP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04854"/>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pic>
        <p:nvPicPr>
          <p:cNvPr id="9" name="Picture 8" descr="Logo&#10;&#10;Description automatically generated">
            <a:extLst>
              <a:ext uri="{FF2B5EF4-FFF2-40B4-BE49-F238E27FC236}">
                <a16:creationId xmlns:a16="http://schemas.microsoft.com/office/drawing/2014/main" id="{5DD11F81-30AA-47E4-B389-1BEF07012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149" y="1408892"/>
            <a:ext cx="2468278" cy="1846138"/>
          </a:xfrm>
          <a:prstGeom prst="rect">
            <a:avLst/>
          </a:prstGeom>
        </p:spPr>
      </p:pic>
      <p:pic>
        <p:nvPicPr>
          <p:cNvPr id="11" name="Picture 10" descr="Logo&#10;&#10;Description automatically generated">
            <a:extLst>
              <a:ext uri="{FF2B5EF4-FFF2-40B4-BE49-F238E27FC236}">
                <a16:creationId xmlns:a16="http://schemas.microsoft.com/office/drawing/2014/main" id="{27EF3216-7C34-4016-8C57-D7FDA4E19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6792" y="3512151"/>
            <a:ext cx="2166798" cy="2185973"/>
          </a:xfrm>
          <a:prstGeom prst="rect">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8495469" y="4164104"/>
            <a:ext cx="3929429" cy="369332"/>
          </a:xfrm>
          <a:prstGeom prst="rect">
            <a:avLst/>
          </a:prstGeom>
          <a:noFill/>
        </p:spPr>
        <p:txBody>
          <a:bodyPr wrap="square">
            <a:spAutoFit/>
          </a:bodyPr>
          <a:lstStyle/>
          <a:p>
            <a:r>
              <a:rPr lang="en-GB" b="1" dirty="0">
                <a:latin typeface="Trebuchet MS" panose="020B0603020202020204" pitchFamily="34" charset="0"/>
              </a:rPr>
              <a:t>alpha.org/</a:t>
            </a:r>
          </a:p>
        </p:txBody>
      </p:sp>
      <p:pic>
        <p:nvPicPr>
          <p:cNvPr id="14" name="Picture 13" descr="Shape&#10;&#10;Description automatically generated with medium confidence">
            <a:extLst>
              <a:ext uri="{FF2B5EF4-FFF2-40B4-BE49-F238E27FC236}">
                <a16:creationId xmlns:a16="http://schemas.microsoft.com/office/drawing/2014/main" id="{98A7E76E-7DF8-4D8D-9CE6-B46790E36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3663" y="4916936"/>
            <a:ext cx="3341821" cy="532172"/>
          </a:xfrm>
          <a:prstGeom prst="rect">
            <a:avLst/>
          </a:prstGeom>
        </p:spPr>
      </p:pic>
      <p:sp>
        <p:nvSpPr>
          <p:cNvPr id="13" name="TextBox 12">
            <a:extLst>
              <a:ext uri="{FF2B5EF4-FFF2-40B4-BE49-F238E27FC236}">
                <a16:creationId xmlns:a16="http://schemas.microsoft.com/office/drawing/2014/main" id="{57CEE484-8A37-4E68-AC30-566DE9069E69}"/>
              </a:ext>
            </a:extLst>
          </p:cNvPr>
          <p:cNvSpPr txBox="1"/>
          <p:nvPr/>
        </p:nvSpPr>
        <p:spPr>
          <a:xfrm>
            <a:off x="3597424" y="1003576"/>
            <a:ext cx="6882096" cy="369332"/>
          </a:xfrm>
          <a:prstGeom prst="rect">
            <a:avLst/>
          </a:prstGeom>
          <a:noFill/>
        </p:spPr>
        <p:txBody>
          <a:bodyPr wrap="square">
            <a:spAutoFit/>
          </a:bodyPr>
          <a:lstStyle/>
          <a:p>
            <a:r>
              <a:rPr lang="en-GB" dirty="0">
                <a:hlinkClick r:id="rId7"/>
              </a:rPr>
              <a:t>www.dioceseofsalford.org.uk/faith/sacraments/confirmation/</a:t>
            </a:r>
            <a:r>
              <a:rPr lang="en-GB" dirty="0"/>
              <a:t> </a:t>
            </a:r>
          </a:p>
        </p:txBody>
      </p:sp>
      <p:pic>
        <p:nvPicPr>
          <p:cNvPr id="1026" name="Picture 2">
            <a:extLst>
              <a:ext uri="{FF2B5EF4-FFF2-40B4-BE49-F238E27FC236}">
                <a16:creationId xmlns:a16="http://schemas.microsoft.com/office/drawing/2014/main" id="{ED13A85B-0414-4CB5-A413-779D5E049C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0268" y="852943"/>
            <a:ext cx="1089473" cy="188411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1A1C369-0F19-4E1B-A5DF-2FBCC91D36D1}"/>
              </a:ext>
            </a:extLst>
          </p:cNvPr>
          <p:cNvSpPr txBox="1"/>
          <p:nvPr/>
        </p:nvSpPr>
        <p:spPr>
          <a:xfrm>
            <a:off x="3790453" y="3145957"/>
            <a:ext cx="6215268" cy="646331"/>
          </a:xfrm>
          <a:prstGeom prst="rect">
            <a:avLst/>
          </a:prstGeom>
          <a:noFill/>
        </p:spPr>
        <p:txBody>
          <a:bodyPr wrap="square">
            <a:spAutoFit/>
          </a:bodyPr>
          <a:lstStyle/>
          <a:p>
            <a:r>
              <a:rPr lang="en-GB" dirty="0">
                <a:hlinkClick r:id="rId9"/>
              </a:rPr>
              <a:t>www.wordonfire.org/resources/article/pentecost-and-the-fires-in-our-cities/27588/</a:t>
            </a:r>
            <a:r>
              <a:rPr lang="en-GB" dirty="0"/>
              <a:t> </a:t>
            </a:r>
          </a:p>
        </p:txBody>
      </p:sp>
      <p:sp>
        <p:nvSpPr>
          <p:cNvPr id="17" name="TextBox 16">
            <a:extLst>
              <a:ext uri="{FF2B5EF4-FFF2-40B4-BE49-F238E27FC236}">
                <a16:creationId xmlns:a16="http://schemas.microsoft.com/office/drawing/2014/main" id="{C0FC18B6-4E30-4A1A-92D6-439D2A1C3839}"/>
              </a:ext>
            </a:extLst>
          </p:cNvPr>
          <p:cNvSpPr txBox="1"/>
          <p:nvPr/>
        </p:nvSpPr>
        <p:spPr>
          <a:xfrm>
            <a:off x="3755627" y="5592740"/>
            <a:ext cx="6215268" cy="646331"/>
          </a:xfrm>
          <a:prstGeom prst="rect">
            <a:avLst/>
          </a:prstGeom>
          <a:noFill/>
        </p:spPr>
        <p:txBody>
          <a:bodyPr wrap="square">
            <a:spAutoFit/>
          </a:bodyPr>
          <a:lstStyle/>
          <a:p>
            <a:r>
              <a:rPr lang="en-GB" dirty="0">
                <a:hlinkClick r:id="rId10"/>
              </a:rPr>
              <a:t>www.sycamore.fm/start/session-guides/</a:t>
            </a:r>
            <a:endParaRPr lang="en-GB" dirty="0"/>
          </a:p>
          <a:p>
            <a:endParaRPr lang="en-GB" dirty="0"/>
          </a:p>
        </p:txBody>
      </p:sp>
    </p:spTree>
    <p:extLst>
      <p:ext uri="{BB962C8B-B14F-4D97-AF65-F5344CB8AC3E}">
        <p14:creationId xmlns:p14="http://schemas.microsoft.com/office/powerpoint/2010/main" val="271098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Holy Spirit, Living Breath of God - Keith and Kristyn Getty">
            <a:hlinkClick r:id="" action="ppaction://media"/>
            <a:extLst>
              <a:ext uri="{FF2B5EF4-FFF2-40B4-BE49-F238E27FC236}">
                <a16:creationId xmlns:a16="http://schemas.microsoft.com/office/drawing/2014/main" id="{B08966D3-E9A7-442C-BEA5-B77F4382C33B}"/>
              </a:ext>
            </a:extLst>
          </p:cNvPr>
          <p:cNvPicPr>
            <a:picLocks noRot="1" noChangeAspect="1"/>
          </p:cNvPicPr>
          <p:nvPr>
            <a:videoFile r:link="rId1"/>
          </p:nvPr>
        </p:nvPicPr>
        <p:blipFill>
          <a:blip r:embed="rId5"/>
          <a:stretch>
            <a:fillRect/>
          </a:stretch>
        </p:blipFill>
        <p:spPr>
          <a:xfrm>
            <a:off x="4552614" y="4741111"/>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1003880" y="4755468"/>
            <a:ext cx="10363199" cy="2062103"/>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16</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Holy Spirit – </a:t>
            </a:r>
          </a:p>
          <a:p>
            <a:pPr algn="ctr"/>
            <a:r>
              <a:rPr lang="en-GB" sz="3200" dirty="0">
                <a:solidFill>
                  <a:schemeClr val="bg1"/>
                </a:solidFill>
                <a:latin typeface="Trebuchet MS" panose="020B0603020202020204" pitchFamily="34" charset="0"/>
                <a:cs typeface="Cavolini" panose="020B0502040204020203" pitchFamily="66" charset="0"/>
              </a:rPr>
              <a:t>Pentecost and Confirmation</a:t>
            </a:r>
          </a:p>
          <a:p>
            <a:pPr algn="ctr"/>
            <a:endParaRPr lang="en-GB" sz="3200" dirty="0">
              <a:solidFill>
                <a:schemeClr val="bg1"/>
              </a:solidFill>
              <a:latin typeface="Trebuchet MS" panose="020B0603020202020204" pitchFamily="34" charset="0"/>
              <a:cs typeface="Cavolini" panose="020B0502040204020203" pitchFamily="66" charset="0"/>
            </a:endParaRP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369002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625DE0C-9362-479B-8AAE-EC1A8444A9EE}"/>
              </a:ext>
            </a:extLst>
          </p:cNvPr>
          <p:cNvPicPr>
            <a:picLocks noChangeAspect="1"/>
          </p:cNvPicPr>
          <p:nvPr/>
        </p:nvPicPr>
        <p:blipFill rotWithShape="1">
          <a:blip r:embed="rId2"/>
          <a:srcRect t="21398" b="3897"/>
          <a:stretch/>
        </p:blipFill>
        <p:spPr>
          <a:xfrm>
            <a:off x="255544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4FC5D09-8AED-47C0-BAA4-CE64B080AFC7}"/>
              </a:ext>
            </a:extLst>
          </p:cNvPr>
          <p:cNvSpPr txBox="1"/>
          <p:nvPr/>
        </p:nvSpPr>
        <p:spPr>
          <a:xfrm>
            <a:off x="228600" y="365125"/>
            <a:ext cx="4431789" cy="82073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Trebuchet MS" panose="020B0603020202020204" pitchFamily="34" charset="0"/>
                <a:ea typeface="+mj-ea"/>
                <a:cs typeface="+mj-cs"/>
              </a:rPr>
              <a:t>Introduction</a:t>
            </a:r>
          </a:p>
        </p:txBody>
      </p:sp>
      <p:sp>
        <p:nvSpPr>
          <p:cNvPr id="8" name="TextBox 7">
            <a:extLst>
              <a:ext uri="{FF2B5EF4-FFF2-40B4-BE49-F238E27FC236}">
                <a16:creationId xmlns:a16="http://schemas.microsoft.com/office/drawing/2014/main" id="{775A9AC2-B709-4DC5-B611-8C0767BAFFD3}"/>
              </a:ext>
            </a:extLst>
          </p:cNvPr>
          <p:cNvSpPr txBox="1"/>
          <p:nvPr/>
        </p:nvSpPr>
        <p:spPr>
          <a:xfrm>
            <a:off x="228600" y="1085850"/>
            <a:ext cx="4787537" cy="5091113"/>
          </a:xfrm>
          <a:prstGeom prst="rect">
            <a:avLst/>
          </a:prstGeom>
        </p:spPr>
        <p:txBody>
          <a:bodyPr vert="horz" lIns="91440" tIns="45720" rIns="91440" bIns="45720" rtlCol="0">
            <a:noAutofit/>
          </a:bodyPr>
          <a:lstStyle/>
          <a:p>
            <a:pPr>
              <a:lnSpc>
                <a:spcPct val="90000"/>
              </a:lnSpc>
              <a:spcAft>
                <a:spcPts val="600"/>
              </a:spcAft>
            </a:pPr>
            <a:r>
              <a:rPr lang="en-US" sz="2000" dirty="0">
                <a:effectLst/>
                <a:latin typeface="Trebuchet MS" panose="020B0603020202020204" pitchFamily="34" charset="0"/>
              </a:rPr>
              <a:t>In this session, </a:t>
            </a:r>
            <a:r>
              <a:rPr lang="en-US" sz="2000" dirty="0">
                <a:latin typeface="Trebuchet MS" panose="020B0603020202020204" pitchFamily="34" charset="0"/>
              </a:rPr>
              <a:t>we will</a:t>
            </a:r>
            <a:r>
              <a:rPr lang="en-US" sz="2000" dirty="0">
                <a:effectLst/>
                <a:latin typeface="Trebuchet MS" panose="020B0603020202020204" pitchFamily="34" charset="0"/>
              </a:rPr>
              <a:t> help people to </a:t>
            </a:r>
            <a:r>
              <a:rPr lang="en-US" sz="2000" dirty="0" err="1">
                <a:effectLst/>
                <a:latin typeface="Trebuchet MS" panose="020B0603020202020204" pitchFamily="34" charset="0"/>
              </a:rPr>
              <a:t>recognise</a:t>
            </a:r>
            <a:r>
              <a:rPr lang="en-US" sz="2000" dirty="0">
                <a:effectLst/>
                <a:latin typeface="Trebuchet MS" panose="020B0603020202020204" pitchFamily="34" charset="0"/>
              </a:rPr>
              <a:t> the importance of the Holy Spirit on our pilgrim journey. The gifts and the fruits of the Holy Spirit are given to us to make us literally charismatic in a way that will draw other people to Christ. They will also help deepen our relationship with Christ and our understanding of who he truly is and strengthen us for our own faith journey and what God asks of us. </a:t>
            </a:r>
            <a:br>
              <a:rPr lang="en-US" sz="2000" dirty="0">
                <a:effectLst/>
                <a:latin typeface="Trebuchet MS" panose="020B0603020202020204" pitchFamily="34" charset="0"/>
              </a:rPr>
            </a:br>
            <a:r>
              <a:rPr lang="en-US" sz="2000" dirty="0">
                <a:effectLst/>
                <a:latin typeface="Trebuchet MS" panose="020B0603020202020204" pitchFamily="34" charset="0"/>
              </a:rPr>
              <a:t>The Holy Spirit will help us to know the story of Pentecost and how that transformed the disciples and turned them inside out and into apostles. The Holy Spirit will also help us to understand that in sacred confirmation we receive the Holy Spirit and this, if we are fully open to the Holy Spirit, will transform us too!</a:t>
            </a:r>
            <a:endParaRPr lang="en-US" sz="2000" dirty="0">
              <a:latin typeface="Trebuchet MS" panose="020B0603020202020204" pitchFamily="34" charset="0"/>
            </a:endParaRPr>
          </a:p>
        </p:txBody>
      </p:sp>
    </p:spTree>
    <p:extLst>
      <p:ext uri="{BB962C8B-B14F-4D97-AF65-F5344CB8AC3E}">
        <p14:creationId xmlns:p14="http://schemas.microsoft.com/office/powerpoint/2010/main" val="44448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B621DE-1A9E-431D-BE03-A1419DD71A77}"/>
              </a:ext>
            </a:extLst>
          </p:cNvPr>
          <p:cNvSpPr txBox="1"/>
          <p:nvPr/>
        </p:nvSpPr>
        <p:spPr>
          <a:xfrm>
            <a:off x="247156" y="331157"/>
            <a:ext cx="5848844" cy="1924680"/>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5400" b="1" dirty="0">
                <a:latin typeface="Trebuchet MS" panose="020B0603020202020204" pitchFamily="34" charset="0"/>
                <a:ea typeface="+mj-ea"/>
                <a:cs typeface="+mj-cs"/>
              </a:rPr>
              <a:t>Pentecost and the Sacrament of Confirmation</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 up of a flower&#10;&#10;Description automatically generated with medium confidence">
            <a:extLst>
              <a:ext uri="{FF2B5EF4-FFF2-40B4-BE49-F238E27FC236}">
                <a16:creationId xmlns:a16="http://schemas.microsoft.com/office/drawing/2014/main" id="{F0B82CD1-7036-45A3-9A96-1D31122E9A33}"/>
              </a:ext>
            </a:extLst>
          </p:cNvPr>
          <p:cNvPicPr>
            <a:picLocks noChangeAspect="1"/>
          </p:cNvPicPr>
          <p:nvPr/>
        </p:nvPicPr>
        <p:blipFill rotWithShape="1">
          <a:blip r:embed="rId3">
            <a:extLst>
              <a:ext uri="{28A0092B-C50C-407E-A947-70E740481C1C}">
                <a14:useLocalDpi xmlns:a14="http://schemas.microsoft.com/office/drawing/2010/main" val="0"/>
              </a:ext>
            </a:extLst>
          </a:blip>
          <a:srcRect l="16311" r="8462"/>
          <a:stretch/>
        </p:blipFill>
        <p:spPr>
          <a:xfrm>
            <a:off x="5744693" y="0"/>
            <a:ext cx="6447307"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2" name="Online Media 1" title="Making the journey with the Holy Spirit">
            <a:hlinkClick r:id="" action="ppaction://media"/>
            <a:extLst>
              <a:ext uri="{FF2B5EF4-FFF2-40B4-BE49-F238E27FC236}">
                <a16:creationId xmlns:a16="http://schemas.microsoft.com/office/drawing/2014/main" id="{6E1FA5EB-685C-46D6-9D94-504E22DF4BB1}"/>
              </a:ext>
            </a:extLst>
          </p:cNvPr>
          <p:cNvPicPr>
            <a:picLocks noRot="1" noChangeAspect="1"/>
          </p:cNvPicPr>
          <p:nvPr>
            <a:videoFile r:link="rId1"/>
          </p:nvPr>
        </p:nvPicPr>
        <p:blipFill>
          <a:blip r:embed="rId4"/>
          <a:stretch>
            <a:fillRect/>
          </a:stretch>
        </p:blipFill>
        <p:spPr>
          <a:xfrm>
            <a:off x="320802" y="2984499"/>
            <a:ext cx="5103090" cy="3542344"/>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B82ED0-9591-4135-8E72-C3DA929B5123}"/>
              </a:ext>
            </a:extLst>
          </p:cNvPr>
          <p:cNvPicPr>
            <a:picLocks noChangeAspect="1"/>
          </p:cNvPicPr>
          <p:nvPr/>
        </p:nvPicPr>
        <p:blipFill rotWithShape="1">
          <a:blip r:embed="rId2">
            <a:alphaModFix amt="50000"/>
          </a:blip>
          <a:srcRect r="6666"/>
          <a:stretch/>
        </p:blipFill>
        <p:spPr>
          <a:xfrm>
            <a:off x="20" y="-500062"/>
            <a:ext cx="12191980" cy="6857999"/>
          </a:xfrm>
          <a:prstGeom prst="rect">
            <a:avLst/>
          </a:prstGeom>
        </p:spPr>
      </p:pic>
      <p:sp>
        <p:nvSpPr>
          <p:cNvPr id="4" name="TextBox 3">
            <a:extLst>
              <a:ext uri="{FF2B5EF4-FFF2-40B4-BE49-F238E27FC236}">
                <a16:creationId xmlns:a16="http://schemas.microsoft.com/office/drawing/2014/main" id="{F2843CDE-AAE8-4573-94BC-92748930DF61}"/>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a:solidFill>
                  <a:srgbClr val="FFFFFF"/>
                </a:solidFill>
                <a:latin typeface="Trebuchet MS" panose="020B0603020202020204" pitchFamily="34" charset="0"/>
                <a:ea typeface="+mj-ea"/>
                <a:cs typeface="+mj-cs"/>
              </a:rPr>
              <a:t>What do you think of when you hear the words; </a:t>
            </a:r>
          </a:p>
          <a:p>
            <a:pPr algn="ctr">
              <a:lnSpc>
                <a:spcPct val="90000"/>
              </a:lnSpc>
              <a:spcBef>
                <a:spcPct val="0"/>
              </a:spcBef>
              <a:spcAft>
                <a:spcPts val="600"/>
              </a:spcAft>
            </a:pPr>
            <a:r>
              <a:rPr lang="en-US" sz="6000" dirty="0">
                <a:solidFill>
                  <a:srgbClr val="FFFFFF"/>
                </a:solidFill>
                <a:latin typeface="Trebuchet MS" panose="020B0603020202020204" pitchFamily="34" charset="0"/>
                <a:ea typeface="+mj-ea"/>
                <a:cs typeface="+mj-cs"/>
              </a:rPr>
              <a:t>The Holy Spirit?</a:t>
            </a:r>
          </a:p>
        </p:txBody>
      </p:sp>
    </p:spTree>
    <p:extLst>
      <p:ext uri="{BB962C8B-B14F-4D97-AF65-F5344CB8AC3E}">
        <p14:creationId xmlns:p14="http://schemas.microsoft.com/office/powerpoint/2010/main" val="355605485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Acts 2: 1- 12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7" name="TextBox 6">
            <a:extLst>
              <a:ext uri="{FF2B5EF4-FFF2-40B4-BE49-F238E27FC236}">
                <a16:creationId xmlns:a16="http://schemas.microsoft.com/office/drawing/2014/main" id="{B76F71F0-6821-412F-A517-141F3B64A6D9}"/>
              </a:ext>
            </a:extLst>
          </p:cNvPr>
          <p:cNvSpPr txBox="1"/>
          <p:nvPr/>
        </p:nvSpPr>
        <p:spPr>
          <a:xfrm>
            <a:off x="296778" y="1059103"/>
            <a:ext cx="11598444" cy="3785652"/>
          </a:xfrm>
          <a:prstGeom prst="rect">
            <a:avLst/>
          </a:prstGeom>
          <a:noFill/>
        </p:spPr>
        <p:txBody>
          <a:bodyPr wrap="square">
            <a:spAutoFit/>
          </a:bodyPr>
          <a:lstStyle/>
          <a:p>
            <a:pPr algn="ctr"/>
            <a:r>
              <a:rPr lang="en-GB" sz="2000" dirty="0">
                <a:solidFill>
                  <a:schemeClr val="bg1"/>
                </a:solidFill>
                <a:latin typeface="Trebuchet MS" panose="020B0603020202020204" pitchFamily="34" charset="0"/>
                <a:ea typeface="Times New Roman" panose="02020603050405020304" pitchFamily="18" charset="0"/>
              </a:rPr>
              <a:t>When Pentecost day came round, they had all met in one room, when suddenly they heard what sounded like a powerful wind from heaven, the noise of which filled the entire house in which they were sitting; and something appeared to them that seemed like tongues of fire; these separated and came to rest on the head of each of them. They were all filled with the Holy Spirit, and began to speak foreign languages as the Spirit gave them the gift of speech.</a:t>
            </a:r>
          </a:p>
          <a:p>
            <a:pPr algn="ctr"/>
            <a:r>
              <a:rPr lang="en-GB" sz="2000" dirty="0">
                <a:solidFill>
                  <a:schemeClr val="bg1"/>
                </a:solidFill>
                <a:latin typeface="Trebuchet MS" panose="020B0603020202020204" pitchFamily="34" charset="0"/>
                <a:ea typeface="Times New Roman" panose="02020603050405020304" pitchFamily="18" charset="0"/>
              </a:rPr>
              <a:t>    Now there were devout men living in Jerusalem from every nation under heaven, and at this sound they all assembled, each one bewildered to hear these men speaking his own language. They were amazed and astonished. ‘Surely’ they said ‘all these men speaking are Galileans? How does it happen that each of us hears them in his own native language? Parthians, Medes and Elamites; people from Mesopotamia, Judaea and Cappadocia, Pontus and Asia, Phrygia and Pamphylia, Egypt and the parts of Libya round Cyrene; as well as visitors from Rome – Jews and proselytes alike – Cretans and Arabs; we hear them preaching in our own language about the marvels of God.’</a:t>
            </a:r>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1820780" y="333922"/>
            <a:ext cx="9955761"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How do I know what God wants me to do?</a:t>
            </a:r>
          </a:p>
        </p:txBody>
      </p:sp>
      <p:pic>
        <p:nvPicPr>
          <p:cNvPr id="3" name="Online Media 2" title="Bishop Barron on The Holy Spirit">
            <a:hlinkClick r:id="" action="ppaction://media"/>
            <a:extLst>
              <a:ext uri="{FF2B5EF4-FFF2-40B4-BE49-F238E27FC236}">
                <a16:creationId xmlns:a16="http://schemas.microsoft.com/office/drawing/2014/main" id="{52093246-0AF7-48CC-ACA6-F71BD623A530}"/>
              </a:ext>
            </a:extLst>
          </p:cNvPr>
          <p:cNvPicPr>
            <a:picLocks noRot="1" noChangeAspect="1"/>
          </p:cNvPicPr>
          <p:nvPr>
            <a:videoFile r:link="rId1"/>
          </p:nvPr>
        </p:nvPicPr>
        <p:blipFill>
          <a:blip r:embed="rId4"/>
          <a:stretch>
            <a:fillRect/>
          </a:stretch>
        </p:blipFill>
        <p:spPr>
          <a:xfrm>
            <a:off x="2918552" y="1566034"/>
            <a:ext cx="7242152" cy="4091816"/>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3389</TotalTime>
  <Words>1377</Words>
  <Application>Microsoft Office PowerPoint</Application>
  <PresentationFormat>Widescreen</PresentationFormat>
  <Paragraphs>105</Paragraphs>
  <Slides>20</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32</cp:revision>
  <dcterms:created xsi:type="dcterms:W3CDTF">2021-03-09T17:12:56Z</dcterms:created>
  <dcterms:modified xsi:type="dcterms:W3CDTF">2021-10-01T10:45:36Z</dcterms:modified>
</cp:coreProperties>
</file>