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6" r:id="rId2"/>
    <p:sldId id="258" r:id="rId3"/>
    <p:sldId id="259" r:id="rId4"/>
    <p:sldId id="296" r:id="rId5"/>
    <p:sldId id="257" r:id="rId6"/>
    <p:sldId id="315" r:id="rId7"/>
    <p:sldId id="303" r:id="rId8"/>
    <p:sldId id="302" r:id="rId9"/>
    <p:sldId id="304" r:id="rId10"/>
    <p:sldId id="318" r:id="rId11"/>
    <p:sldId id="306" r:id="rId12"/>
    <p:sldId id="307" r:id="rId13"/>
    <p:sldId id="308" r:id="rId14"/>
    <p:sldId id="309" r:id="rId15"/>
    <p:sldId id="301" r:id="rId16"/>
    <p:sldId id="310" r:id="rId17"/>
    <p:sldId id="297" r:id="rId18"/>
    <p:sldId id="311" r:id="rId19"/>
    <p:sldId id="312" r:id="rId20"/>
    <p:sldId id="313" r:id="rId21"/>
    <p:sldId id="3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snapToGrid="0">
      <p:cViewPr varScale="1">
        <p:scale>
          <a:sx n="104" d="100"/>
          <a:sy n="104"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BA6DEE-8D31-4509-93CA-C3E661E125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590286-004D-4549-97C1-1E33A221CB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94190-3363-487C-868C-17CF50F941C8}" type="datetimeFigureOut">
              <a:rPr lang="en-GB" smtClean="0"/>
              <a:t>01/11/2021</a:t>
            </a:fld>
            <a:endParaRPr lang="en-GB"/>
          </a:p>
        </p:txBody>
      </p:sp>
      <p:sp>
        <p:nvSpPr>
          <p:cNvPr id="4" name="Slide Image Placeholder 3">
            <a:extLst>
              <a:ext uri="{FF2B5EF4-FFF2-40B4-BE49-F238E27FC236}">
                <a16:creationId xmlns:a16="http://schemas.microsoft.com/office/drawing/2014/main" id="{D265A598-434F-4B30-8F22-DD4F37E8622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88D06706-A3DB-47A9-A585-F159304C68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7B26BF4-822D-4230-A577-E35C5915D44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D73B47A9-8C87-4FB4-ADBD-62C2417BB58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C718B-1770-44E3-A3B6-328907BD7B6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HL7aUE0W6D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https://youtu.be/HL7aUE0W6Dk</a:t>
            </a:r>
            <a:r>
              <a:rPr lang="en-GB" sz="1800" dirty="0">
                <a:effectLst/>
                <a:latin typeface="Arial" panose="020B0604020202020204" pitchFamily="34" charset="0"/>
                <a:ea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7747C017-16E7-4F52-A7BD-0B00A29BCB06}" type="slidenum">
              <a:rPr lang="en-GB" smtClean="0"/>
              <a:t>5</a:t>
            </a:fld>
            <a:endParaRPr lang="en-GB"/>
          </a:p>
        </p:txBody>
      </p:sp>
    </p:spTree>
    <p:extLst>
      <p:ext uri="{BB962C8B-B14F-4D97-AF65-F5344CB8AC3E}">
        <p14:creationId xmlns:p14="http://schemas.microsoft.com/office/powerpoint/2010/main" val="4880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scripture is taken from the New Jerusalem Bible Luke 15: 11-32 </a:t>
            </a:r>
          </a:p>
        </p:txBody>
      </p:sp>
      <p:sp>
        <p:nvSpPr>
          <p:cNvPr id="4" name="Slide Number Placeholder 3"/>
          <p:cNvSpPr>
            <a:spLocks noGrp="1"/>
          </p:cNvSpPr>
          <p:nvPr>
            <p:ph type="sldNum" sz="quarter" idx="5"/>
          </p:nvPr>
        </p:nvSpPr>
        <p:spPr/>
        <p:txBody>
          <a:bodyPr/>
          <a:lstStyle/>
          <a:p>
            <a:fld id="{7747C017-16E7-4F52-A7BD-0B00A29BCB06}" type="slidenum">
              <a:rPr lang="en-GB" smtClean="0"/>
              <a:t>6</a:t>
            </a:fld>
            <a:endParaRPr lang="en-GB"/>
          </a:p>
        </p:txBody>
      </p:sp>
    </p:spTree>
    <p:extLst>
      <p:ext uri="{BB962C8B-B14F-4D97-AF65-F5344CB8AC3E}">
        <p14:creationId xmlns:p14="http://schemas.microsoft.com/office/powerpoint/2010/main" val="315070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https://youtu.be/eY8CffVn5Sk</a:t>
            </a:r>
          </a:p>
        </p:txBody>
      </p:sp>
      <p:sp>
        <p:nvSpPr>
          <p:cNvPr id="4" name="Slide Number Placeholder 3"/>
          <p:cNvSpPr>
            <a:spLocks noGrp="1"/>
          </p:cNvSpPr>
          <p:nvPr>
            <p:ph type="sldNum" sz="quarter" idx="5"/>
          </p:nvPr>
        </p:nvSpPr>
        <p:spPr/>
        <p:txBody>
          <a:bodyPr/>
          <a:lstStyle/>
          <a:p>
            <a:fld id="{517C718B-1770-44E3-A3B6-328907BD7B63}" type="slidenum">
              <a:rPr lang="en-GB" smtClean="0"/>
              <a:t>8</a:t>
            </a:fld>
            <a:endParaRPr lang="en-GB"/>
          </a:p>
        </p:txBody>
      </p:sp>
    </p:spTree>
    <p:extLst>
      <p:ext uri="{BB962C8B-B14F-4D97-AF65-F5344CB8AC3E}">
        <p14:creationId xmlns:p14="http://schemas.microsoft.com/office/powerpoint/2010/main" val="347161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https://youtu.be/3M05YrJ6iiU</a:t>
            </a:r>
          </a:p>
        </p:txBody>
      </p:sp>
      <p:sp>
        <p:nvSpPr>
          <p:cNvPr id="4" name="Slide Number Placeholder 3"/>
          <p:cNvSpPr>
            <a:spLocks noGrp="1"/>
          </p:cNvSpPr>
          <p:nvPr>
            <p:ph type="sldNum" sz="quarter" idx="5"/>
          </p:nvPr>
        </p:nvSpPr>
        <p:spPr/>
        <p:txBody>
          <a:bodyPr/>
          <a:lstStyle/>
          <a:p>
            <a:fld id="{517C718B-1770-44E3-A3B6-328907BD7B63}" type="slidenum">
              <a:rPr lang="en-GB" smtClean="0"/>
              <a:t>9</a:t>
            </a:fld>
            <a:endParaRPr lang="en-GB"/>
          </a:p>
        </p:txBody>
      </p:sp>
    </p:spTree>
    <p:extLst>
      <p:ext uri="{BB962C8B-B14F-4D97-AF65-F5344CB8AC3E}">
        <p14:creationId xmlns:p14="http://schemas.microsoft.com/office/powerpoint/2010/main" val="126109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https://youtu.be/4bxv_wpG2nQ</a:t>
            </a:r>
          </a:p>
        </p:txBody>
      </p:sp>
      <p:sp>
        <p:nvSpPr>
          <p:cNvPr id="4" name="Slide Number Placeholder 3"/>
          <p:cNvSpPr>
            <a:spLocks noGrp="1"/>
          </p:cNvSpPr>
          <p:nvPr>
            <p:ph type="sldNum" sz="quarter" idx="5"/>
          </p:nvPr>
        </p:nvSpPr>
        <p:spPr/>
        <p:txBody>
          <a:bodyPr/>
          <a:lstStyle/>
          <a:p>
            <a:fld id="{517C718B-1770-44E3-A3B6-328907BD7B63}" type="slidenum">
              <a:rPr lang="en-GB" smtClean="0"/>
              <a:t>10</a:t>
            </a:fld>
            <a:endParaRPr lang="en-GB"/>
          </a:p>
        </p:txBody>
      </p:sp>
    </p:spTree>
    <p:extLst>
      <p:ext uri="{BB962C8B-B14F-4D97-AF65-F5344CB8AC3E}">
        <p14:creationId xmlns:p14="http://schemas.microsoft.com/office/powerpoint/2010/main" val="336809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for Catechists:</a:t>
            </a:r>
          </a:p>
          <a:p>
            <a:r>
              <a:rPr lang="en-GB" b="0" i="1" dirty="0">
                <a:solidFill>
                  <a:srgbClr val="000000"/>
                </a:solidFill>
                <a:effectLst/>
                <a:latin typeface="ReithSans"/>
              </a:rPr>
              <a:t>If you forgive others the wrongs they have done to you, your Father in heaven will also forgive you. But if you do not forgive others, then your Father will not forgive the wrongs you have done. (Matthew 6 14-15)</a:t>
            </a:r>
          </a:p>
          <a:p>
            <a:endParaRPr lang="en-GB" b="0" i="1" dirty="0">
              <a:solidFill>
                <a:srgbClr val="000000"/>
              </a:solidFill>
              <a:effectLst/>
              <a:latin typeface="ReithSans"/>
            </a:endParaRPr>
          </a:p>
          <a:p>
            <a:pPr algn="l"/>
            <a:r>
              <a:rPr lang="en-GB" b="0" i="0" dirty="0">
                <a:solidFill>
                  <a:srgbClr val="231F20"/>
                </a:solidFill>
                <a:effectLst/>
                <a:latin typeface="ReithSans"/>
              </a:rPr>
              <a:t>In the </a:t>
            </a:r>
            <a:r>
              <a:rPr lang="en-GB" b="1" i="0" dirty="0">
                <a:solidFill>
                  <a:srgbClr val="231F20"/>
                </a:solidFill>
                <a:effectLst/>
                <a:latin typeface="ReithSans"/>
              </a:rPr>
              <a:t>parable</a:t>
            </a:r>
            <a:r>
              <a:rPr lang="en-GB" b="0" i="0" dirty="0">
                <a:solidFill>
                  <a:srgbClr val="231F20"/>
                </a:solidFill>
                <a:effectLst/>
                <a:latin typeface="ReithSans"/>
              </a:rPr>
              <a:t> of the Prodigal Son, the father forgives his son when he returns and welcomes him home. In the same way, God waits for humans to realise what they have done wrong and ask for forgiveness and welcomes them back when they do. It is the willingness to ask for forgiveness and change one's behaviour that is central to the idea of forgiveness.</a:t>
            </a:r>
          </a:p>
          <a:p>
            <a:pPr algn="l"/>
            <a:r>
              <a:rPr lang="en-GB" b="0" i="0" dirty="0">
                <a:solidFill>
                  <a:srgbClr val="231F20"/>
                </a:solidFill>
                <a:effectLst/>
                <a:latin typeface="ReithSans"/>
              </a:rPr>
              <a:t>In the same way that God forgives humans, so humans have to forgive those around them. If people fail to do so, they cannot expect to be forgiven by God.</a:t>
            </a:r>
          </a:p>
          <a:p>
            <a:endParaRPr lang="en-GB" b="0" i="1" dirty="0">
              <a:solidFill>
                <a:srgbClr val="000000"/>
              </a:solidFill>
              <a:effectLst/>
              <a:latin typeface="ReithSans"/>
            </a:endParaRPr>
          </a:p>
          <a:p>
            <a:pPr algn="l"/>
            <a:r>
              <a:rPr lang="en-GB" b="1" i="0" dirty="0">
                <a:solidFill>
                  <a:srgbClr val="231F20"/>
                </a:solidFill>
                <a:effectLst/>
                <a:latin typeface="ReithSans"/>
              </a:rPr>
              <a:t>The Lord's Prayer</a:t>
            </a:r>
          </a:p>
          <a:p>
            <a:pPr algn="l"/>
            <a:r>
              <a:rPr lang="en-GB" b="0" i="0" dirty="0">
                <a:solidFill>
                  <a:srgbClr val="231F20"/>
                </a:solidFill>
                <a:effectLst/>
                <a:latin typeface="ReithSans"/>
              </a:rPr>
              <a:t>This same teaching is reflected in the Lord's Prayer - Forgive us our trespasses as we forgive those who trespass against us. It is also not enough to forgive just once. Jesus says in the Parable of the Unforgiving Servant that it is not enough simply to forgive someone seven times, but seventy time seven (Matthew 18:21-22) which implies as often as is needed.</a:t>
            </a:r>
          </a:p>
          <a:p>
            <a:pPr algn="l"/>
            <a:r>
              <a:rPr lang="en-GB" b="0" i="0" dirty="0">
                <a:solidFill>
                  <a:srgbClr val="231F20"/>
                </a:solidFill>
                <a:effectLst/>
                <a:latin typeface="ReithSans"/>
              </a:rPr>
              <a:t>Forgiving someone when they have caused harm or pain is a difficult thing to do, but in the Gospels Jesus sets an example. Jesus forgave those who crucified him, Jesus said, 'Forgive them, Father! They don't know what they are doing.' (Luke 23:34). This act of forgiveness shows that any act can be forgiven. In John’s Gospel (20:21-23) Jesus tells the apostles that those sins that they forgive are forgiven, and those sins that they do not forgive will not be forgiven.</a:t>
            </a:r>
          </a:p>
          <a:p>
            <a:endParaRPr lang="en-GB" b="0" i="1" dirty="0">
              <a:solidFill>
                <a:srgbClr val="000000"/>
              </a:solidFill>
              <a:effectLst/>
              <a:latin typeface="ReithSans"/>
            </a:endParaRPr>
          </a:p>
          <a:p>
            <a:r>
              <a:rPr lang="en-GB" dirty="0"/>
              <a:t>https://www.bbc.co.uk/bitesize/guides/zwxm97h/revision/8</a:t>
            </a:r>
          </a:p>
          <a:p>
            <a:endParaRPr lang="en-GB" dirty="0"/>
          </a:p>
        </p:txBody>
      </p:sp>
      <p:sp>
        <p:nvSpPr>
          <p:cNvPr id="4" name="Slide Number Placeholder 3"/>
          <p:cNvSpPr>
            <a:spLocks noGrp="1"/>
          </p:cNvSpPr>
          <p:nvPr>
            <p:ph type="sldNum" sz="quarter" idx="5"/>
          </p:nvPr>
        </p:nvSpPr>
        <p:spPr/>
        <p:txBody>
          <a:bodyPr/>
          <a:lstStyle/>
          <a:p>
            <a:fld id="{517C718B-1770-44E3-A3B6-328907BD7B63}" type="slidenum">
              <a:rPr lang="en-GB" smtClean="0"/>
              <a:t>13</a:t>
            </a:fld>
            <a:endParaRPr lang="en-GB"/>
          </a:p>
        </p:txBody>
      </p:sp>
    </p:spTree>
    <p:extLst>
      <p:ext uri="{BB962C8B-B14F-4D97-AF65-F5344CB8AC3E}">
        <p14:creationId xmlns:p14="http://schemas.microsoft.com/office/powerpoint/2010/main" val="264043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4bxv_wpG2nQ?feature=oembed" TargetMode="External"/><Relationship Id="rId5" Type="http://schemas.openxmlformats.org/officeDocument/2006/relationships/image" Target="../media/image13.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www.dioceseofsalford.org.uk/youth/resources-links/" TargetMode="External"/><Relationship Id="rId5" Type="http://schemas.openxmlformats.org/officeDocument/2006/relationships/hyperlink" Target="http://www.sycamore.fm/start/session-guides/session-16-forgiveness-healing-and-mission/" TargetMode="External"/><Relationship Id="rId4" Type="http://schemas.openxmlformats.org/officeDocument/2006/relationships/hyperlink" Target="http://www.universitycatholic.net/resources/how-to-go-to-confess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FB0TWvag_Ic?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3.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L7aUE0W6Dk?feature=oembed" TargetMode="External"/><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eY8CffVn5Sk?feature=oembed" TargetMode="External"/><Relationship Id="rId5" Type="http://schemas.openxmlformats.org/officeDocument/2006/relationships/image" Target="../media/image11.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3M05YrJ6iiU?feature=oembed" TargetMode="External"/><Relationship Id="rId5" Type="http://schemas.openxmlformats.org/officeDocument/2006/relationships/image" Target="../media/image12.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722867" y="5127264"/>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17</a:t>
            </a:r>
          </a:p>
          <a:p>
            <a:pPr algn="ctr"/>
            <a:r>
              <a:rPr lang="en-GB" sz="3200" dirty="0">
                <a:solidFill>
                  <a:schemeClr val="bg1"/>
                </a:solidFill>
                <a:latin typeface="Trebuchet MS" panose="020B0603020202020204" pitchFamily="34" charset="0"/>
                <a:cs typeface="Cavolini" panose="020B0502040204020203" pitchFamily="66" charset="0"/>
              </a:rPr>
              <a:t> Making the journey with forgiveness-</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Sacrament of Reconciliation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Online Media 1" title="Reconciliation is amazing">
            <a:hlinkClick r:id="" action="ppaction://media"/>
            <a:extLst>
              <a:ext uri="{FF2B5EF4-FFF2-40B4-BE49-F238E27FC236}">
                <a16:creationId xmlns:a16="http://schemas.microsoft.com/office/drawing/2014/main" id="{59697CB5-DA3B-493C-8DBA-75F2CBC55C33}"/>
              </a:ext>
            </a:extLst>
          </p:cNvPr>
          <p:cNvPicPr>
            <a:picLocks noRot="1" noChangeAspect="1"/>
          </p:cNvPicPr>
          <p:nvPr>
            <a:videoFile r:link="rId1"/>
          </p:nvPr>
        </p:nvPicPr>
        <p:blipFill>
          <a:blip r:embed="rId5"/>
          <a:stretch>
            <a:fillRect/>
          </a:stretch>
        </p:blipFill>
        <p:spPr>
          <a:xfrm>
            <a:off x="2104571" y="1173843"/>
            <a:ext cx="8275070" cy="4675414"/>
          </a:xfrm>
          <a:prstGeom prst="rect">
            <a:avLst/>
          </a:prstGeom>
        </p:spPr>
      </p:pic>
      <p:sp>
        <p:nvSpPr>
          <p:cNvPr id="7" name="TextBox 6">
            <a:extLst>
              <a:ext uri="{FF2B5EF4-FFF2-40B4-BE49-F238E27FC236}">
                <a16:creationId xmlns:a16="http://schemas.microsoft.com/office/drawing/2014/main" id="{25D7874B-0FDF-439E-AB81-A8FA72107AA4}"/>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 on Reconciliation</a:t>
            </a:r>
          </a:p>
        </p:txBody>
      </p:sp>
    </p:spTree>
    <p:extLst>
      <p:ext uri="{BB962C8B-B14F-4D97-AF65-F5344CB8AC3E}">
        <p14:creationId xmlns:p14="http://schemas.microsoft.com/office/powerpoint/2010/main" val="7029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5478423"/>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1486</a:t>
            </a:r>
            <a:r>
              <a:rPr lang="en-GB" sz="1400" dirty="0">
                <a:latin typeface="Trebuchet MS" panose="020B0603020202020204" pitchFamily="34" charset="0"/>
              </a:rPr>
              <a:t> The forgiveness of sins committed after Baptism is conferred by a particular sacrament called the sacrament of conversion, confession, Penance or Reconciliation.</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1489</a:t>
            </a:r>
            <a:r>
              <a:rPr lang="en-GB" sz="1400" dirty="0">
                <a:latin typeface="Trebuchet MS" panose="020B0603020202020204" pitchFamily="34" charset="0"/>
              </a:rPr>
              <a:t> To return to communion with God after having lost it through sin is a process born of the grace of God who is rich in mercy and solicitous for the salvation of men. One must ask for this precious gift for oneself and for others.</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1491</a:t>
            </a:r>
            <a:r>
              <a:rPr lang="en-GB" sz="1400" dirty="0">
                <a:latin typeface="Trebuchet MS" panose="020B0603020202020204" pitchFamily="34" charset="0"/>
              </a:rPr>
              <a:t> The sacrament of Penance is a whole consisting in three actions of the penitent and the priest’s absolution. The penitent’s acts are repentance, confession or disclosure of sins to a priest, and the intention to make reparation and do works of reparation.</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1492</a:t>
            </a:r>
            <a:r>
              <a:rPr lang="en-GB" sz="1400" dirty="0">
                <a:latin typeface="Trebuchet MS" panose="020B0603020202020204" pitchFamily="34" charset="0"/>
              </a:rPr>
              <a:t> Repentance (also called contrition) must be inspired by motives that arise from faith. If repentance arises from love of charity for God, it is called ‘perfect’ contrition; if it is founded on other motives, it is called ‘imperfect’.</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1493</a:t>
            </a:r>
            <a:r>
              <a:rPr lang="en-GB" sz="1400" dirty="0">
                <a:latin typeface="Trebuchet MS" panose="020B0603020202020204" pitchFamily="34" charset="0"/>
              </a:rPr>
              <a:t> One who desires to obtain reconciliation with God and with the Church must confess to a priest all the unconfessed grave sins he remembers after carefully examined his conscience.</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1495</a:t>
            </a:r>
            <a:r>
              <a:rPr lang="en-GB" sz="1400" dirty="0">
                <a:latin typeface="Trebuchet MS" panose="020B0603020202020204" pitchFamily="34" charset="0"/>
              </a:rPr>
              <a:t> Only priests who have received the faculty of absolving from the authority of the Church can forgive sins in the name of Christ.</a:t>
            </a:r>
          </a:p>
          <a:p>
            <a:pPr>
              <a:tabLst>
                <a:tab pos="4479925" algn="l"/>
              </a:tabLst>
            </a:pPr>
            <a:endParaRPr lang="en-GB" sz="1400" dirty="0">
              <a:latin typeface="Trebuchet MS" panose="020B0603020202020204" pitchFamily="34" charset="0"/>
            </a:endParaRPr>
          </a:p>
          <a:p>
            <a:pPr>
              <a:tabLst>
                <a:tab pos="4479925" algn="l"/>
              </a:tabLst>
            </a:pPr>
            <a:r>
              <a:rPr lang="en-GB" sz="1400" b="1" dirty="0">
                <a:latin typeface="Trebuchet MS" panose="020B0603020202020204" pitchFamily="34" charset="0"/>
              </a:rPr>
              <a:t>1497</a:t>
            </a:r>
            <a:r>
              <a:rPr lang="en-GB" sz="1400" dirty="0">
                <a:latin typeface="Trebuchet MS" panose="020B0603020202020204" pitchFamily="34" charset="0"/>
              </a:rPr>
              <a:t> Individual and integral confession of grave sins followed by absolution remains the only ordinary means of reconciliation with God and with the Church.</a:t>
            </a:r>
          </a:p>
          <a:p>
            <a:pPr>
              <a:tabLst>
                <a:tab pos="4479925" algn="l"/>
              </a:tabLst>
            </a:pPr>
            <a:endParaRPr lang="en-GB" sz="1400" dirty="0">
              <a:latin typeface="Trebuchet MS" panose="020B0603020202020204" pitchFamily="34" charset="0"/>
            </a:endParaRPr>
          </a:p>
          <a:p>
            <a:pPr>
              <a:tabLst>
                <a:tab pos="4479925" algn="l"/>
              </a:tabLst>
            </a:pPr>
            <a:endParaRPr lang="en-GB" sz="1400" dirty="0">
              <a:latin typeface="Trebuchet MS" panose="020B0603020202020204" pitchFamily="34" charset="0"/>
            </a:endParaRPr>
          </a:p>
          <a:p>
            <a:pPr>
              <a:tabLst>
                <a:tab pos="4479925" algn="l"/>
              </a:tabLst>
            </a:pPr>
            <a:endParaRPr lang="en-GB" sz="1400" dirty="0">
              <a:latin typeface="Trebuchet MS" panose="020B0603020202020204" pitchFamily="34" charset="0"/>
            </a:endParaRPr>
          </a:p>
          <a:p>
            <a:pPr>
              <a:tabLst>
                <a:tab pos="4479925" algn="l"/>
              </a:tabLst>
            </a:pPr>
            <a:endParaRPr lang="en-GB" sz="1400" dirty="0">
              <a:latin typeface="Trebuchet MS" panose="020B0603020202020204" pitchFamily="34" charset="0"/>
            </a:endParaRPr>
          </a:p>
          <a:p>
            <a:pPr>
              <a:tabLst>
                <a:tab pos="4479925" algn="l"/>
              </a:tabLst>
            </a:pPr>
            <a:endParaRPr lang="en-GB" sz="1400" dirty="0">
              <a:latin typeface="Trebuchet MS" panose="020B0603020202020204" pitchFamily="34" charset="0"/>
            </a:endParaRPr>
          </a:p>
          <a:p>
            <a:pPr>
              <a:tabLst>
                <a:tab pos="4479925" algn="l"/>
              </a:tabLst>
            </a:pP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B345C6-9CB0-4ACC-8351-9F19AA996ACB}"/>
              </a:ext>
            </a:extLst>
          </p:cNvPr>
          <p:cNvSpPr txBox="1"/>
          <p:nvPr/>
        </p:nvSpPr>
        <p:spPr>
          <a:xfrm>
            <a:off x="893938" y="1092404"/>
            <a:ext cx="424900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Trebuchet MS" panose="020B0603020202020204" pitchFamily="34" charset="0"/>
                <a:ea typeface="+mj-ea"/>
                <a:cs typeface="+mj-cs"/>
              </a:rPr>
              <a:t>Questions</a:t>
            </a:r>
          </a:p>
        </p:txBody>
      </p:sp>
      <p:sp>
        <p:nvSpPr>
          <p:cNvPr id="2" name="TextBox 1">
            <a:extLst>
              <a:ext uri="{FF2B5EF4-FFF2-40B4-BE49-F238E27FC236}">
                <a16:creationId xmlns:a16="http://schemas.microsoft.com/office/drawing/2014/main" id="{50BF1905-B4C6-4B10-A5F8-54EF25313610}"/>
              </a:ext>
            </a:extLst>
          </p:cNvPr>
          <p:cNvSpPr txBox="1"/>
          <p:nvPr/>
        </p:nvSpPr>
        <p:spPr>
          <a:xfrm>
            <a:off x="805543" y="2871982"/>
            <a:ext cx="5059997" cy="318168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latin typeface="Trebuchet MS" panose="020B0603020202020204" pitchFamily="34" charset="0"/>
              </a:rPr>
              <a:t>Why do I need to go to a priest for confession?</a:t>
            </a:r>
          </a:p>
          <a:p>
            <a:pPr marL="285750" indent="-228600">
              <a:lnSpc>
                <a:spcPct val="90000"/>
              </a:lnSpc>
              <a:spcAft>
                <a:spcPts val="600"/>
              </a:spcAft>
              <a:buFont typeface="Arial" panose="020B0604020202020204" pitchFamily="34" charset="0"/>
              <a:buChar char="•"/>
            </a:pPr>
            <a:r>
              <a:rPr lang="en-US" sz="2400" dirty="0">
                <a:latin typeface="Trebuchet MS" panose="020B0603020202020204" pitchFamily="34" charset="0"/>
              </a:rPr>
              <a:t>How often should I go to confession?</a:t>
            </a:r>
          </a:p>
          <a:p>
            <a:pPr marL="285750" indent="-228600">
              <a:lnSpc>
                <a:spcPct val="90000"/>
              </a:lnSpc>
              <a:spcAft>
                <a:spcPts val="600"/>
              </a:spcAft>
              <a:buFont typeface="Arial" panose="020B0604020202020204" pitchFamily="34" charset="0"/>
              <a:buChar char="•"/>
            </a:pPr>
            <a:r>
              <a:rPr lang="en-US" sz="2400" dirty="0">
                <a:latin typeface="Trebuchet MS" panose="020B0603020202020204" pitchFamily="34" charset="0"/>
              </a:rPr>
              <a:t>How do I start my confession?</a:t>
            </a:r>
          </a:p>
          <a:p>
            <a:pPr marL="285750" indent="-228600">
              <a:lnSpc>
                <a:spcPct val="90000"/>
              </a:lnSpc>
              <a:spcAft>
                <a:spcPts val="600"/>
              </a:spcAft>
              <a:buFont typeface="Arial" panose="020B0604020202020204" pitchFamily="34" charset="0"/>
              <a:buChar char="•"/>
            </a:pPr>
            <a:endParaRPr lang="en-US" dirty="0"/>
          </a:p>
        </p:txBody>
      </p:sp>
      <p:sp>
        <p:nvSpPr>
          <p:cNvPr id="18" name="Freeform: Shape 17">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2">
            <a:extLst>
              <a:ext uri="{28A0092B-C50C-407E-A947-70E740481C1C}">
                <a14:useLocalDpi xmlns:a14="http://schemas.microsoft.com/office/drawing/2010/main" val="0"/>
              </a:ext>
            </a:extLst>
          </a:blip>
          <a:srcRect t="7954" b="3344"/>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0" name="Freeform: Shape 19">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Logo, icon&#10;&#10;Description automatically generated">
            <a:extLst>
              <a:ext uri="{FF2B5EF4-FFF2-40B4-BE49-F238E27FC236}">
                <a16:creationId xmlns:a16="http://schemas.microsoft.com/office/drawing/2014/main" id="{AEE72D28-F1AB-4CD3-8311-599772235D4A}"/>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r="-1" b="14549"/>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5756260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fontScale="92500"/>
          </a:bodyPr>
          <a:lstStyle/>
          <a:p>
            <a:pPr algn="ctr">
              <a:lnSpc>
                <a:spcPct val="90000"/>
              </a:lnSpc>
              <a:spcAft>
                <a:spcPts val="600"/>
              </a:spcAft>
            </a:pPr>
            <a:r>
              <a:rPr lang="en-US" sz="3600" dirty="0">
                <a:solidFill>
                  <a:srgbClr val="04659B"/>
                </a:solidFill>
                <a:latin typeface="Trebuchet MS" panose="020B0603020202020204" pitchFamily="34" charset="0"/>
              </a:rPr>
              <a:t>Why do you think it is important to ask God for forgiveness?</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3">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3" name="TextBox 12">
            <a:extLst>
              <a:ext uri="{FF2B5EF4-FFF2-40B4-BE49-F238E27FC236}">
                <a16:creationId xmlns:a16="http://schemas.microsoft.com/office/drawing/2014/main" id="{6876012A-7FB2-47F9-8B98-D516346E8323}"/>
              </a:ext>
            </a:extLst>
          </p:cNvPr>
          <p:cNvSpPr txBox="1"/>
          <p:nvPr/>
        </p:nvSpPr>
        <p:spPr>
          <a:xfrm>
            <a:off x="3696533" y="3469069"/>
            <a:ext cx="7723163" cy="2554545"/>
          </a:xfrm>
          <a:prstGeom prst="rect">
            <a:avLst/>
          </a:prstGeom>
          <a:noFill/>
        </p:spPr>
        <p:txBody>
          <a:bodyPr wrap="square">
            <a:spAutoFit/>
          </a:bodyPr>
          <a:lstStyle/>
          <a:p>
            <a:r>
              <a:rPr lang="en-GB" sz="2000" dirty="0">
                <a:hlinkClick r:id="rId4"/>
              </a:rPr>
              <a:t>www.universitycatholic.net/resources/how-to-go-to-confession/</a:t>
            </a:r>
            <a:endParaRPr lang="en-GB" sz="2000" dirty="0"/>
          </a:p>
          <a:p>
            <a:endParaRPr lang="en-GB" sz="2000" dirty="0"/>
          </a:p>
          <a:p>
            <a:endParaRPr lang="en-GB" sz="2000" dirty="0"/>
          </a:p>
          <a:p>
            <a:pPr algn="ctr"/>
            <a:r>
              <a:rPr lang="en-GB" sz="2000" dirty="0">
                <a:hlinkClick r:id="rId5"/>
              </a:rPr>
              <a:t>www.sycamore.fm/start/session-guides/session-16-forgiveness-healing-and-mission/</a:t>
            </a:r>
            <a:r>
              <a:rPr lang="en-GB" sz="2000" dirty="0"/>
              <a:t> </a:t>
            </a:r>
          </a:p>
          <a:p>
            <a:pPr algn="ctr"/>
            <a:endParaRPr lang="en-GB" sz="2000" dirty="0"/>
          </a:p>
          <a:p>
            <a:pPr algn="ctr"/>
            <a:r>
              <a:rPr lang="en-GB" sz="2000" dirty="0">
                <a:hlinkClick r:id="rId6"/>
              </a:rPr>
              <a:t>www.dioceseofsalford.org.uk/youth/resources-links/</a:t>
            </a:r>
            <a:r>
              <a:rPr lang="en-GB" sz="2000" dirty="0"/>
              <a:t> </a:t>
            </a:r>
          </a:p>
          <a:p>
            <a:endParaRPr lang="en-GB" sz="2000" dirty="0"/>
          </a:p>
        </p:txBody>
      </p:sp>
      <p:pic>
        <p:nvPicPr>
          <p:cNvPr id="1026" name="Picture 2">
            <a:extLst>
              <a:ext uri="{FF2B5EF4-FFF2-40B4-BE49-F238E27FC236}">
                <a16:creationId xmlns:a16="http://schemas.microsoft.com/office/drawing/2014/main" id="{A5685FE3-884E-4EE8-A020-9E78776799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4037" y="941002"/>
            <a:ext cx="4331360" cy="230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8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Hosea - Come Back to me">
            <a:hlinkClick r:id="" action="ppaction://media"/>
            <a:extLst>
              <a:ext uri="{FF2B5EF4-FFF2-40B4-BE49-F238E27FC236}">
                <a16:creationId xmlns:a16="http://schemas.microsoft.com/office/drawing/2014/main" id="{BF40ED20-C431-48D2-AE1E-B546B80B00D2}"/>
              </a:ext>
            </a:extLst>
          </p:cNvPr>
          <p:cNvPicPr>
            <a:picLocks noRot="1" noChangeAspect="1"/>
          </p:cNvPicPr>
          <p:nvPr>
            <a:videoFile r:link="rId1"/>
          </p:nvPr>
        </p:nvPicPr>
        <p:blipFill>
          <a:blip r:embed="rId5"/>
          <a:stretch>
            <a:fillRect/>
          </a:stretch>
        </p:blipFill>
        <p:spPr>
          <a:xfrm>
            <a:off x="5140158" y="4742448"/>
            <a:ext cx="1911684" cy="1433763"/>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6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E4FC5D09-8AED-47C0-BAA4-CE64B080AFC7}"/>
              </a:ext>
            </a:extLst>
          </p:cNvPr>
          <p:cNvSpPr txBox="1"/>
          <p:nvPr/>
        </p:nvSpPr>
        <p:spPr>
          <a:xfrm>
            <a:off x="539841" y="18255"/>
            <a:ext cx="53933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398206" y="1054725"/>
            <a:ext cx="5833355" cy="5122238"/>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en-US" dirty="0">
                <a:latin typeface="Trebuchet MS" panose="020B0603020202020204" pitchFamily="34" charset="0"/>
              </a:rPr>
              <a:t>O</a:t>
            </a:r>
            <a:r>
              <a:rPr lang="en-US" dirty="0">
                <a:effectLst/>
                <a:latin typeface="Trebuchet MS" panose="020B0603020202020204" pitchFamily="34" charset="0"/>
              </a:rPr>
              <a:t>ur faith is based on God’s merciful love for us made visible in His Son Jesus Christ. </a:t>
            </a:r>
          </a:p>
          <a:p>
            <a:pPr indent="-228600" algn="just">
              <a:lnSpc>
                <a:spcPct val="90000"/>
              </a:lnSpc>
              <a:spcAft>
                <a:spcPts val="600"/>
              </a:spcAft>
              <a:buFont typeface="Arial" panose="020B0604020202020204" pitchFamily="34" charset="0"/>
              <a:buChar char="•"/>
            </a:pPr>
            <a:r>
              <a:rPr lang="en-US" dirty="0">
                <a:effectLst/>
                <a:latin typeface="Trebuchet MS" panose="020B0603020202020204" pitchFamily="34" charset="0"/>
              </a:rPr>
              <a:t>Salvation is God’s rescue plan that mends what was broken in the world by original sin and what is broken in each one of us by sin. Jesus death on the cross takes away the sins of the world.</a:t>
            </a:r>
          </a:p>
          <a:p>
            <a:pPr indent="-228600" algn="just">
              <a:lnSpc>
                <a:spcPct val="90000"/>
              </a:lnSpc>
              <a:spcAft>
                <a:spcPts val="600"/>
              </a:spcAft>
              <a:buFont typeface="Arial" panose="020B0604020202020204" pitchFamily="34" charset="0"/>
              <a:buChar char="•"/>
            </a:pPr>
            <a:r>
              <a:rPr lang="en-US" dirty="0">
                <a:effectLst/>
                <a:latin typeface="Trebuchet MS" panose="020B0603020202020204" pitchFamily="34" charset="0"/>
              </a:rPr>
              <a:t> A very important part of Jesus ministry was forgiveness and healing and teaching us about God as our loving Father (</a:t>
            </a:r>
            <a:r>
              <a:rPr lang="en-US" dirty="0" err="1">
                <a:effectLst/>
                <a:latin typeface="Trebuchet MS" panose="020B0603020202020204" pitchFamily="34" charset="0"/>
              </a:rPr>
              <a:t>cf</a:t>
            </a:r>
            <a:r>
              <a:rPr lang="en-US" dirty="0">
                <a:effectLst/>
                <a:latin typeface="Trebuchet MS" panose="020B0603020202020204" pitchFamily="34" charset="0"/>
              </a:rPr>
              <a:t> Luke chapter 15). </a:t>
            </a:r>
          </a:p>
          <a:p>
            <a:pPr indent="-228600" algn="just">
              <a:lnSpc>
                <a:spcPct val="90000"/>
              </a:lnSpc>
              <a:spcAft>
                <a:spcPts val="600"/>
              </a:spcAft>
              <a:buFont typeface="Arial" panose="020B0604020202020204" pitchFamily="34" charset="0"/>
              <a:buChar char="•"/>
            </a:pPr>
            <a:r>
              <a:rPr lang="en-US" dirty="0">
                <a:effectLst/>
                <a:latin typeface="Trebuchet MS" panose="020B0603020202020204" pitchFamily="34" charset="0"/>
              </a:rPr>
              <a:t>Sin is a major obstacle on our journey as pilgrims and it is important that we </a:t>
            </a:r>
            <a:r>
              <a:rPr lang="en-US" dirty="0" err="1">
                <a:effectLst/>
                <a:latin typeface="Trebuchet MS" panose="020B0603020202020204" pitchFamily="34" charset="0"/>
              </a:rPr>
              <a:t>recognise</a:t>
            </a:r>
            <a:r>
              <a:rPr lang="en-US" dirty="0">
                <a:effectLst/>
                <a:latin typeface="Trebuchet MS" panose="020B0603020202020204" pitchFamily="34" charset="0"/>
              </a:rPr>
              <a:t> sin and ask for God’s forgiveness and healing. We do this in the beautiful sacrament of reconciliation. Opportunity for people to learn what happens in the sacrament so they will be reassured for when the time comes to experience it for themselves. As it is a sacrament it is Jesus we encounter in the words of absolution. </a:t>
            </a:r>
          </a:p>
          <a:p>
            <a:pPr indent="-228600" algn="just">
              <a:lnSpc>
                <a:spcPct val="90000"/>
              </a:lnSpc>
              <a:spcAft>
                <a:spcPts val="600"/>
              </a:spcAft>
              <a:buFont typeface="Arial" panose="020B0604020202020204" pitchFamily="34" charset="0"/>
              <a:buChar char="•"/>
            </a:pPr>
            <a:r>
              <a:rPr lang="en-US" dirty="0">
                <a:effectLst/>
                <a:latin typeface="Trebuchet MS" panose="020B0603020202020204" pitchFamily="34" charset="0"/>
              </a:rPr>
              <a:t>We need this sacrament to help us keep going on our pilgrimage through life as part of the pilgrim people of God.</a:t>
            </a: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p:txBody>
      </p:sp>
      <p:pic>
        <p:nvPicPr>
          <p:cNvPr id="3" name="Picture 2">
            <a:extLst>
              <a:ext uri="{FF2B5EF4-FFF2-40B4-BE49-F238E27FC236}">
                <a16:creationId xmlns:a16="http://schemas.microsoft.com/office/drawing/2014/main" id="{EBB4D89D-124B-41F6-9635-F4E210FD1DDE}"/>
              </a:ext>
            </a:extLst>
          </p:cNvPr>
          <p:cNvPicPr>
            <a:picLocks noChangeAspect="1"/>
          </p:cNvPicPr>
          <p:nvPr/>
        </p:nvPicPr>
        <p:blipFill rotWithShape="1">
          <a:blip r:embed="rId2"/>
          <a:srcRect r="4749"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8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722867" y="5127264"/>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17</a:t>
            </a:r>
          </a:p>
          <a:p>
            <a:pPr algn="ctr"/>
            <a:r>
              <a:rPr lang="en-GB" sz="3200" dirty="0">
                <a:solidFill>
                  <a:schemeClr val="bg1"/>
                </a:solidFill>
                <a:latin typeface="Trebuchet MS" panose="020B0603020202020204" pitchFamily="34" charset="0"/>
                <a:cs typeface="Cavolini" panose="020B0502040204020203" pitchFamily="66" charset="0"/>
              </a:rPr>
              <a:t> Making the journey with forgiveness-</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Sacrament of Reconciliation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06536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4">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171264" y="409129"/>
            <a:ext cx="5924736" cy="1323439"/>
          </a:xfrm>
          <a:prstGeom prst="rect">
            <a:avLst/>
          </a:prstGeom>
          <a:noFill/>
        </p:spPr>
        <p:txBody>
          <a:bodyPr wrap="square" rtlCol="0">
            <a:spAutoFit/>
          </a:bodyPr>
          <a:lstStyle/>
          <a:p>
            <a:r>
              <a:rPr lang="en-GB" sz="4000" b="1" dirty="0">
                <a:solidFill>
                  <a:srgbClr val="003DA8"/>
                </a:solidFill>
                <a:latin typeface="Trebuchet MS" panose="020B0603020202020204" pitchFamily="34" charset="0"/>
              </a:rPr>
              <a:t>A Journey with Forgiveness</a:t>
            </a:r>
          </a:p>
        </p:txBody>
      </p:sp>
      <p:pic>
        <p:nvPicPr>
          <p:cNvPr id="2" name="Online Media 1" title="Making the journey with Forgiveness">
            <a:hlinkClick r:id="" action="ppaction://media"/>
            <a:extLst>
              <a:ext uri="{FF2B5EF4-FFF2-40B4-BE49-F238E27FC236}">
                <a16:creationId xmlns:a16="http://schemas.microsoft.com/office/drawing/2014/main" id="{2A7B1719-E6FE-49D3-81CE-116E6AA257DE}"/>
              </a:ext>
            </a:extLst>
          </p:cNvPr>
          <p:cNvPicPr>
            <a:picLocks noRot="1" noChangeAspect="1"/>
          </p:cNvPicPr>
          <p:nvPr>
            <a:videoFile r:link="rId1"/>
          </p:nvPr>
        </p:nvPicPr>
        <p:blipFill>
          <a:blip r:embed="rId5"/>
          <a:stretch>
            <a:fillRect/>
          </a:stretch>
        </p:blipFill>
        <p:spPr>
          <a:xfrm>
            <a:off x="171264" y="2110922"/>
            <a:ext cx="5696135" cy="3218316"/>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2FE8839-9388-4B00-83EA-13028E51FA68}"/>
              </a:ext>
            </a:extLst>
          </p:cNvPr>
          <p:cNvSpPr txBox="1"/>
          <p:nvPr/>
        </p:nvSpPr>
        <p:spPr>
          <a:xfrm>
            <a:off x="239151" y="268479"/>
            <a:ext cx="7630258" cy="400110"/>
          </a:xfrm>
          <a:prstGeom prst="rect">
            <a:avLst/>
          </a:prstGeom>
          <a:noFill/>
        </p:spPr>
        <p:txBody>
          <a:bodyPr wrap="square" rtlCol="0">
            <a:spAutoFit/>
          </a:bodyPr>
          <a:lstStyle/>
          <a:p>
            <a:r>
              <a:rPr lang="en-GB" sz="2000" b="1" dirty="0">
                <a:solidFill>
                  <a:schemeClr val="bg1"/>
                </a:solidFill>
                <a:latin typeface="Trebuchet MS" panose="020B0603020202020204" pitchFamily="34" charset="0"/>
              </a:rPr>
              <a:t>Scripture Reading –Luke 15: 11-32  </a:t>
            </a:r>
          </a:p>
        </p:txBody>
      </p:sp>
      <p:sp>
        <p:nvSpPr>
          <p:cNvPr id="5" name="TextBox 4">
            <a:extLst>
              <a:ext uri="{FF2B5EF4-FFF2-40B4-BE49-F238E27FC236}">
                <a16:creationId xmlns:a16="http://schemas.microsoft.com/office/drawing/2014/main" id="{D88BB220-C9BD-48BE-A9CE-2F43C5F005AC}"/>
              </a:ext>
            </a:extLst>
          </p:cNvPr>
          <p:cNvSpPr txBox="1"/>
          <p:nvPr/>
        </p:nvSpPr>
        <p:spPr>
          <a:xfrm>
            <a:off x="239151" y="730144"/>
            <a:ext cx="11656071" cy="5755422"/>
          </a:xfrm>
          <a:prstGeom prst="rect">
            <a:avLst/>
          </a:prstGeom>
          <a:noFill/>
        </p:spPr>
        <p:txBody>
          <a:bodyPr wrap="square">
            <a:spAutoFit/>
          </a:bodyPr>
          <a:lstStyle/>
          <a:p>
            <a:pPr algn="just"/>
            <a:r>
              <a:rPr lang="en-GB" sz="1600" dirty="0">
                <a:solidFill>
                  <a:schemeClr val="bg1"/>
                </a:solidFill>
                <a:latin typeface="Trebuchet MS" panose="020B0603020202020204" pitchFamily="34" charset="0"/>
              </a:rPr>
              <a:t>There was a man who had two sons. The younger one said to his father, </a:t>
            </a:r>
            <a:r>
              <a:rPr lang="en-GB" sz="1600" i="1" dirty="0">
                <a:solidFill>
                  <a:schemeClr val="bg1"/>
                </a:solidFill>
                <a:latin typeface="Trebuchet MS" panose="020B0603020202020204" pitchFamily="34" charset="0"/>
              </a:rPr>
              <a:t>“Father, let me have the share of the estate that will come to me.” </a:t>
            </a:r>
            <a:r>
              <a:rPr lang="en-GB" sz="1600" dirty="0">
                <a:solidFill>
                  <a:schemeClr val="bg1"/>
                </a:solidFill>
                <a:latin typeface="Trebuchet MS" panose="020B0603020202020204" pitchFamily="34" charset="0"/>
              </a:rPr>
              <a:t>So the father divided the property between them. A few days later, the younger son got together everything he had and left for a distant country where he squandered his money on a life of debauchery.</a:t>
            </a:r>
          </a:p>
          <a:p>
            <a:pPr algn="just"/>
            <a:r>
              <a:rPr lang="en-GB" sz="1600" dirty="0">
                <a:solidFill>
                  <a:schemeClr val="bg1"/>
                </a:solidFill>
                <a:latin typeface="Trebuchet MS" panose="020B0603020202020204" pitchFamily="34" charset="0"/>
              </a:rPr>
              <a:t>When he had spent it all, that country experienced a severe famine, and now he began to feel the pinch; so he hired himself out to one of the local inhabitants who put him on his farm to feed the pigs. And he would willingly have filled himself with the husks the pigs were eating but no one would let him have them. Then he came to his senses and said, </a:t>
            </a:r>
            <a:r>
              <a:rPr lang="en-GB" sz="1600" i="1" dirty="0">
                <a:solidFill>
                  <a:schemeClr val="bg1"/>
                </a:solidFill>
                <a:latin typeface="Trebuchet MS" panose="020B0603020202020204" pitchFamily="34" charset="0"/>
              </a:rPr>
              <a:t>“How many of my father’s hired men have all the food they want and more, and here am I dying of hunger? I will leave this place and go to my father and say: Father, I have sinned against heaven and against you; I no longer deserve to be called your son; treat me as one of your hired men.” </a:t>
            </a:r>
            <a:r>
              <a:rPr lang="en-GB" sz="1600" dirty="0">
                <a:solidFill>
                  <a:schemeClr val="bg1"/>
                </a:solidFill>
                <a:latin typeface="Trebuchet MS" panose="020B0603020202020204" pitchFamily="34" charset="0"/>
              </a:rPr>
              <a:t>So he left the place and went back to his father.</a:t>
            </a:r>
          </a:p>
          <a:p>
            <a:pPr algn="just"/>
            <a:r>
              <a:rPr lang="en-GB" sz="1600" dirty="0">
                <a:solidFill>
                  <a:schemeClr val="bg1"/>
                </a:solidFill>
                <a:latin typeface="Trebuchet MS" panose="020B0603020202020204" pitchFamily="34" charset="0"/>
              </a:rPr>
              <a:t>While he was still a long way off, his father saw him and was moved with pity. He ran to the boy, clasped him in his arms, and kissed him. Then he said</a:t>
            </a:r>
            <a:r>
              <a:rPr lang="en-GB" sz="1600" i="1" dirty="0">
                <a:solidFill>
                  <a:schemeClr val="bg1"/>
                </a:solidFill>
                <a:latin typeface="Trebuchet MS" panose="020B0603020202020204" pitchFamily="34" charset="0"/>
              </a:rPr>
              <a:t>, “Father, I have sinned against heaven and against you. I no longer deserve to be called your son.”</a:t>
            </a:r>
            <a:r>
              <a:rPr lang="en-GB" sz="1600" dirty="0">
                <a:solidFill>
                  <a:schemeClr val="bg1"/>
                </a:solidFill>
                <a:latin typeface="Trebuchet MS" panose="020B0603020202020204" pitchFamily="34" charset="0"/>
              </a:rPr>
              <a:t> But the father said to his servants, </a:t>
            </a:r>
            <a:r>
              <a:rPr lang="en-GB" sz="1600" i="1" dirty="0">
                <a:solidFill>
                  <a:schemeClr val="bg1"/>
                </a:solidFill>
                <a:latin typeface="Trebuchet MS" panose="020B0603020202020204" pitchFamily="34" charset="0"/>
              </a:rPr>
              <a:t>“Quick! Bring out the best robe and put it on him; put a ring on his finger and sandals on his feet. Bring the calf we have been fattening, and kill it; we will celebrate by having a feast, because this son of mine was dead and has come back to life;  he was lost and is found.” </a:t>
            </a:r>
            <a:r>
              <a:rPr lang="en-GB" sz="1600" dirty="0">
                <a:solidFill>
                  <a:schemeClr val="bg1"/>
                </a:solidFill>
                <a:latin typeface="Trebuchet MS" panose="020B0603020202020204" pitchFamily="34" charset="0"/>
              </a:rPr>
              <a:t>And they began to celebrate. </a:t>
            </a:r>
          </a:p>
          <a:p>
            <a:pPr algn="just"/>
            <a:r>
              <a:rPr lang="en-GB" sz="1600" dirty="0">
                <a:solidFill>
                  <a:schemeClr val="bg1"/>
                </a:solidFill>
                <a:latin typeface="Trebuchet MS" panose="020B0603020202020204" pitchFamily="34" charset="0"/>
              </a:rPr>
              <a:t>Now the elder son was out in the fields, and on his way back, as he drew near the house, he could hear music and dancing. Calling one of the servants, he asked what it was all about. The servant told him, </a:t>
            </a:r>
            <a:r>
              <a:rPr lang="en-GB" sz="1600" i="1" dirty="0">
                <a:solidFill>
                  <a:schemeClr val="bg1"/>
                </a:solidFill>
                <a:latin typeface="Trebuchet MS" panose="020B0603020202020204" pitchFamily="34" charset="0"/>
              </a:rPr>
              <a:t>“Your brother has come and your father has killed the calf we have been fattening because he has got him back safe and sound.” </a:t>
            </a:r>
            <a:r>
              <a:rPr lang="en-GB" sz="1600" dirty="0">
                <a:solidFill>
                  <a:schemeClr val="bg1"/>
                </a:solidFill>
                <a:latin typeface="Trebuchet MS" panose="020B0603020202020204" pitchFamily="34" charset="0"/>
              </a:rPr>
              <a:t>He was angry then  and refused to go in, and his father came out and began to urge him to come in; but he retorted to his father, </a:t>
            </a:r>
            <a:r>
              <a:rPr lang="en-GB" sz="1600" i="1" dirty="0">
                <a:solidFill>
                  <a:schemeClr val="bg1"/>
                </a:solidFill>
                <a:latin typeface="Trebuchet MS" panose="020B0603020202020204" pitchFamily="34" charset="0"/>
              </a:rPr>
              <a:t>“All these years I have slaved for you and never once disobeyed any orders of yours, yet you never offered as much as a kid for me to celebrate with my friends. But, for this son of yours, after he comes back after swallowing up your property – he and his loose women – you kill the calf we have been fattening.”</a:t>
            </a:r>
          </a:p>
          <a:p>
            <a:pPr algn="just"/>
            <a:r>
              <a:rPr lang="en-GB" sz="1600" i="1" dirty="0">
                <a:solidFill>
                  <a:schemeClr val="bg1"/>
                </a:solidFill>
                <a:latin typeface="Trebuchet MS" panose="020B0603020202020204" pitchFamily="34" charset="0"/>
              </a:rPr>
              <a:t>The father said, “My son, you are with me always and all I have is yours. But it was only right we should celebrate and rejoice, because your brother here was dead and has come to life; he was lost and is found.”</a:t>
            </a:r>
            <a:endParaRPr lang="en-GB" sz="1600" i="1" dirty="0"/>
          </a:p>
        </p:txBody>
      </p:sp>
    </p:spTree>
    <p:extLst>
      <p:ext uri="{BB962C8B-B14F-4D97-AF65-F5344CB8AC3E}">
        <p14:creationId xmlns:p14="http://schemas.microsoft.com/office/powerpoint/2010/main" val="20650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pic>
        <p:nvPicPr>
          <p:cNvPr id="3" name="Online Media 2" title="Bishop Barron on September 11, Anger, and Forgiveness">
            <a:hlinkClick r:id="" action="ppaction://media"/>
            <a:extLst>
              <a:ext uri="{FF2B5EF4-FFF2-40B4-BE49-F238E27FC236}">
                <a16:creationId xmlns:a16="http://schemas.microsoft.com/office/drawing/2014/main" id="{4B30F455-1801-4D14-BDD8-553510047282}"/>
              </a:ext>
            </a:extLst>
          </p:cNvPr>
          <p:cNvPicPr>
            <a:picLocks noRot="1" noChangeAspect="1"/>
          </p:cNvPicPr>
          <p:nvPr>
            <a:videoFile r:link="rId1"/>
          </p:nvPr>
        </p:nvPicPr>
        <p:blipFill>
          <a:blip r:embed="rId5"/>
          <a:stretch>
            <a:fillRect/>
          </a:stretch>
        </p:blipFill>
        <p:spPr>
          <a:xfrm>
            <a:off x="2287605" y="1277257"/>
            <a:ext cx="7727252" cy="4365897"/>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3" name="Online Media 2" title="God's forgiveness">
            <a:hlinkClick r:id="" action="ppaction://media"/>
            <a:extLst>
              <a:ext uri="{FF2B5EF4-FFF2-40B4-BE49-F238E27FC236}">
                <a16:creationId xmlns:a16="http://schemas.microsoft.com/office/drawing/2014/main" id="{AD4DC458-026A-421D-930B-BF7482352F0A}"/>
              </a:ext>
            </a:extLst>
          </p:cNvPr>
          <p:cNvPicPr>
            <a:picLocks noRot="1" noChangeAspect="1"/>
          </p:cNvPicPr>
          <p:nvPr>
            <a:videoFile r:link="rId1"/>
          </p:nvPr>
        </p:nvPicPr>
        <p:blipFill>
          <a:blip r:embed="rId5"/>
          <a:stretch>
            <a:fillRect/>
          </a:stretch>
        </p:blipFill>
        <p:spPr>
          <a:xfrm>
            <a:off x="2191657" y="1223046"/>
            <a:ext cx="7630258" cy="4311096"/>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5041</TotalTime>
  <Words>2198</Words>
  <Application>Microsoft Office PowerPoint</Application>
  <PresentationFormat>Widescreen</PresentationFormat>
  <Paragraphs>142</Paragraphs>
  <Slides>21</Slides>
  <Notes>6</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ReithSans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57</cp:revision>
  <dcterms:created xsi:type="dcterms:W3CDTF">2021-03-09T17:12:56Z</dcterms:created>
  <dcterms:modified xsi:type="dcterms:W3CDTF">2021-11-01T15:38:35Z</dcterms:modified>
</cp:coreProperties>
</file>