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6" r:id="rId2"/>
    <p:sldId id="258" r:id="rId3"/>
    <p:sldId id="259" r:id="rId4"/>
    <p:sldId id="295" r:id="rId5"/>
    <p:sldId id="296" r:id="rId6"/>
    <p:sldId id="257" r:id="rId7"/>
    <p:sldId id="315" r:id="rId8"/>
    <p:sldId id="303" r:id="rId9"/>
    <p:sldId id="305" r:id="rId10"/>
    <p:sldId id="344" r:id="rId11"/>
    <p:sldId id="302" r:id="rId12"/>
    <p:sldId id="306" r:id="rId13"/>
    <p:sldId id="307" r:id="rId14"/>
    <p:sldId id="308" r:id="rId15"/>
    <p:sldId id="309" r:id="rId16"/>
    <p:sldId id="301" r:id="rId17"/>
    <p:sldId id="310" r:id="rId18"/>
    <p:sldId id="297" r:id="rId19"/>
    <p:sldId id="311" r:id="rId20"/>
    <p:sldId id="312" r:id="rId21"/>
    <p:sldId id="313" r:id="rId22"/>
    <p:sldId id="31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4659B"/>
    <a:srgbClr val="0E252B"/>
    <a:srgbClr val="003DA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EE3C7-AAB7-4D1C-AE06-456E5649D1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4135DED-E66E-4C4B-8A94-21734EF91C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D7DCB3E-8A9E-46B2-98CC-EC4A7054A179}"/>
              </a:ext>
            </a:extLst>
          </p:cNvPr>
          <p:cNvSpPr>
            <a:spLocks noGrp="1"/>
          </p:cNvSpPr>
          <p:nvPr>
            <p:ph type="dt" sz="half" idx="10"/>
          </p:nvPr>
        </p:nvSpPr>
        <p:spPr/>
        <p:txBody>
          <a:bodyPr/>
          <a:lstStyle/>
          <a:p>
            <a:fld id="{4D1F0801-CB5D-4432-A65B-676A93D42997}" type="datetimeFigureOut">
              <a:rPr lang="en-GB" smtClean="0"/>
              <a:t>25/10/2021</a:t>
            </a:fld>
            <a:endParaRPr lang="en-GB"/>
          </a:p>
        </p:txBody>
      </p:sp>
      <p:sp>
        <p:nvSpPr>
          <p:cNvPr id="5" name="Footer Placeholder 4">
            <a:extLst>
              <a:ext uri="{FF2B5EF4-FFF2-40B4-BE49-F238E27FC236}">
                <a16:creationId xmlns:a16="http://schemas.microsoft.com/office/drawing/2014/main" id="{BB185751-361A-4E91-9E81-38DCA439DC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1AA39B-B211-4E86-B778-DE618B5F25BD}"/>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12392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9E1AD-7A03-4B32-B74A-D286486051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510595-9942-40DD-9DE7-D39B7BB2E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6EF9C9-71B3-4F2F-B628-F0061624E088}"/>
              </a:ext>
            </a:extLst>
          </p:cNvPr>
          <p:cNvSpPr>
            <a:spLocks noGrp="1"/>
          </p:cNvSpPr>
          <p:nvPr>
            <p:ph type="dt" sz="half" idx="10"/>
          </p:nvPr>
        </p:nvSpPr>
        <p:spPr/>
        <p:txBody>
          <a:bodyPr/>
          <a:lstStyle/>
          <a:p>
            <a:fld id="{4D1F0801-CB5D-4432-A65B-676A93D42997}" type="datetimeFigureOut">
              <a:rPr lang="en-GB" smtClean="0"/>
              <a:t>25/10/2021</a:t>
            </a:fld>
            <a:endParaRPr lang="en-GB"/>
          </a:p>
        </p:txBody>
      </p:sp>
      <p:sp>
        <p:nvSpPr>
          <p:cNvPr id="5" name="Footer Placeholder 4">
            <a:extLst>
              <a:ext uri="{FF2B5EF4-FFF2-40B4-BE49-F238E27FC236}">
                <a16:creationId xmlns:a16="http://schemas.microsoft.com/office/drawing/2014/main" id="{2234393A-F534-4ECB-ACA4-D721C57F3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53E95D-7915-4373-A814-7208071F6463}"/>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94462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BF4A57-E224-48E4-A35A-50FCFF8081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0784FE-EA0A-4DE5-BE51-5954F4EBE6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C71255-37D9-4427-B63D-8FB315ECABB6}"/>
              </a:ext>
            </a:extLst>
          </p:cNvPr>
          <p:cNvSpPr>
            <a:spLocks noGrp="1"/>
          </p:cNvSpPr>
          <p:nvPr>
            <p:ph type="dt" sz="half" idx="10"/>
          </p:nvPr>
        </p:nvSpPr>
        <p:spPr/>
        <p:txBody>
          <a:bodyPr/>
          <a:lstStyle/>
          <a:p>
            <a:fld id="{4D1F0801-CB5D-4432-A65B-676A93D42997}" type="datetimeFigureOut">
              <a:rPr lang="en-GB" smtClean="0"/>
              <a:t>25/10/2021</a:t>
            </a:fld>
            <a:endParaRPr lang="en-GB"/>
          </a:p>
        </p:txBody>
      </p:sp>
      <p:sp>
        <p:nvSpPr>
          <p:cNvPr id="5" name="Footer Placeholder 4">
            <a:extLst>
              <a:ext uri="{FF2B5EF4-FFF2-40B4-BE49-F238E27FC236}">
                <a16:creationId xmlns:a16="http://schemas.microsoft.com/office/drawing/2014/main" id="{1FC2C0B2-7BB8-40D3-94BF-9B3550B93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FBD225-D223-417F-983A-2855C54E2B06}"/>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66518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0327-BF05-4958-AC1E-1BD4316E6A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A953A5-A063-4583-B2D9-EEF1EA4F95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C859C-A2FE-4776-A92A-5C574A2FDC68}"/>
              </a:ext>
            </a:extLst>
          </p:cNvPr>
          <p:cNvSpPr>
            <a:spLocks noGrp="1"/>
          </p:cNvSpPr>
          <p:nvPr>
            <p:ph type="dt" sz="half" idx="10"/>
          </p:nvPr>
        </p:nvSpPr>
        <p:spPr/>
        <p:txBody>
          <a:bodyPr/>
          <a:lstStyle/>
          <a:p>
            <a:fld id="{4D1F0801-CB5D-4432-A65B-676A93D42997}" type="datetimeFigureOut">
              <a:rPr lang="en-GB" smtClean="0"/>
              <a:t>25/10/2021</a:t>
            </a:fld>
            <a:endParaRPr lang="en-GB"/>
          </a:p>
        </p:txBody>
      </p:sp>
      <p:sp>
        <p:nvSpPr>
          <p:cNvPr id="5" name="Footer Placeholder 4">
            <a:extLst>
              <a:ext uri="{FF2B5EF4-FFF2-40B4-BE49-F238E27FC236}">
                <a16:creationId xmlns:a16="http://schemas.microsoft.com/office/drawing/2014/main" id="{97768359-3AA9-4DF9-B1FD-D167025566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B9E961-D7EB-46D8-AD54-4C6333BD63F8}"/>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378701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6E7C-BB9E-4B31-A21A-647B81E7EA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FDAA65E-96DD-48A1-B967-CC0808DF9A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8D78A0-51B2-401B-B78A-201868365EF0}"/>
              </a:ext>
            </a:extLst>
          </p:cNvPr>
          <p:cNvSpPr>
            <a:spLocks noGrp="1"/>
          </p:cNvSpPr>
          <p:nvPr>
            <p:ph type="dt" sz="half" idx="10"/>
          </p:nvPr>
        </p:nvSpPr>
        <p:spPr/>
        <p:txBody>
          <a:bodyPr/>
          <a:lstStyle/>
          <a:p>
            <a:fld id="{4D1F0801-CB5D-4432-A65B-676A93D42997}" type="datetimeFigureOut">
              <a:rPr lang="en-GB" smtClean="0"/>
              <a:t>25/10/2021</a:t>
            </a:fld>
            <a:endParaRPr lang="en-GB"/>
          </a:p>
        </p:txBody>
      </p:sp>
      <p:sp>
        <p:nvSpPr>
          <p:cNvPr id="5" name="Footer Placeholder 4">
            <a:extLst>
              <a:ext uri="{FF2B5EF4-FFF2-40B4-BE49-F238E27FC236}">
                <a16:creationId xmlns:a16="http://schemas.microsoft.com/office/drawing/2014/main" id="{3C5C4E17-C7E8-4F6A-AAD3-130B2AB293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84AA39-B505-42B6-9343-F130030709BF}"/>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790822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31E88-FDCD-4362-B92E-4FDB564130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F2649A-8098-4738-ACD2-7D8C137107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BE624D-0673-4423-8373-3F3DC25B18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31BCEE-8F2E-4119-BA24-2B7975B4BC52}"/>
              </a:ext>
            </a:extLst>
          </p:cNvPr>
          <p:cNvSpPr>
            <a:spLocks noGrp="1"/>
          </p:cNvSpPr>
          <p:nvPr>
            <p:ph type="dt" sz="half" idx="10"/>
          </p:nvPr>
        </p:nvSpPr>
        <p:spPr/>
        <p:txBody>
          <a:bodyPr/>
          <a:lstStyle/>
          <a:p>
            <a:fld id="{4D1F0801-CB5D-4432-A65B-676A93D42997}" type="datetimeFigureOut">
              <a:rPr lang="en-GB" smtClean="0"/>
              <a:t>25/10/2021</a:t>
            </a:fld>
            <a:endParaRPr lang="en-GB"/>
          </a:p>
        </p:txBody>
      </p:sp>
      <p:sp>
        <p:nvSpPr>
          <p:cNvPr id="6" name="Footer Placeholder 5">
            <a:extLst>
              <a:ext uri="{FF2B5EF4-FFF2-40B4-BE49-F238E27FC236}">
                <a16:creationId xmlns:a16="http://schemas.microsoft.com/office/drawing/2014/main" id="{46459309-1994-44ED-88FC-23F12EF6DA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7E7044-6512-4A86-B25E-3B576FE143A4}"/>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39356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C01E6-1155-47AB-844E-4A26EB1633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EF83A1-988C-4687-A7F3-4474EFCE89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E4770E-9BC8-41BE-95CB-FA26CF6AA9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ACCDD1-8F7F-4CE7-BCD4-A2EFE32780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0D47B4-664D-4CA3-9B79-0344B79927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30977D-9EC4-4B1D-8E11-E488282B8FFB}"/>
              </a:ext>
            </a:extLst>
          </p:cNvPr>
          <p:cNvSpPr>
            <a:spLocks noGrp="1"/>
          </p:cNvSpPr>
          <p:nvPr>
            <p:ph type="dt" sz="half" idx="10"/>
          </p:nvPr>
        </p:nvSpPr>
        <p:spPr/>
        <p:txBody>
          <a:bodyPr/>
          <a:lstStyle/>
          <a:p>
            <a:fld id="{4D1F0801-CB5D-4432-A65B-676A93D42997}" type="datetimeFigureOut">
              <a:rPr lang="en-GB" smtClean="0"/>
              <a:t>25/10/2021</a:t>
            </a:fld>
            <a:endParaRPr lang="en-GB"/>
          </a:p>
        </p:txBody>
      </p:sp>
      <p:sp>
        <p:nvSpPr>
          <p:cNvPr id="8" name="Footer Placeholder 7">
            <a:extLst>
              <a:ext uri="{FF2B5EF4-FFF2-40B4-BE49-F238E27FC236}">
                <a16:creationId xmlns:a16="http://schemas.microsoft.com/office/drawing/2014/main" id="{758C72A7-BB1C-4322-8C79-8EE2322A18B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F86D3A2-4B31-4B29-A5CA-EBEA74F9292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56490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15B47-9B4A-4488-A444-FB398A359A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707D5C6-853A-4883-970D-10DB57A952CB}"/>
              </a:ext>
            </a:extLst>
          </p:cNvPr>
          <p:cNvSpPr>
            <a:spLocks noGrp="1"/>
          </p:cNvSpPr>
          <p:nvPr>
            <p:ph type="dt" sz="half" idx="10"/>
          </p:nvPr>
        </p:nvSpPr>
        <p:spPr/>
        <p:txBody>
          <a:bodyPr/>
          <a:lstStyle/>
          <a:p>
            <a:fld id="{4D1F0801-CB5D-4432-A65B-676A93D42997}" type="datetimeFigureOut">
              <a:rPr lang="en-GB" smtClean="0"/>
              <a:t>25/10/2021</a:t>
            </a:fld>
            <a:endParaRPr lang="en-GB"/>
          </a:p>
        </p:txBody>
      </p:sp>
      <p:sp>
        <p:nvSpPr>
          <p:cNvPr id="4" name="Footer Placeholder 3">
            <a:extLst>
              <a:ext uri="{FF2B5EF4-FFF2-40B4-BE49-F238E27FC236}">
                <a16:creationId xmlns:a16="http://schemas.microsoft.com/office/drawing/2014/main" id="{F42DF8A4-15E2-4E4C-B364-9675A71B339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FD57A4-BED5-4F3F-B5C5-315734F403F1}"/>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189862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336E6-7B0C-4C5F-9748-E36618276986}"/>
              </a:ext>
            </a:extLst>
          </p:cNvPr>
          <p:cNvSpPr>
            <a:spLocks noGrp="1"/>
          </p:cNvSpPr>
          <p:nvPr>
            <p:ph type="dt" sz="half" idx="10"/>
          </p:nvPr>
        </p:nvSpPr>
        <p:spPr/>
        <p:txBody>
          <a:bodyPr/>
          <a:lstStyle/>
          <a:p>
            <a:fld id="{4D1F0801-CB5D-4432-A65B-676A93D42997}" type="datetimeFigureOut">
              <a:rPr lang="en-GB" smtClean="0"/>
              <a:t>25/10/2021</a:t>
            </a:fld>
            <a:endParaRPr lang="en-GB"/>
          </a:p>
        </p:txBody>
      </p:sp>
      <p:sp>
        <p:nvSpPr>
          <p:cNvPr id="3" name="Footer Placeholder 2">
            <a:extLst>
              <a:ext uri="{FF2B5EF4-FFF2-40B4-BE49-F238E27FC236}">
                <a16:creationId xmlns:a16="http://schemas.microsoft.com/office/drawing/2014/main" id="{78B3C3A6-D329-449A-8D91-A9470D32BDF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869F15-F54E-4725-BCAF-1B63DBAF6E82}"/>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46473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EC20B-EAB1-42AE-B63D-F2FE46C191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D6BB56-5499-4917-A5CA-463D9CA1EA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858C04-B3B2-4E71-8B6E-5D0C0EA42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F35DB7-A917-441D-BF7B-D2D5A9A10BC3}"/>
              </a:ext>
            </a:extLst>
          </p:cNvPr>
          <p:cNvSpPr>
            <a:spLocks noGrp="1"/>
          </p:cNvSpPr>
          <p:nvPr>
            <p:ph type="dt" sz="half" idx="10"/>
          </p:nvPr>
        </p:nvSpPr>
        <p:spPr/>
        <p:txBody>
          <a:bodyPr/>
          <a:lstStyle/>
          <a:p>
            <a:fld id="{4D1F0801-CB5D-4432-A65B-676A93D42997}" type="datetimeFigureOut">
              <a:rPr lang="en-GB" smtClean="0"/>
              <a:t>25/10/2021</a:t>
            </a:fld>
            <a:endParaRPr lang="en-GB"/>
          </a:p>
        </p:txBody>
      </p:sp>
      <p:sp>
        <p:nvSpPr>
          <p:cNvPr id="6" name="Footer Placeholder 5">
            <a:extLst>
              <a:ext uri="{FF2B5EF4-FFF2-40B4-BE49-F238E27FC236}">
                <a16:creationId xmlns:a16="http://schemas.microsoft.com/office/drawing/2014/main" id="{EF8AE488-EA5F-45A7-A0F7-47E9EF6FD3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F178E8-D4E4-40AD-9801-30CAF86F639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92956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56F9A-2824-49DA-B41C-3F74C17693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1CF6BE-FD0A-4831-9A45-58D02895AA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5E3C20-16F7-42F9-A42A-FE9EAB651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5F8822-8B8F-40E1-A1F1-0BB6669C14FD}"/>
              </a:ext>
            </a:extLst>
          </p:cNvPr>
          <p:cNvSpPr>
            <a:spLocks noGrp="1"/>
          </p:cNvSpPr>
          <p:nvPr>
            <p:ph type="dt" sz="half" idx="10"/>
          </p:nvPr>
        </p:nvSpPr>
        <p:spPr/>
        <p:txBody>
          <a:bodyPr/>
          <a:lstStyle/>
          <a:p>
            <a:fld id="{4D1F0801-CB5D-4432-A65B-676A93D42997}" type="datetimeFigureOut">
              <a:rPr lang="en-GB" smtClean="0"/>
              <a:t>25/10/2021</a:t>
            </a:fld>
            <a:endParaRPr lang="en-GB"/>
          </a:p>
        </p:txBody>
      </p:sp>
      <p:sp>
        <p:nvSpPr>
          <p:cNvPr id="6" name="Footer Placeholder 5">
            <a:extLst>
              <a:ext uri="{FF2B5EF4-FFF2-40B4-BE49-F238E27FC236}">
                <a16:creationId xmlns:a16="http://schemas.microsoft.com/office/drawing/2014/main" id="{C7BC5B24-8EE5-4B9B-A656-CA5E9788B5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901F9B-BF47-49FD-8CE9-01620C206407}"/>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85028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4659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D49F4E-6069-49F3-9C15-A0C3D601B9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D6046E-174B-4092-B010-C6E12F5580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BB518F-D012-49D4-98CB-BD3C99BCF3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F0801-CB5D-4432-A65B-676A93D42997}" type="datetimeFigureOut">
              <a:rPr lang="en-GB" smtClean="0"/>
              <a:t>25/10/2021</a:t>
            </a:fld>
            <a:endParaRPr lang="en-GB"/>
          </a:p>
        </p:txBody>
      </p:sp>
      <p:sp>
        <p:nvSpPr>
          <p:cNvPr id="5" name="Footer Placeholder 4">
            <a:extLst>
              <a:ext uri="{FF2B5EF4-FFF2-40B4-BE49-F238E27FC236}">
                <a16:creationId xmlns:a16="http://schemas.microsoft.com/office/drawing/2014/main" id="{E71127B8-7AD5-4F8D-A90D-3E7E832277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E8B9BC-FB32-4BE4-8960-EF0AD30AF6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F0303-CABC-4E1C-BD8A-1E704EDC69A4}" type="slidenum">
              <a:rPr lang="en-GB" smtClean="0"/>
              <a:t>‹#›</a:t>
            </a:fld>
            <a:endParaRPr lang="en-GB"/>
          </a:p>
        </p:txBody>
      </p:sp>
    </p:spTree>
    <p:extLst>
      <p:ext uri="{BB962C8B-B14F-4D97-AF65-F5344CB8AC3E}">
        <p14:creationId xmlns:p14="http://schemas.microsoft.com/office/powerpoint/2010/main" val="2001189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ideo" Target="https://www.youtube.com/embed/LpuIEJwiQ6Y?feature=oembed" TargetMode="Externa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ICL5du0GAsU?feature=oembed" TargetMode="Externa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ideo" Target="https://www.youtube.com/embed/yv5Rki_m6t0?feature=oembed" TargetMode="External"/><Relationship Id="rId5" Type="http://schemas.openxmlformats.org/officeDocument/2006/relationships/image" Target="../media/image20.jpe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4.jpg"/><Relationship Id="rId7" Type="http://schemas.openxmlformats.org/officeDocument/2006/relationships/image" Target="../media/image24.jpg"/><Relationship Id="rId2" Type="http://schemas.openxmlformats.org/officeDocument/2006/relationships/slideLayout" Target="../slideLayouts/slideLayout2.xml"/><Relationship Id="rId1" Type="http://schemas.openxmlformats.org/officeDocument/2006/relationships/video" Target="https://www.youtube.com/embed/h3NU2mTFhy4?feature=oembed" TargetMode="External"/><Relationship Id="rId6" Type="http://schemas.openxmlformats.org/officeDocument/2006/relationships/hyperlink" Target="https://www.youtube.com/channel/UCVdGX3N-WIJ5nUvklBTNhAw" TargetMode="External"/><Relationship Id="rId5" Type="http://schemas.openxmlformats.org/officeDocument/2006/relationships/hyperlink" Target="http://www.bibleinoneyear.org/" TargetMode="External"/><Relationship Id="rId4" Type="http://schemas.openxmlformats.org/officeDocument/2006/relationships/image" Target="../media/image23.jpg"/><Relationship Id="rId9" Type="http://schemas.openxmlformats.org/officeDocument/2006/relationships/hyperlink" Target="https://www.youtube.com/watch?v=h3NU2mTFhy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ideo" Target="https://www.youtube.com/embed/Sc6SSHuZvQE?feature=oembed" TargetMode="External"/><Relationship Id="rId5" Type="http://schemas.openxmlformats.org/officeDocument/2006/relationships/image" Target="../media/image27.jpe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slideLayout" Target="../slideLayouts/slideLayout2.xml"/><Relationship Id="rId1" Type="http://schemas.openxmlformats.org/officeDocument/2006/relationships/video" Target="https://www.youtube.com/embed/XcOwjYPozi0?feature=oembed" TargetMode="External"/><Relationship Id="rId5" Type="http://schemas.openxmlformats.org/officeDocument/2006/relationships/image" Target="../media/image30.jpe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video" Target="https://www.youtube.com/embed/a_Q4szIHb40?feature=oembed" TargetMode="Externa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video" Target="https://www.youtube.com/embed/nXZVhWaPJ20?feature=oembed" TargetMode="External"/><Relationship Id="rId5" Type="http://schemas.openxmlformats.org/officeDocument/2006/relationships/image" Target="../media/image9.jpe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video" Target="https://www.youtube.com/embed/oDyULMyQhCY?feature=oembed" TargetMode="Externa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cXEqd6iyISY?feature=oembed" TargetMode="Externa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898358" y="5401801"/>
            <a:ext cx="10363199" cy="1077218"/>
          </a:xfrm>
          <a:prstGeom prst="rect">
            <a:avLst/>
          </a:prstGeom>
          <a:noFill/>
        </p:spPr>
        <p:txBody>
          <a:bodyPr wrap="square" rtlCol="0">
            <a:spAutoFit/>
          </a:bodyPr>
          <a:lstStyle/>
          <a:p>
            <a:pPr algn="ctr"/>
            <a:r>
              <a:rPr lang="en-GB" sz="3200" b="1" dirty="0">
                <a:solidFill>
                  <a:schemeClr val="bg1"/>
                </a:solidFill>
                <a:latin typeface="Trebuchet MS" panose="020B0603020202020204" pitchFamily="34" charset="0"/>
                <a:cs typeface="Cavolini" panose="020B0502040204020203" pitchFamily="66" charset="0"/>
              </a:rPr>
              <a:t>Session 18</a:t>
            </a:r>
          </a:p>
          <a:p>
            <a:pPr algn="ctr"/>
            <a:r>
              <a:rPr lang="en-GB" sz="3200" dirty="0">
                <a:solidFill>
                  <a:schemeClr val="bg1"/>
                </a:solidFill>
                <a:latin typeface="Trebuchet MS" panose="020B0603020202020204" pitchFamily="34" charset="0"/>
                <a:cs typeface="Cavolini" panose="020B0502040204020203" pitchFamily="66" charset="0"/>
              </a:rPr>
              <a:t>Making the journey of life - a moral compass </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1457791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192583-97A8-4852-AE4E-69E0A3F52839}"/>
              </a:ext>
            </a:extLst>
          </p:cNvPr>
          <p:cNvSpPr txBox="1"/>
          <p:nvPr/>
        </p:nvSpPr>
        <p:spPr>
          <a:xfrm>
            <a:off x="1045453" y="220144"/>
            <a:ext cx="10308345" cy="646331"/>
          </a:xfrm>
          <a:prstGeom prst="rect">
            <a:avLst/>
          </a:prstGeom>
          <a:noFill/>
        </p:spPr>
        <p:txBody>
          <a:bodyPr wrap="square" rtlCol="0">
            <a:spAutoFit/>
          </a:bodyPr>
          <a:lstStyle/>
          <a:p>
            <a:pPr algn="ctr"/>
            <a:r>
              <a:rPr lang="en-GB" sz="3600" b="1" dirty="0">
                <a:solidFill>
                  <a:srgbClr val="FFCC00"/>
                </a:solidFill>
                <a:latin typeface="Trebuchet MS" panose="020B0603020202020204" pitchFamily="34" charset="0"/>
              </a:rPr>
              <a:t>Input on the Moral Life and Decision Making</a:t>
            </a:r>
          </a:p>
        </p:txBody>
      </p:sp>
      <p:pic>
        <p:nvPicPr>
          <p:cNvPr id="7" name="Online Media 6" title="[18C] Speaking the truth and following conscience">
            <a:hlinkClick r:id="" action="ppaction://media"/>
            <a:extLst>
              <a:ext uri="{FF2B5EF4-FFF2-40B4-BE49-F238E27FC236}">
                <a16:creationId xmlns:a16="http://schemas.microsoft.com/office/drawing/2014/main" id="{5C668DFC-A286-4B6B-B6E3-6F3114D04842}"/>
              </a:ext>
            </a:extLst>
          </p:cNvPr>
          <p:cNvPicPr>
            <a:picLocks noRot="1" noChangeAspect="1"/>
          </p:cNvPicPr>
          <p:nvPr>
            <a:videoFile r:link="rId1"/>
          </p:nvPr>
        </p:nvPicPr>
        <p:blipFill>
          <a:blip r:embed="rId3"/>
          <a:stretch>
            <a:fillRect/>
          </a:stretch>
        </p:blipFill>
        <p:spPr>
          <a:xfrm>
            <a:off x="2217363" y="1287113"/>
            <a:ext cx="7581900" cy="4283774"/>
          </a:xfrm>
          <a:prstGeom prst="rect">
            <a:avLst/>
          </a:prstGeom>
        </p:spPr>
      </p:pic>
      <p:sp>
        <p:nvSpPr>
          <p:cNvPr id="10" name="TextBox 9">
            <a:extLst>
              <a:ext uri="{FF2B5EF4-FFF2-40B4-BE49-F238E27FC236}">
                <a16:creationId xmlns:a16="http://schemas.microsoft.com/office/drawing/2014/main" id="{23D6D867-6EA3-4984-96B5-76418AF13359}"/>
              </a:ext>
            </a:extLst>
          </p:cNvPr>
          <p:cNvSpPr txBox="1"/>
          <p:nvPr/>
        </p:nvSpPr>
        <p:spPr>
          <a:xfrm>
            <a:off x="1885523" y="5929970"/>
            <a:ext cx="8245580" cy="707886"/>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“The ones who have a voice must speak for those who are voiceless”</a:t>
            </a:r>
          </a:p>
          <a:p>
            <a:pPr algn="ctr"/>
            <a:r>
              <a:rPr lang="en-GB" sz="2000" b="1" dirty="0">
                <a:solidFill>
                  <a:schemeClr val="bg1"/>
                </a:solidFill>
                <a:latin typeface="Trebuchet MS" panose="020B0603020202020204" pitchFamily="34" charset="0"/>
              </a:rPr>
              <a:t>St Oscar Romero</a:t>
            </a:r>
            <a:endParaRPr lang="en-GB" sz="2000" b="1" dirty="0">
              <a:solidFill>
                <a:schemeClr val="bg1"/>
              </a:solidFill>
            </a:endParaRPr>
          </a:p>
        </p:txBody>
      </p:sp>
      <p:pic>
        <p:nvPicPr>
          <p:cNvPr id="6" name="Picture 5" descr="Icon&#10;&#10;Description automatically generated">
            <a:extLst>
              <a:ext uri="{FF2B5EF4-FFF2-40B4-BE49-F238E27FC236}">
                <a16:creationId xmlns:a16="http://schemas.microsoft.com/office/drawing/2014/main" id="{A5AA5CC0-A542-47DC-AFDE-2433B001EDB1}"/>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Tree>
    <p:extLst>
      <p:ext uri="{BB962C8B-B14F-4D97-AF65-F5344CB8AC3E}">
        <p14:creationId xmlns:p14="http://schemas.microsoft.com/office/powerpoint/2010/main" val="2130948260"/>
      </p:ext>
    </p:extLst>
  </p:cSld>
  <p:clrMapOvr>
    <a:masterClrMapping/>
  </p:clrMapOvr>
  <p:timing>
    <p:tnLst>
      <p:par>
        <p:cTn id="1" dur="indefinite" restart="never" nodeType="tmRoot">
          <p:childTnLst>
            <p:video>
              <p:cMediaNode vol="80000">
                <p:cTn id="2" fill="hold" display="0">
                  <p:stCondLst>
                    <p:cond delay="indefinite"/>
                  </p:stCondLst>
                </p:cTn>
                <p:tgtEl>
                  <p:spTgt spid="7"/>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2FFB6BA3-3341-4160-87D9-8D02A76F01B9}"/>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Reflection</a:t>
            </a:r>
          </a:p>
        </p:txBody>
      </p:sp>
      <p:sp>
        <p:nvSpPr>
          <p:cNvPr id="7" name="TextBox 6">
            <a:extLst>
              <a:ext uri="{FF2B5EF4-FFF2-40B4-BE49-F238E27FC236}">
                <a16:creationId xmlns:a16="http://schemas.microsoft.com/office/drawing/2014/main" id="{E3664420-F848-4CB4-82A1-29769EACD09B}"/>
              </a:ext>
            </a:extLst>
          </p:cNvPr>
          <p:cNvSpPr txBox="1"/>
          <p:nvPr/>
        </p:nvSpPr>
        <p:spPr>
          <a:xfrm>
            <a:off x="2050723" y="5645206"/>
            <a:ext cx="9258148" cy="923330"/>
          </a:xfrm>
          <a:prstGeom prst="rect">
            <a:avLst/>
          </a:prstGeom>
          <a:noFill/>
        </p:spPr>
        <p:txBody>
          <a:bodyPr wrap="square">
            <a:spAutoFit/>
          </a:bodyPr>
          <a:lstStyle/>
          <a:p>
            <a:pPr algn="ctr"/>
            <a:r>
              <a:rPr lang="en-GB" sz="1800" dirty="0">
                <a:solidFill>
                  <a:schemeClr val="bg1"/>
                </a:solidFill>
                <a:latin typeface="Trebuchet MS" panose="020B0603020202020204" pitchFamily="34" charset="0"/>
              </a:rPr>
              <a:t>Lord I need you, every hour I need you.</a:t>
            </a:r>
            <a:br>
              <a:rPr lang="en-GB" sz="1800" dirty="0">
                <a:solidFill>
                  <a:schemeClr val="bg1"/>
                </a:solidFill>
                <a:latin typeface="Trebuchet MS" panose="020B0603020202020204" pitchFamily="34" charset="0"/>
              </a:rPr>
            </a:br>
            <a:r>
              <a:rPr lang="en-GB" sz="1800" dirty="0">
                <a:solidFill>
                  <a:schemeClr val="bg1"/>
                </a:solidFill>
                <a:latin typeface="Trebuchet MS" panose="020B0603020202020204" pitchFamily="34" charset="0"/>
              </a:rPr>
              <a:t> You’re my one defence, my righteousness, O God how I need you.</a:t>
            </a:r>
          </a:p>
          <a:p>
            <a:pPr algn="ctr"/>
            <a:r>
              <a:rPr lang="en-GB" sz="1800" dirty="0">
                <a:solidFill>
                  <a:schemeClr val="bg1"/>
                </a:solidFill>
                <a:latin typeface="Trebuchet MS" panose="020B0603020202020204" pitchFamily="34" charset="0"/>
              </a:rPr>
              <a:t>Amen</a:t>
            </a:r>
          </a:p>
        </p:txBody>
      </p:sp>
      <p:pic>
        <p:nvPicPr>
          <p:cNvPr id="8" name="Online Media 4" title="MATT MAHER   LORD I NEED YOU, WYD-RIO">
            <a:hlinkClick r:id="" action="ppaction://media"/>
            <a:extLst>
              <a:ext uri="{FF2B5EF4-FFF2-40B4-BE49-F238E27FC236}">
                <a16:creationId xmlns:a16="http://schemas.microsoft.com/office/drawing/2014/main" id="{85DC2A45-8CC6-4DE4-9C74-B5E28C6F282B}"/>
              </a:ext>
            </a:extLst>
          </p:cNvPr>
          <p:cNvPicPr>
            <a:picLocks noRot="1" noChangeAspect="1"/>
          </p:cNvPicPr>
          <p:nvPr>
            <a:videoFile r:link="rId1"/>
          </p:nvPr>
        </p:nvPicPr>
        <p:blipFill>
          <a:blip r:embed="rId4"/>
          <a:stretch>
            <a:fillRect/>
          </a:stretch>
        </p:blipFill>
        <p:spPr>
          <a:xfrm>
            <a:off x="2545558" y="1252257"/>
            <a:ext cx="7264400" cy="4104386"/>
          </a:xfrm>
          <a:prstGeom prst="rect">
            <a:avLst/>
          </a:prstGeom>
        </p:spPr>
      </p:pic>
    </p:spTree>
    <p:extLst>
      <p:ext uri="{BB962C8B-B14F-4D97-AF65-F5344CB8AC3E}">
        <p14:creationId xmlns:p14="http://schemas.microsoft.com/office/powerpoint/2010/main" val="1816330635"/>
      </p:ext>
    </p:extLst>
  </p:cSld>
  <p:clrMapOvr>
    <a:masterClrMapping/>
  </p:clrMapOvr>
  <p:timing>
    <p:tnLst>
      <p:par>
        <p:cTn id="1" dur="indefinite" restart="never" nodeType="tmRoot">
          <p:childTnLst>
            <p:video>
              <p:cMediaNode vol="80000">
                <p:cTn id="2" fill="hold" display="0">
                  <p:stCondLst>
                    <p:cond delay="indefinite"/>
                  </p:stCondLst>
                </p:cTn>
                <p:tgtEl>
                  <p:spTgt spid="8"/>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1A43-149C-44E0-BA8E-0E21F038125A}"/>
              </a:ext>
            </a:extLst>
          </p:cNvPr>
          <p:cNvSpPr>
            <a:spLocks noGrp="1"/>
          </p:cNvSpPr>
          <p:nvPr>
            <p:ph type="title"/>
          </p:nvPr>
        </p:nvSpPr>
        <p:spPr/>
        <p:txBody>
          <a:bodyPr/>
          <a:lstStyle/>
          <a:p>
            <a:endParaRPr lang="en-GB"/>
          </a:p>
        </p:txBody>
      </p:sp>
      <p:pic>
        <p:nvPicPr>
          <p:cNvPr id="9" name="Content Placeholder 8" descr="A book on a table&#10;&#10;Description automatically generated with medium confidence">
            <a:extLst>
              <a:ext uri="{FF2B5EF4-FFF2-40B4-BE49-F238E27FC236}">
                <a16:creationId xmlns:a16="http://schemas.microsoft.com/office/drawing/2014/main" id="{98D69EA9-B0DF-4F5E-9ED8-04833B3C04A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5000"/>
          <a:stretch/>
        </p:blipFill>
        <p:spPr>
          <a:xfrm>
            <a:off x="0" y="0"/>
            <a:ext cx="12192000" cy="6858000"/>
          </a:xfrm>
        </p:spPr>
      </p:pic>
      <p:sp>
        <p:nvSpPr>
          <p:cNvPr id="10" name="TextBox 9">
            <a:extLst>
              <a:ext uri="{FF2B5EF4-FFF2-40B4-BE49-F238E27FC236}">
                <a16:creationId xmlns:a16="http://schemas.microsoft.com/office/drawing/2014/main" id="{10ACA547-A48D-46E5-84E0-31F7C1629466}"/>
              </a:ext>
            </a:extLst>
          </p:cNvPr>
          <p:cNvSpPr txBox="1"/>
          <p:nvPr/>
        </p:nvSpPr>
        <p:spPr>
          <a:xfrm>
            <a:off x="471780" y="91456"/>
            <a:ext cx="7630258" cy="584775"/>
          </a:xfrm>
          <a:prstGeom prst="rect">
            <a:avLst/>
          </a:prstGeom>
          <a:noFill/>
        </p:spPr>
        <p:txBody>
          <a:bodyPr wrap="square" rtlCol="0">
            <a:spAutoFit/>
          </a:bodyPr>
          <a:lstStyle/>
          <a:p>
            <a:r>
              <a:rPr lang="en-GB" sz="3200" b="1" dirty="0">
                <a:latin typeface="Trebuchet MS" panose="020B0603020202020204" pitchFamily="34" charset="0"/>
              </a:rPr>
              <a:t>Catechism of the Catholic Church</a:t>
            </a:r>
          </a:p>
        </p:txBody>
      </p:sp>
      <p:sp>
        <p:nvSpPr>
          <p:cNvPr id="12" name="TextBox 11">
            <a:extLst>
              <a:ext uri="{FF2B5EF4-FFF2-40B4-BE49-F238E27FC236}">
                <a16:creationId xmlns:a16="http://schemas.microsoft.com/office/drawing/2014/main" id="{CD3B0047-FC6F-4BF7-B064-C41A82B02B6B}"/>
              </a:ext>
            </a:extLst>
          </p:cNvPr>
          <p:cNvSpPr txBox="1"/>
          <p:nvPr/>
        </p:nvSpPr>
        <p:spPr>
          <a:xfrm>
            <a:off x="471780" y="846065"/>
            <a:ext cx="11457444" cy="3970318"/>
          </a:xfrm>
          <a:prstGeom prst="rect">
            <a:avLst/>
          </a:prstGeom>
          <a:noFill/>
        </p:spPr>
        <p:txBody>
          <a:bodyPr wrap="square">
            <a:spAutoFit/>
          </a:bodyPr>
          <a:lstStyle/>
          <a:p>
            <a:pPr>
              <a:tabLst>
                <a:tab pos="4479925" algn="l"/>
              </a:tabLst>
            </a:pPr>
            <a:r>
              <a:rPr lang="en-GB" sz="1400" dirty="0">
                <a:latin typeface="Trebuchet MS" panose="020B0603020202020204" pitchFamily="34" charset="0"/>
              </a:rPr>
              <a:t>1795 "Conscience is man's most secret core, and his sanctuary. There he is alone with God whose voice echoes in his depths" (GS 16).</a:t>
            </a:r>
          </a:p>
          <a:p>
            <a:pPr>
              <a:tabLst>
                <a:tab pos="4479925" algn="l"/>
              </a:tabLst>
            </a:pPr>
            <a:endParaRPr lang="en-GB" sz="1400" dirty="0">
              <a:latin typeface="Trebuchet MS" panose="020B0603020202020204" pitchFamily="34" charset="0"/>
            </a:endParaRPr>
          </a:p>
          <a:p>
            <a:pPr>
              <a:tabLst>
                <a:tab pos="4479925" algn="l"/>
              </a:tabLst>
            </a:pPr>
            <a:r>
              <a:rPr lang="en-GB" sz="1400" dirty="0">
                <a:latin typeface="Trebuchet MS" panose="020B0603020202020204" pitchFamily="34" charset="0"/>
              </a:rPr>
              <a:t>1796 Conscience is a judgment of reason by which the human person recognizes the moral quality of a concrete act.</a:t>
            </a:r>
          </a:p>
          <a:p>
            <a:pPr>
              <a:tabLst>
                <a:tab pos="4479925" algn="l"/>
              </a:tabLst>
            </a:pPr>
            <a:endParaRPr lang="en-GB" sz="1400" dirty="0">
              <a:latin typeface="Trebuchet MS" panose="020B0603020202020204" pitchFamily="34" charset="0"/>
            </a:endParaRPr>
          </a:p>
          <a:p>
            <a:pPr>
              <a:tabLst>
                <a:tab pos="4479925" algn="l"/>
              </a:tabLst>
            </a:pPr>
            <a:r>
              <a:rPr lang="en-GB" sz="1400" dirty="0">
                <a:latin typeface="Trebuchet MS" panose="020B0603020202020204" pitchFamily="34" charset="0"/>
              </a:rPr>
              <a:t>1797 For the man who has committed evil, the verdict of his conscience remains a pledge of conversion and of hope.</a:t>
            </a:r>
          </a:p>
          <a:p>
            <a:pPr>
              <a:tabLst>
                <a:tab pos="4479925" algn="l"/>
              </a:tabLst>
            </a:pPr>
            <a:endParaRPr lang="en-GB" sz="1400" dirty="0">
              <a:latin typeface="Trebuchet MS" panose="020B0603020202020204" pitchFamily="34" charset="0"/>
            </a:endParaRPr>
          </a:p>
          <a:p>
            <a:pPr>
              <a:tabLst>
                <a:tab pos="4479925" algn="l"/>
              </a:tabLst>
            </a:pPr>
            <a:r>
              <a:rPr lang="en-GB" sz="1400" dirty="0">
                <a:latin typeface="Trebuchet MS" panose="020B0603020202020204" pitchFamily="34" charset="0"/>
              </a:rPr>
              <a:t>1798 A well-formed conscience is upright and truthful. It formulates its judgments according to reason, in conformity with the true good willed by the wisdom of the Creator. Everyone must avail himself of the means to form his conscience.</a:t>
            </a:r>
          </a:p>
          <a:p>
            <a:pPr>
              <a:tabLst>
                <a:tab pos="4479925" algn="l"/>
              </a:tabLst>
            </a:pPr>
            <a:endParaRPr lang="en-GB" sz="1400" dirty="0">
              <a:latin typeface="Trebuchet MS" panose="020B0603020202020204" pitchFamily="34" charset="0"/>
            </a:endParaRPr>
          </a:p>
          <a:p>
            <a:pPr>
              <a:tabLst>
                <a:tab pos="4479925" algn="l"/>
              </a:tabLst>
            </a:pPr>
            <a:r>
              <a:rPr lang="en-GB" sz="1400" dirty="0">
                <a:latin typeface="Trebuchet MS" panose="020B0603020202020204" pitchFamily="34" charset="0"/>
              </a:rPr>
              <a:t>1799 Faced with a moral choice, conscience can make either a right judgment in accordance with reason and the divine law or, on the contrary, an erroneous judgment that departs from them.</a:t>
            </a:r>
          </a:p>
          <a:p>
            <a:pPr>
              <a:tabLst>
                <a:tab pos="4479925" algn="l"/>
              </a:tabLst>
            </a:pPr>
            <a:endParaRPr lang="en-GB" sz="1400" dirty="0">
              <a:latin typeface="Trebuchet MS" panose="020B0603020202020204" pitchFamily="34" charset="0"/>
            </a:endParaRPr>
          </a:p>
          <a:p>
            <a:pPr>
              <a:tabLst>
                <a:tab pos="4479925" algn="l"/>
              </a:tabLst>
            </a:pPr>
            <a:r>
              <a:rPr lang="en-GB" sz="1400" dirty="0">
                <a:latin typeface="Trebuchet MS" panose="020B0603020202020204" pitchFamily="34" charset="0"/>
              </a:rPr>
              <a:t>1800 A human being must always obey the certain judgment of his conscience.</a:t>
            </a:r>
          </a:p>
          <a:p>
            <a:pPr>
              <a:tabLst>
                <a:tab pos="4479925" algn="l"/>
              </a:tabLst>
            </a:pPr>
            <a:endParaRPr lang="en-GB" sz="1400" dirty="0">
              <a:latin typeface="Trebuchet MS" panose="020B0603020202020204" pitchFamily="34" charset="0"/>
            </a:endParaRPr>
          </a:p>
          <a:p>
            <a:pPr>
              <a:tabLst>
                <a:tab pos="4479925" algn="l"/>
              </a:tabLst>
            </a:pPr>
            <a:r>
              <a:rPr lang="en-GB" sz="1400" dirty="0">
                <a:latin typeface="Trebuchet MS" panose="020B0603020202020204" pitchFamily="34" charset="0"/>
              </a:rPr>
              <a:t>1801 Conscience can remain in ignorance or make erroneous judgments. Such ignorance and errors are not always free of guilt.</a:t>
            </a:r>
          </a:p>
          <a:p>
            <a:pPr>
              <a:tabLst>
                <a:tab pos="4479925" algn="l"/>
              </a:tabLst>
            </a:pPr>
            <a:endParaRPr lang="en-GB" sz="1400" dirty="0">
              <a:latin typeface="Trebuchet MS" panose="020B0603020202020204" pitchFamily="34" charset="0"/>
            </a:endParaRPr>
          </a:p>
          <a:p>
            <a:pPr>
              <a:tabLst>
                <a:tab pos="4479925" algn="l"/>
              </a:tabLst>
            </a:pPr>
            <a:r>
              <a:rPr lang="en-GB" sz="1400" dirty="0">
                <a:latin typeface="Trebuchet MS" panose="020B0603020202020204" pitchFamily="34" charset="0"/>
              </a:rPr>
              <a:t>1802 The Word of God is a light for our path. We must assimilate it in faith and prayer and put it into practice. This is how moral conscience is formed. </a:t>
            </a:r>
          </a:p>
        </p:txBody>
      </p:sp>
      <p:pic>
        <p:nvPicPr>
          <p:cNvPr id="13" name="Picture 12" descr="Icon&#10;&#10;Description automatically generated">
            <a:extLst>
              <a:ext uri="{FF2B5EF4-FFF2-40B4-BE49-F238E27FC236}">
                <a16:creationId xmlns:a16="http://schemas.microsoft.com/office/drawing/2014/main" id="{06AEF37C-9963-404E-AB9D-7CB4F808589F}"/>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Tree>
    <p:extLst>
      <p:ext uri="{BB962C8B-B14F-4D97-AF65-F5344CB8AC3E}">
        <p14:creationId xmlns:p14="http://schemas.microsoft.com/office/powerpoint/2010/main" val="2956379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ogo&#10;&#10;Description automatically generated with low confidence">
            <a:extLst>
              <a:ext uri="{FF2B5EF4-FFF2-40B4-BE49-F238E27FC236}">
                <a16:creationId xmlns:a16="http://schemas.microsoft.com/office/drawing/2014/main" id="{B2184AA9-1149-4B47-90DB-476B59B94F36}"/>
              </a:ext>
            </a:extLst>
          </p:cNvPr>
          <p:cNvPicPr>
            <a:picLocks noChangeAspect="1"/>
          </p:cNvPicPr>
          <p:nvPr/>
        </p:nvPicPr>
        <p:blipFill rotWithShape="1">
          <a:blip r:embed="rId3">
            <a:extLst>
              <a:ext uri="{28A0092B-C50C-407E-A947-70E740481C1C}">
                <a14:useLocalDpi xmlns:a14="http://schemas.microsoft.com/office/drawing/2010/main" val="0"/>
              </a:ext>
            </a:extLst>
          </a:blip>
          <a:srcRect l="6433"/>
          <a:stretch/>
        </p:blipFill>
        <p:spPr>
          <a:xfrm>
            <a:off x="0" y="0"/>
            <a:ext cx="12192000" cy="6858000"/>
          </a:xfrm>
          <a:prstGeom prst="rect">
            <a:avLst/>
          </a:prstGeom>
        </p:spPr>
      </p:pic>
      <p:pic>
        <p:nvPicPr>
          <p:cNvPr id="5" name="Picture 4" descr="Icon&#10;&#10;Description automatically generated">
            <a:extLst>
              <a:ext uri="{FF2B5EF4-FFF2-40B4-BE49-F238E27FC236}">
                <a16:creationId xmlns:a16="http://schemas.microsoft.com/office/drawing/2014/main" id="{F0A0A782-73E6-4FBD-B256-F80A2A3DD5C9}"/>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0FB345C6-9CB0-4ACC-8351-9F19AA996ACB}"/>
              </a:ext>
            </a:extLst>
          </p:cNvPr>
          <p:cNvSpPr txBox="1"/>
          <p:nvPr/>
        </p:nvSpPr>
        <p:spPr>
          <a:xfrm>
            <a:off x="616990" y="262485"/>
            <a:ext cx="7630258" cy="646331"/>
          </a:xfrm>
          <a:prstGeom prst="rect">
            <a:avLst/>
          </a:prstGeom>
          <a:noFill/>
        </p:spPr>
        <p:txBody>
          <a:bodyPr wrap="square" rtlCol="0">
            <a:spAutoFit/>
          </a:bodyPr>
          <a:lstStyle/>
          <a:p>
            <a:r>
              <a:rPr lang="en-GB" sz="3600" b="1" dirty="0">
                <a:solidFill>
                  <a:schemeClr val="bg1"/>
                </a:solidFill>
                <a:latin typeface="Trebuchet MS" panose="020B0603020202020204" pitchFamily="34" charset="0"/>
              </a:rPr>
              <a:t>Question</a:t>
            </a:r>
          </a:p>
        </p:txBody>
      </p:sp>
      <p:pic>
        <p:nvPicPr>
          <p:cNvPr id="2" name="Online Media 1" title="[9A] Is there such a thing as right and wrong?">
            <a:hlinkClick r:id="" action="ppaction://media"/>
            <a:extLst>
              <a:ext uri="{FF2B5EF4-FFF2-40B4-BE49-F238E27FC236}">
                <a16:creationId xmlns:a16="http://schemas.microsoft.com/office/drawing/2014/main" id="{3FAA0FA9-7DE4-4CE7-9761-04338329642C}"/>
              </a:ext>
            </a:extLst>
          </p:cNvPr>
          <p:cNvPicPr>
            <a:picLocks noRot="1" noChangeAspect="1"/>
          </p:cNvPicPr>
          <p:nvPr>
            <a:videoFile r:link="rId1"/>
          </p:nvPr>
        </p:nvPicPr>
        <p:blipFill>
          <a:blip r:embed="rId5"/>
          <a:stretch>
            <a:fillRect/>
          </a:stretch>
        </p:blipFill>
        <p:spPr>
          <a:xfrm>
            <a:off x="528320" y="1531666"/>
            <a:ext cx="6379403" cy="3604363"/>
          </a:xfrm>
          <a:prstGeom prst="rect">
            <a:avLst/>
          </a:prstGeom>
        </p:spPr>
      </p:pic>
    </p:spTree>
    <p:extLst>
      <p:ext uri="{BB962C8B-B14F-4D97-AF65-F5344CB8AC3E}">
        <p14:creationId xmlns:p14="http://schemas.microsoft.com/office/powerpoint/2010/main" val="2575626037"/>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92FB99E-B909-4EFC-B24F-EF0640EB8F13}"/>
              </a:ext>
            </a:extLst>
          </p:cNvPr>
          <p:cNvSpPr txBox="1"/>
          <p:nvPr/>
        </p:nvSpPr>
        <p:spPr>
          <a:xfrm>
            <a:off x="640080" y="2872899"/>
            <a:ext cx="4243589" cy="1662525"/>
          </a:xfrm>
          <a:prstGeom prst="rect">
            <a:avLst/>
          </a:prstGeom>
        </p:spPr>
        <p:txBody>
          <a:bodyPr vert="horz" lIns="91440" tIns="45720" rIns="91440" bIns="45720" rtlCol="0">
            <a:normAutofit/>
          </a:bodyPr>
          <a:lstStyle/>
          <a:p>
            <a:pPr>
              <a:lnSpc>
                <a:spcPct val="90000"/>
              </a:lnSpc>
              <a:spcAft>
                <a:spcPts val="600"/>
              </a:spcAft>
            </a:pPr>
            <a:r>
              <a:rPr lang="en-GB" sz="2200" dirty="0">
                <a:solidFill>
                  <a:srgbClr val="04659B"/>
                </a:solidFill>
                <a:latin typeface="Trebuchet MS" panose="020B0603020202020204" pitchFamily="34" charset="0"/>
              </a:rPr>
              <a:t>Can you remember a time when you got lost?</a:t>
            </a:r>
            <a:endParaRPr lang="en-US" sz="2200" dirty="0">
              <a:solidFill>
                <a:srgbClr val="04659B"/>
              </a:solidFill>
              <a:latin typeface="Trebuchet MS" panose="020B0603020202020204" pitchFamily="34" charset="0"/>
            </a:endParaRPr>
          </a:p>
        </p:txBody>
      </p:sp>
      <p:pic>
        <p:nvPicPr>
          <p:cNvPr id="12" name="Picture 11" descr="Icon&#10;&#10;Description automatically generated">
            <a:extLst>
              <a:ext uri="{FF2B5EF4-FFF2-40B4-BE49-F238E27FC236}">
                <a16:creationId xmlns:a16="http://schemas.microsoft.com/office/drawing/2014/main" id="{45A8F772-A2FC-4A98-8D30-8FF33ECD329F}"/>
              </a:ext>
            </a:extLst>
          </p:cNvPr>
          <p:cNvPicPr>
            <a:picLocks noChangeAspect="1"/>
          </p:cNvPicPr>
          <p:nvPr/>
        </p:nvPicPr>
        <p:blipFill rotWithShape="1">
          <a:blip r:embed="rId2">
            <a:extLst>
              <a:ext uri="{28A0092B-C50C-407E-A947-70E740481C1C}">
                <a14:useLocalDpi xmlns:a14="http://schemas.microsoft.com/office/drawing/2010/main" val="0"/>
              </a:ext>
            </a:extLst>
          </a:blip>
          <a:srcRect l="17217" r="2636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1" name="TextBox 10">
            <a:extLst>
              <a:ext uri="{FF2B5EF4-FFF2-40B4-BE49-F238E27FC236}">
                <a16:creationId xmlns:a16="http://schemas.microsoft.com/office/drawing/2014/main" id="{0C3FE68D-99F8-4C71-B997-622A18FB5274}"/>
              </a:ext>
            </a:extLst>
          </p:cNvPr>
          <p:cNvSpPr txBox="1"/>
          <p:nvPr/>
        </p:nvSpPr>
        <p:spPr>
          <a:xfrm>
            <a:off x="515067" y="25556"/>
            <a:ext cx="4368602" cy="81033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dirty="0">
                <a:solidFill>
                  <a:srgbClr val="04659B"/>
                </a:solidFill>
                <a:latin typeface="Trebuchet MS" panose="020B0603020202020204" pitchFamily="34" charset="0"/>
                <a:ea typeface="+mj-ea"/>
                <a:cs typeface="+mj-cs"/>
              </a:rPr>
              <a:t>Discussion</a:t>
            </a:r>
            <a:r>
              <a:rPr lang="en-US" sz="4400" b="1" dirty="0">
                <a:solidFill>
                  <a:srgbClr val="333739"/>
                </a:solidFill>
                <a:latin typeface="Trebuchet MS" panose="020B0603020202020204" pitchFamily="34" charset="0"/>
                <a:ea typeface="+mj-ea"/>
                <a:cs typeface="+mj-cs"/>
              </a:rPr>
              <a:t> </a:t>
            </a:r>
          </a:p>
        </p:txBody>
      </p:sp>
      <p:sp>
        <p:nvSpPr>
          <p:cNvPr id="7" name="TextBox 6">
            <a:extLst>
              <a:ext uri="{FF2B5EF4-FFF2-40B4-BE49-F238E27FC236}">
                <a16:creationId xmlns:a16="http://schemas.microsoft.com/office/drawing/2014/main" id="{3C840AC2-6ECD-4575-98D6-BE43BDB238A6}"/>
              </a:ext>
            </a:extLst>
          </p:cNvPr>
          <p:cNvSpPr txBox="1"/>
          <p:nvPr/>
        </p:nvSpPr>
        <p:spPr>
          <a:xfrm>
            <a:off x="1820780" y="5512296"/>
            <a:ext cx="3296561" cy="1013487"/>
          </a:xfrm>
          <a:prstGeom prst="rect">
            <a:avLst/>
          </a:prstGeom>
        </p:spPr>
        <p:txBody>
          <a:bodyPr vert="horz" lIns="91440" tIns="45720" rIns="91440" bIns="45720" rtlCol="0">
            <a:normAutofit/>
          </a:bodyPr>
          <a:lstStyle/>
          <a:p>
            <a:pPr algn="ctr">
              <a:lnSpc>
                <a:spcPct val="90000"/>
              </a:lnSpc>
              <a:spcAft>
                <a:spcPts val="600"/>
              </a:spcAft>
            </a:pPr>
            <a:r>
              <a:rPr lang="en-GB" sz="2000" dirty="0">
                <a:solidFill>
                  <a:srgbClr val="FFCC00"/>
                </a:solidFill>
                <a:latin typeface="Trebuchet MS" panose="020B0603020202020204" pitchFamily="34" charset="0"/>
              </a:rPr>
              <a:t>Discuss this is two’s &amp; three’s then feedback to the main group</a:t>
            </a:r>
            <a:endParaRPr lang="en-US" sz="2000" dirty="0">
              <a:solidFill>
                <a:srgbClr val="FFCC00"/>
              </a:solidFill>
              <a:latin typeface="Trebuchet MS" panose="020B0603020202020204" pitchFamily="34" charset="0"/>
            </a:endParaRPr>
          </a:p>
        </p:txBody>
      </p:sp>
      <p:pic>
        <p:nvPicPr>
          <p:cNvPr id="16" name="Picture 15" descr="Icon&#10;&#10;Description automatically generated">
            <a:extLst>
              <a:ext uri="{FF2B5EF4-FFF2-40B4-BE49-F238E27FC236}">
                <a16:creationId xmlns:a16="http://schemas.microsoft.com/office/drawing/2014/main" id="{B50E15B4-E822-4B41-AB52-2C7E78010E45}"/>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3" name="Picture 2" descr="A hand holding a compass&#10;&#10;Description automatically generated">
            <a:extLst>
              <a:ext uri="{FF2B5EF4-FFF2-40B4-BE49-F238E27FC236}">
                <a16:creationId xmlns:a16="http://schemas.microsoft.com/office/drawing/2014/main" id="{322CAB1C-4DDF-49E6-ABE6-5588C71785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4981" y="3671429"/>
            <a:ext cx="3128773" cy="1564387"/>
          </a:xfrm>
          <a:prstGeom prst="rect">
            <a:avLst/>
          </a:prstGeom>
        </p:spPr>
      </p:pic>
    </p:spTree>
    <p:extLst>
      <p:ext uri="{BB962C8B-B14F-4D97-AF65-F5344CB8AC3E}">
        <p14:creationId xmlns:p14="http://schemas.microsoft.com/office/powerpoint/2010/main" val="349713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B75D44-B9FA-4C04-9E10-75C1DB55F104}"/>
              </a:ext>
            </a:extLst>
          </p:cNvPr>
          <p:cNvSpPr txBox="1"/>
          <p:nvPr/>
        </p:nvSpPr>
        <p:spPr>
          <a:xfrm>
            <a:off x="3341939" y="118106"/>
            <a:ext cx="8384839" cy="1138773"/>
          </a:xfrm>
          <a:prstGeom prst="rect">
            <a:avLst/>
          </a:prstGeom>
          <a:noFill/>
        </p:spPr>
        <p:txBody>
          <a:bodyPr wrap="square" rtlCol="0">
            <a:spAutoFit/>
          </a:bodyPr>
          <a:lstStyle/>
          <a:p>
            <a:r>
              <a:rPr lang="en-GB" sz="3200" b="1" dirty="0">
                <a:solidFill>
                  <a:srgbClr val="04659B"/>
                </a:solidFill>
                <a:latin typeface="Trebuchet MS" panose="020B0603020202020204" pitchFamily="34" charset="0"/>
              </a:rPr>
              <a:t>Internet Corner - Where to find out more…</a:t>
            </a:r>
          </a:p>
          <a:p>
            <a:endParaRPr lang="en-GB" sz="3600" b="1" dirty="0">
              <a:solidFill>
                <a:srgbClr val="003DA8"/>
              </a:solidFill>
              <a:latin typeface="Trebuchet MS" panose="020B0603020202020204" pitchFamily="34" charset="0"/>
            </a:endParaRPr>
          </a:p>
        </p:txBody>
      </p:sp>
      <p:pic>
        <p:nvPicPr>
          <p:cNvPr id="5" name="Picture 4" descr="Logo, icon&#10;&#10;Description automatically generated">
            <a:extLst>
              <a:ext uri="{FF2B5EF4-FFF2-40B4-BE49-F238E27FC236}">
                <a16:creationId xmlns:a16="http://schemas.microsoft.com/office/drawing/2014/main" id="{56556AC4-B39C-4297-AB7B-BC74C20A7E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7604" y="5307334"/>
            <a:ext cx="1420368" cy="1432560"/>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39C611E4-2421-4621-B80F-FF8289E0043F}"/>
              </a:ext>
            </a:extLst>
          </p:cNvPr>
          <p:cNvPicPr>
            <a:picLocks noChangeAspect="1"/>
          </p:cNvPicPr>
          <p:nvPr/>
        </p:nvPicPr>
        <p:blipFill rotWithShape="1">
          <a:blip r:embed="rId4">
            <a:extLst>
              <a:ext uri="{28A0092B-C50C-407E-A947-70E740481C1C}">
                <a14:useLocalDpi xmlns:a14="http://schemas.microsoft.com/office/drawing/2010/main" val="0"/>
              </a:ext>
            </a:extLst>
          </a:blip>
          <a:srcRect l="50948" r="18748"/>
          <a:stretch/>
        </p:blipFill>
        <p:spPr>
          <a:xfrm>
            <a:off x="0" y="0"/>
            <a:ext cx="3696533" cy="6858000"/>
          </a:xfrm>
          <a:prstGeom prst="flowChartDelay">
            <a:avLst/>
          </a:prstGeom>
        </p:spPr>
      </p:pic>
      <p:sp>
        <p:nvSpPr>
          <p:cNvPr id="13" name="TextBox 12">
            <a:extLst>
              <a:ext uri="{FF2B5EF4-FFF2-40B4-BE49-F238E27FC236}">
                <a16:creationId xmlns:a16="http://schemas.microsoft.com/office/drawing/2014/main" id="{904FE621-0780-4DD1-84BE-A62200D2A5AE}"/>
              </a:ext>
            </a:extLst>
          </p:cNvPr>
          <p:cNvSpPr txBox="1"/>
          <p:nvPr/>
        </p:nvSpPr>
        <p:spPr>
          <a:xfrm>
            <a:off x="3962460" y="3841386"/>
            <a:ext cx="3194608" cy="1077218"/>
          </a:xfrm>
          <a:prstGeom prst="rect">
            <a:avLst/>
          </a:prstGeom>
          <a:noFill/>
        </p:spPr>
        <p:txBody>
          <a:bodyPr wrap="square">
            <a:spAutoFit/>
          </a:bodyPr>
          <a:lstStyle/>
          <a:p>
            <a:pPr algn="ctr"/>
            <a:r>
              <a:rPr lang="en-GB" sz="1600" dirty="0">
                <a:latin typeface="Trebuchet MS" panose="020B0603020202020204" pitchFamily="34" charset="0"/>
              </a:rPr>
              <a:t>Ascension Presents</a:t>
            </a:r>
          </a:p>
          <a:p>
            <a:pPr algn="ctr"/>
            <a:endParaRPr lang="en-GB" sz="1600" dirty="0">
              <a:latin typeface="Trebuchet MS" panose="020B0603020202020204" pitchFamily="34" charset="0"/>
              <a:hlinkClick r:id="rId5"/>
            </a:endParaRPr>
          </a:p>
          <a:p>
            <a:pPr algn="ctr"/>
            <a:r>
              <a:rPr lang="en-GB" sz="1600" dirty="0">
                <a:latin typeface="Trebuchet MS" panose="020B0603020202020204" pitchFamily="34" charset="0"/>
                <a:hlinkClick r:id="rId6"/>
              </a:rPr>
              <a:t>www.youtube.com/channel/UCVdGX3N-WIJ5nUvklBTNhAw</a:t>
            </a:r>
            <a:r>
              <a:rPr lang="en-GB" sz="1600" dirty="0">
                <a:latin typeface="Trebuchet MS" panose="020B0603020202020204" pitchFamily="34" charset="0"/>
              </a:rPr>
              <a:t> </a:t>
            </a:r>
          </a:p>
        </p:txBody>
      </p:sp>
      <p:pic>
        <p:nvPicPr>
          <p:cNvPr id="16" name="Picture 15" descr="Logo, company name&#10;&#10;Description automatically generated">
            <a:extLst>
              <a:ext uri="{FF2B5EF4-FFF2-40B4-BE49-F238E27FC236}">
                <a16:creationId xmlns:a16="http://schemas.microsoft.com/office/drawing/2014/main" id="{07559B2F-B9F1-48C9-B973-E9D949E610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50580" y="1866202"/>
            <a:ext cx="2076627" cy="2076627"/>
          </a:xfrm>
          <a:prstGeom prst="rect">
            <a:avLst/>
          </a:prstGeom>
        </p:spPr>
      </p:pic>
      <p:pic>
        <p:nvPicPr>
          <p:cNvPr id="2" name="Online Media 1" title="Catholic Morality 101">
            <a:hlinkClick r:id="" action="ppaction://media"/>
            <a:extLst>
              <a:ext uri="{FF2B5EF4-FFF2-40B4-BE49-F238E27FC236}">
                <a16:creationId xmlns:a16="http://schemas.microsoft.com/office/drawing/2014/main" id="{5412F7E1-3C1E-4C26-B85B-2EE60A5DA5AA}"/>
              </a:ext>
            </a:extLst>
          </p:cNvPr>
          <p:cNvPicPr>
            <a:picLocks noRot="1" noChangeAspect="1"/>
          </p:cNvPicPr>
          <p:nvPr>
            <a:videoFile r:link="rId1"/>
          </p:nvPr>
        </p:nvPicPr>
        <p:blipFill>
          <a:blip r:embed="rId8"/>
          <a:stretch>
            <a:fillRect/>
          </a:stretch>
        </p:blipFill>
        <p:spPr>
          <a:xfrm>
            <a:off x="8580877" y="2085340"/>
            <a:ext cx="2540000" cy="1435100"/>
          </a:xfrm>
          <a:prstGeom prst="rect">
            <a:avLst/>
          </a:prstGeom>
        </p:spPr>
      </p:pic>
      <p:sp>
        <p:nvSpPr>
          <p:cNvPr id="17" name="TextBox 16">
            <a:extLst>
              <a:ext uri="{FF2B5EF4-FFF2-40B4-BE49-F238E27FC236}">
                <a16:creationId xmlns:a16="http://schemas.microsoft.com/office/drawing/2014/main" id="{563FB0C6-CB22-43B9-9AAC-A7A2163DE26F}"/>
              </a:ext>
            </a:extLst>
          </p:cNvPr>
          <p:cNvSpPr txBox="1"/>
          <p:nvPr/>
        </p:nvSpPr>
        <p:spPr>
          <a:xfrm>
            <a:off x="8253573" y="3829558"/>
            <a:ext cx="3194608" cy="1077218"/>
          </a:xfrm>
          <a:prstGeom prst="rect">
            <a:avLst/>
          </a:prstGeom>
          <a:noFill/>
        </p:spPr>
        <p:txBody>
          <a:bodyPr wrap="square">
            <a:spAutoFit/>
          </a:bodyPr>
          <a:lstStyle/>
          <a:p>
            <a:pPr algn="ctr"/>
            <a:r>
              <a:rPr lang="en-GB" sz="1600" dirty="0">
                <a:latin typeface="Trebuchet MS" panose="020B0603020202020204" pitchFamily="34" charset="0"/>
              </a:rPr>
              <a:t>Catholic Morality 101</a:t>
            </a:r>
          </a:p>
          <a:p>
            <a:pPr algn="ctr"/>
            <a:endParaRPr lang="en-GB" sz="1600" dirty="0">
              <a:latin typeface="Trebuchet MS" panose="020B0603020202020204" pitchFamily="34" charset="0"/>
              <a:hlinkClick r:id="rId5"/>
            </a:endParaRPr>
          </a:p>
          <a:p>
            <a:pPr algn="ctr"/>
            <a:r>
              <a:rPr lang="en-GB" sz="1600" dirty="0">
                <a:latin typeface="Trebuchet MS" panose="020B0603020202020204" pitchFamily="34" charset="0"/>
                <a:hlinkClick r:id="rId9"/>
              </a:rPr>
              <a:t>www.youtube.com/watch?v=h3NU2mTFhy4</a:t>
            </a:r>
            <a:r>
              <a:rPr lang="en-GB" sz="1600" dirty="0">
                <a:latin typeface="Trebuchet MS" panose="020B0603020202020204" pitchFamily="34" charset="0"/>
              </a:rPr>
              <a:t> </a:t>
            </a:r>
          </a:p>
        </p:txBody>
      </p:sp>
    </p:spTree>
    <p:extLst>
      <p:ext uri="{BB962C8B-B14F-4D97-AF65-F5344CB8AC3E}">
        <p14:creationId xmlns:p14="http://schemas.microsoft.com/office/powerpoint/2010/main" val="2710988955"/>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6BA3395-C609-465C-AFAA-8185770A11D2">
            <a:extLst>
              <a:ext uri="{FF2B5EF4-FFF2-40B4-BE49-F238E27FC236}">
                <a16:creationId xmlns:a16="http://schemas.microsoft.com/office/drawing/2014/main" id="{D42F6C55-6B5E-44F2-B8C4-EAC0A3D3F4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1" t="3555" b="2301"/>
          <a:stretch/>
        </p:blipFill>
        <p:spPr bwMode="auto">
          <a:xfrm>
            <a:off x="7491662" y="753979"/>
            <a:ext cx="4215841" cy="5422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Conversation with Jesus</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DCE1D185-8D9A-4C94-B5BF-D2158A8B3C41}"/>
              </a:ext>
            </a:extLst>
          </p:cNvPr>
          <p:cNvSpPr txBox="1"/>
          <p:nvPr/>
        </p:nvSpPr>
        <p:spPr>
          <a:xfrm>
            <a:off x="932428" y="1613683"/>
            <a:ext cx="5805256" cy="3323987"/>
          </a:xfrm>
          <a:prstGeom prst="rect">
            <a:avLst/>
          </a:prstGeom>
          <a:noFill/>
        </p:spPr>
        <p:txBody>
          <a:bodyPr wrap="square">
            <a:spAutoFit/>
          </a:bodyPr>
          <a:lstStyle/>
          <a:p>
            <a:pPr algn="ctr"/>
            <a:r>
              <a:rPr lang="en-GB" sz="2400" dirty="0">
                <a:solidFill>
                  <a:schemeClr val="bg1"/>
                </a:solidFill>
                <a:latin typeface="Trebuchet MS" panose="020B0603020202020204" pitchFamily="34" charset="0"/>
              </a:rPr>
              <a:t>Focus on this image of Jesus and open your heart to Him now.</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Take this opportunity to talk to him in your mind and heart.</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Listen and be aware of his presence with you.</a:t>
            </a:r>
          </a:p>
          <a:p>
            <a:pPr algn="ctr"/>
            <a:endParaRPr lang="en-GB" dirty="0"/>
          </a:p>
        </p:txBody>
      </p:sp>
      <p:sp>
        <p:nvSpPr>
          <p:cNvPr id="9" name="TextBox 8">
            <a:extLst>
              <a:ext uri="{FF2B5EF4-FFF2-40B4-BE49-F238E27FC236}">
                <a16:creationId xmlns:a16="http://schemas.microsoft.com/office/drawing/2014/main" id="{E0176E54-2D15-45F8-8712-C587E58C5845}"/>
              </a:ext>
            </a:extLst>
          </p:cNvPr>
          <p:cNvSpPr txBox="1"/>
          <p:nvPr/>
        </p:nvSpPr>
        <p:spPr>
          <a:xfrm>
            <a:off x="2618876" y="6176211"/>
            <a:ext cx="4916902" cy="338554"/>
          </a:xfrm>
          <a:prstGeom prst="rect">
            <a:avLst/>
          </a:prstGeom>
          <a:noFill/>
        </p:spPr>
        <p:txBody>
          <a:bodyPr wrap="square">
            <a:spAutoFit/>
          </a:bodyPr>
          <a:lstStyle/>
          <a:p>
            <a:r>
              <a:rPr lang="en-GB" sz="1600" dirty="0">
                <a:solidFill>
                  <a:schemeClr val="bg1"/>
                </a:solidFill>
                <a:latin typeface="Trebuchet MS" panose="020B0603020202020204" pitchFamily="34" charset="0"/>
              </a:rPr>
              <a:t>You may want to use this hymn to help you pray</a:t>
            </a:r>
            <a:endParaRPr lang="en-GB" sz="1600" dirty="0">
              <a:solidFill>
                <a:schemeClr val="bg1"/>
              </a:solidFill>
            </a:endParaRPr>
          </a:p>
        </p:txBody>
      </p:sp>
      <p:pic>
        <p:nvPicPr>
          <p:cNvPr id="2" name="Online Media 1" title="Reckless Love (Official Lyric Video)">
            <a:hlinkClick r:id="" action="ppaction://media"/>
            <a:extLst>
              <a:ext uri="{FF2B5EF4-FFF2-40B4-BE49-F238E27FC236}">
                <a16:creationId xmlns:a16="http://schemas.microsoft.com/office/drawing/2014/main" id="{A0139CD8-1A2A-4CF8-85EA-87DB6928E4A1}"/>
              </a:ext>
            </a:extLst>
          </p:cNvPr>
          <p:cNvPicPr>
            <a:picLocks noRot="1" noChangeAspect="1"/>
          </p:cNvPicPr>
          <p:nvPr>
            <a:videoFile r:link="rId1"/>
          </p:nvPr>
        </p:nvPicPr>
        <p:blipFill>
          <a:blip r:embed="rId5"/>
          <a:stretch>
            <a:fillRect/>
          </a:stretch>
        </p:blipFill>
        <p:spPr>
          <a:xfrm>
            <a:off x="4574673" y="4668266"/>
            <a:ext cx="2540000" cy="1435100"/>
          </a:xfrm>
          <a:prstGeom prst="rect">
            <a:avLst/>
          </a:prstGeom>
        </p:spPr>
      </p:pic>
    </p:spTree>
    <p:extLst>
      <p:ext uri="{BB962C8B-B14F-4D97-AF65-F5344CB8AC3E}">
        <p14:creationId xmlns:p14="http://schemas.microsoft.com/office/powerpoint/2010/main" val="1915315234"/>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writing on a piece of paper&#10;&#10;Description automatically generated with medium confidence">
            <a:extLst>
              <a:ext uri="{FF2B5EF4-FFF2-40B4-BE49-F238E27FC236}">
                <a16:creationId xmlns:a16="http://schemas.microsoft.com/office/drawing/2014/main" id="{92B17389-C4EB-4747-A12E-ED3DB1827D4E}"/>
              </a:ext>
            </a:extLst>
          </p:cNvPr>
          <p:cNvPicPr>
            <a:picLocks noChangeAspect="1"/>
          </p:cNvPicPr>
          <p:nvPr/>
        </p:nvPicPr>
        <p:blipFill rotWithShape="1">
          <a:blip r:embed="rId2">
            <a:extLst>
              <a:ext uri="{28A0092B-C50C-407E-A947-70E740481C1C}">
                <a14:useLocalDpi xmlns:a14="http://schemas.microsoft.com/office/drawing/2010/main" val="0"/>
              </a:ext>
            </a:extLst>
          </a:blip>
          <a:srcRect l="2980" r="3006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0" name="TextBox 9">
            <a:extLst>
              <a:ext uri="{FF2B5EF4-FFF2-40B4-BE49-F238E27FC236}">
                <a16:creationId xmlns:a16="http://schemas.microsoft.com/office/drawing/2014/main" id="{E7576600-A4A7-4A1F-9E68-2692B2BC4EB4}"/>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4659B"/>
                </a:solidFill>
                <a:latin typeface="Trebuchet MS" panose="020B0603020202020204" pitchFamily="34" charset="0"/>
              </a:rPr>
              <a:t>Spiritual Journal</a:t>
            </a:r>
          </a:p>
        </p:txBody>
      </p:sp>
      <p:pic>
        <p:nvPicPr>
          <p:cNvPr id="11" name="Picture 10" descr="Icon&#10;&#10;Description automatically generated">
            <a:extLst>
              <a:ext uri="{FF2B5EF4-FFF2-40B4-BE49-F238E27FC236}">
                <a16:creationId xmlns:a16="http://schemas.microsoft.com/office/drawing/2014/main" id="{380BB6AB-6975-442A-B414-67FD284842B4}"/>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635492" y="1005957"/>
            <a:ext cx="1483895" cy="1483895"/>
          </a:xfrm>
          <a:prstGeom prst="rect">
            <a:avLst/>
          </a:prstGeom>
        </p:spPr>
      </p:pic>
      <p:sp>
        <p:nvSpPr>
          <p:cNvPr id="13" name="TextBox 12">
            <a:extLst>
              <a:ext uri="{FF2B5EF4-FFF2-40B4-BE49-F238E27FC236}">
                <a16:creationId xmlns:a16="http://schemas.microsoft.com/office/drawing/2014/main" id="{72A5EF19-2C95-497C-8FDC-DEC945E1911E}"/>
              </a:ext>
            </a:extLst>
          </p:cNvPr>
          <p:cNvSpPr txBox="1"/>
          <p:nvPr/>
        </p:nvSpPr>
        <p:spPr>
          <a:xfrm>
            <a:off x="640079" y="2881398"/>
            <a:ext cx="3474720" cy="1938992"/>
          </a:xfrm>
          <a:prstGeom prst="rect">
            <a:avLst/>
          </a:prstGeom>
          <a:noFill/>
        </p:spPr>
        <p:txBody>
          <a:bodyPr wrap="square">
            <a:spAutoFit/>
          </a:bodyPr>
          <a:lstStyle/>
          <a:p>
            <a:pPr algn="ctr"/>
            <a:r>
              <a:rPr lang="en-GB" sz="2400" dirty="0">
                <a:solidFill>
                  <a:srgbClr val="04659B"/>
                </a:solidFill>
                <a:effectLst/>
                <a:latin typeface="Trebuchet MS" panose="020B0603020202020204" pitchFamily="34" charset="0"/>
                <a:ea typeface="Times New Roman" panose="02020603050405020304" pitchFamily="18" charset="0"/>
              </a:rPr>
              <a:t>You may want to write down what has been important for you during this time together</a:t>
            </a:r>
            <a:endParaRPr lang="en-GB" sz="2400" dirty="0">
              <a:solidFill>
                <a:srgbClr val="04659B"/>
              </a:solidFill>
              <a:latin typeface="Trebuchet MS" panose="020B0603020202020204" pitchFamily="34" charset="0"/>
            </a:endParaRPr>
          </a:p>
        </p:txBody>
      </p:sp>
    </p:spTree>
    <p:extLst>
      <p:ext uri="{BB962C8B-B14F-4D97-AF65-F5344CB8AC3E}">
        <p14:creationId xmlns:p14="http://schemas.microsoft.com/office/powerpoint/2010/main" val="2367757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sky, grass, ground&#10;&#10;Description automatically generated">
            <a:extLst>
              <a:ext uri="{FF2B5EF4-FFF2-40B4-BE49-F238E27FC236}">
                <a16:creationId xmlns:a16="http://schemas.microsoft.com/office/drawing/2014/main" id="{893FBFDA-AE85-4738-8A5D-012805F6C8C2}"/>
              </a:ext>
            </a:extLst>
          </p:cNvPr>
          <p:cNvPicPr>
            <a:picLocks noChangeAspect="1"/>
          </p:cNvPicPr>
          <p:nvPr/>
        </p:nvPicPr>
        <p:blipFill rotWithShape="1">
          <a:blip r:embed="rId3">
            <a:extLst>
              <a:ext uri="{28A0092B-C50C-407E-A947-70E740481C1C}">
                <a14:useLocalDpi xmlns:a14="http://schemas.microsoft.com/office/drawing/2010/main" val="0"/>
              </a:ext>
            </a:extLst>
          </a:blip>
          <a:srcRect l="6880"/>
          <a:stretch/>
        </p:blipFill>
        <p:spPr>
          <a:xfrm>
            <a:off x="0" y="0"/>
            <a:ext cx="12192000" cy="6873719"/>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2</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4" name="Online Media 3" title="Rucksack prayer Part Two">
            <a:hlinkClick r:id="" action="ppaction://media"/>
            <a:extLst>
              <a:ext uri="{FF2B5EF4-FFF2-40B4-BE49-F238E27FC236}">
                <a16:creationId xmlns:a16="http://schemas.microsoft.com/office/drawing/2014/main" id="{890F525E-B77B-4EF2-8F1E-37B4FA5748F5}"/>
              </a:ext>
            </a:extLst>
          </p:cNvPr>
          <p:cNvPicPr>
            <a:picLocks noRot="1" noChangeAspect="1"/>
          </p:cNvPicPr>
          <p:nvPr>
            <a:videoFile r:link="rId1"/>
          </p:nvPr>
        </p:nvPicPr>
        <p:blipFill>
          <a:blip r:embed="rId5"/>
          <a:stretch>
            <a:fillRect/>
          </a:stretch>
        </p:blipFill>
        <p:spPr>
          <a:xfrm>
            <a:off x="1820780" y="3993849"/>
            <a:ext cx="4318000" cy="2439670"/>
          </a:xfrm>
          <a:prstGeom prst="rect">
            <a:avLst/>
          </a:prstGeom>
        </p:spPr>
      </p:pic>
    </p:spTree>
    <p:extLst>
      <p:ext uri="{BB962C8B-B14F-4D97-AF65-F5344CB8AC3E}">
        <p14:creationId xmlns:p14="http://schemas.microsoft.com/office/powerpoint/2010/main" val="3787815744"/>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The Lord’s Prayer</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11" name="Picture 10">
            <a:extLst>
              <a:ext uri="{FF2B5EF4-FFF2-40B4-BE49-F238E27FC236}">
                <a16:creationId xmlns:a16="http://schemas.microsoft.com/office/drawing/2014/main" id="{17EEB9BF-378B-4920-A490-4144CFFB99C4}"/>
              </a:ext>
            </a:extLst>
          </p:cNvPr>
          <p:cNvPicPr>
            <a:picLocks noChangeAspect="1"/>
          </p:cNvPicPr>
          <p:nvPr/>
        </p:nvPicPr>
        <p:blipFill>
          <a:blip r:embed="rId3"/>
          <a:stretch>
            <a:fillRect/>
          </a:stretch>
        </p:blipFill>
        <p:spPr>
          <a:xfrm>
            <a:off x="2840455" y="1071015"/>
            <a:ext cx="7505700" cy="5524500"/>
          </a:xfrm>
          <a:prstGeom prst="rect">
            <a:avLst/>
          </a:prstGeom>
        </p:spPr>
      </p:pic>
    </p:spTree>
    <p:extLst>
      <p:ext uri="{BB962C8B-B14F-4D97-AF65-F5344CB8AC3E}">
        <p14:creationId xmlns:p14="http://schemas.microsoft.com/office/powerpoint/2010/main" val="1841291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FC5D09-8AED-47C0-BAA4-CE64B080AFC7}"/>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Introduction</a:t>
            </a:r>
          </a:p>
        </p:txBody>
      </p:sp>
      <p:sp>
        <p:nvSpPr>
          <p:cNvPr id="7" name="TextBox 6">
            <a:extLst>
              <a:ext uri="{FF2B5EF4-FFF2-40B4-BE49-F238E27FC236}">
                <a16:creationId xmlns:a16="http://schemas.microsoft.com/office/drawing/2014/main" id="{D6588456-4E5E-4A74-9FDC-98C7AB373782}"/>
              </a:ext>
            </a:extLst>
          </p:cNvPr>
          <p:cNvSpPr txBox="1"/>
          <p:nvPr/>
        </p:nvSpPr>
        <p:spPr>
          <a:xfrm>
            <a:off x="616990" y="1155189"/>
            <a:ext cx="6550164" cy="4401205"/>
          </a:xfrm>
          <a:prstGeom prst="rect">
            <a:avLst/>
          </a:prstGeom>
          <a:noFill/>
        </p:spPr>
        <p:txBody>
          <a:bodyPr wrap="square" rtlCol="0">
            <a:spAutoFit/>
          </a:bodyPr>
          <a:lstStyle/>
          <a:p>
            <a:pPr algn="ctr"/>
            <a:r>
              <a:rPr lang="en-GB" sz="2000" dirty="0">
                <a:solidFill>
                  <a:schemeClr val="bg1"/>
                </a:solidFill>
                <a:latin typeface="Trebuchet MS" panose="020B0603020202020204" pitchFamily="34" charset="0"/>
              </a:rPr>
              <a:t>Sin makes it very easy for us to get lost on our journey, like getting caught in fog. We need a compass to help us in our moral life so that we do not get lost. Jesus himself teaches us and the Church continues his teaching and applies it to new situations and circumstances. This is an important part of the role of the Church to help us inform our conscience so that we can make the right decisions and therefore be heading in the right direction. Without a moral compass we will be lost and lead others in the wrong direction as well. Here is an opportunity to look at moral teachings of the Church as a way of directing us. Making the right moral decisions helps brings us closer to Christ and welcome him more fully into our lives.</a:t>
            </a:r>
            <a:endParaRPr lang="en-GB" sz="2000" dirty="0">
              <a:solidFill>
                <a:srgbClr val="FFCC00"/>
              </a:solidFill>
              <a:latin typeface="Trebuchet MS" panose="020B0603020202020204" pitchFamily="34" charset="0"/>
            </a:endParaRPr>
          </a:p>
        </p:txBody>
      </p:sp>
      <p:pic>
        <p:nvPicPr>
          <p:cNvPr id="14" name="Picture 13" descr="Icon&#10;&#10;Description automatically generated">
            <a:extLst>
              <a:ext uri="{FF2B5EF4-FFF2-40B4-BE49-F238E27FC236}">
                <a16:creationId xmlns:a16="http://schemas.microsoft.com/office/drawing/2014/main" id="{C0B47A87-8C6A-4EF7-95A2-6D622BF7927C}"/>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5" name="Picture 4" descr="Chart, radar chart&#10;&#10;Description automatically generated">
            <a:extLst>
              <a:ext uri="{FF2B5EF4-FFF2-40B4-BE49-F238E27FC236}">
                <a16:creationId xmlns:a16="http://schemas.microsoft.com/office/drawing/2014/main" id="{6742674F-F271-4FD4-8BD7-F5D8B8902E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659" y="1614331"/>
            <a:ext cx="3623676" cy="3629338"/>
          </a:xfrm>
          <a:prstGeom prst="rect">
            <a:avLst/>
          </a:prstGeom>
        </p:spPr>
      </p:pic>
    </p:spTree>
    <p:extLst>
      <p:ext uri="{BB962C8B-B14F-4D97-AF65-F5344CB8AC3E}">
        <p14:creationId xmlns:p14="http://schemas.microsoft.com/office/powerpoint/2010/main" val="444486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932427" y="1301758"/>
            <a:ext cx="11083109" cy="5847755"/>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God of our pilgrimage,</a:t>
            </a:r>
          </a:p>
          <a:p>
            <a:pPr algn="ctr"/>
            <a:r>
              <a:rPr lang="en-GB" sz="2000" dirty="0">
                <a:solidFill>
                  <a:schemeClr val="bg1"/>
                </a:solidFill>
                <a:latin typeface="Trebuchet MS" panose="020B0603020202020204" pitchFamily="34" charset="0"/>
              </a:rPr>
              <a:t>you have given us a desire</a:t>
            </a:r>
          </a:p>
          <a:p>
            <a:pPr algn="ctr"/>
            <a:r>
              <a:rPr lang="en-GB" sz="2000" dirty="0">
                <a:solidFill>
                  <a:schemeClr val="bg1"/>
                </a:solidFill>
                <a:latin typeface="Trebuchet MS" panose="020B0603020202020204" pitchFamily="34" charset="0"/>
              </a:rPr>
              <a:t>to take the questing way</a:t>
            </a:r>
          </a:p>
          <a:p>
            <a:pPr algn="ctr"/>
            <a:r>
              <a:rPr lang="en-GB" sz="2000" dirty="0">
                <a:solidFill>
                  <a:schemeClr val="bg1"/>
                </a:solidFill>
                <a:latin typeface="Trebuchet MS" panose="020B0603020202020204" pitchFamily="34" charset="0"/>
              </a:rPr>
              <a:t>and set out on our journey.</a:t>
            </a:r>
          </a:p>
          <a:p>
            <a:pPr algn="ctr"/>
            <a:r>
              <a:rPr lang="en-GB" sz="2000" dirty="0">
                <a:solidFill>
                  <a:schemeClr val="bg1"/>
                </a:solidFill>
                <a:latin typeface="Trebuchet MS" panose="020B0603020202020204" pitchFamily="34" charset="0"/>
              </a:rPr>
              <a:t>Help us to keep our eyes fixed on Jesus,</a:t>
            </a:r>
          </a:p>
          <a:p>
            <a:pPr algn="ctr"/>
            <a:r>
              <a:rPr lang="en-GB" sz="2000" dirty="0">
                <a:solidFill>
                  <a:schemeClr val="bg1"/>
                </a:solidFill>
                <a:latin typeface="Trebuchet MS" panose="020B0603020202020204" pitchFamily="34" charset="0"/>
              </a:rPr>
              <a:t>that whatever we encounter as we travel,</a:t>
            </a:r>
          </a:p>
          <a:p>
            <a:pPr algn="ctr"/>
            <a:r>
              <a:rPr lang="en-GB" sz="2000" dirty="0">
                <a:solidFill>
                  <a:schemeClr val="bg1"/>
                </a:solidFill>
                <a:latin typeface="Trebuchet MS" panose="020B0603020202020204" pitchFamily="34" charset="0"/>
              </a:rPr>
              <a:t>we may seek to glorify you by the way we live.</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You call us, Lord,</a:t>
            </a:r>
          </a:p>
          <a:p>
            <a:pPr algn="ctr"/>
            <a:r>
              <a:rPr lang="en-GB" sz="2000" dirty="0">
                <a:solidFill>
                  <a:schemeClr val="bg1"/>
                </a:solidFill>
                <a:latin typeface="Trebuchet MS" panose="020B0603020202020204" pitchFamily="34" charset="0"/>
              </a:rPr>
              <a:t>to leave familiar things and to leave our “comfort zone”.</a:t>
            </a:r>
          </a:p>
          <a:p>
            <a:pPr algn="ctr"/>
            <a:r>
              <a:rPr lang="en-GB" sz="2000" dirty="0">
                <a:solidFill>
                  <a:schemeClr val="bg1"/>
                </a:solidFill>
                <a:latin typeface="Trebuchet MS" panose="020B0603020202020204" pitchFamily="34" charset="0"/>
              </a:rPr>
              <a:t>May we open our eyes to new experiences,</a:t>
            </a:r>
          </a:p>
          <a:p>
            <a:pPr algn="ctr"/>
            <a:r>
              <a:rPr lang="en-GB" sz="2000" dirty="0">
                <a:solidFill>
                  <a:schemeClr val="bg1"/>
                </a:solidFill>
                <a:latin typeface="Trebuchet MS" panose="020B0603020202020204" pitchFamily="34" charset="0"/>
              </a:rPr>
              <a:t>may we open our ears to hear you speaking to us</a:t>
            </a:r>
          </a:p>
          <a:p>
            <a:pPr algn="ctr"/>
            <a:r>
              <a:rPr lang="en-GB" sz="2000" dirty="0">
                <a:solidFill>
                  <a:schemeClr val="bg1"/>
                </a:solidFill>
                <a:latin typeface="Trebuchet MS" panose="020B0603020202020204" pitchFamily="34" charset="0"/>
              </a:rPr>
              <a:t>and may we open our hearts to your love.</a:t>
            </a:r>
          </a:p>
          <a:p>
            <a:pPr algn="ctr"/>
            <a:r>
              <a:rPr lang="en-GB" sz="2000" dirty="0">
                <a:solidFill>
                  <a:schemeClr val="bg1"/>
                </a:solidFill>
                <a:latin typeface="Trebuchet MS" panose="020B0603020202020204" pitchFamily="34" charset="0"/>
              </a:rPr>
              <a:t>Grant that this time spent on pilgrimage</a:t>
            </a:r>
          </a:p>
          <a:p>
            <a:pPr algn="ctr"/>
            <a:r>
              <a:rPr lang="en-GB" sz="2000" dirty="0">
                <a:solidFill>
                  <a:schemeClr val="bg1"/>
                </a:solidFill>
                <a:latin typeface="Trebuchet MS" panose="020B0603020202020204" pitchFamily="34" charset="0"/>
              </a:rPr>
              <a:t>may help us to see ourselves as we really are</a:t>
            </a:r>
          </a:p>
          <a:p>
            <a:pPr algn="ctr"/>
            <a:r>
              <a:rPr lang="en-GB" sz="2000" dirty="0">
                <a:solidFill>
                  <a:schemeClr val="bg1"/>
                </a:solidFill>
                <a:latin typeface="Trebuchet MS" panose="020B0603020202020204" pitchFamily="34" charset="0"/>
              </a:rPr>
              <a:t>and may we strive to become the people you would have us be. Amen</a:t>
            </a:r>
          </a:p>
          <a:p>
            <a:pPr algn="ctr"/>
            <a:endParaRPr lang="en-GB" sz="2000" dirty="0">
              <a:solidFill>
                <a:schemeClr val="bg1"/>
              </a:solidFill>
              <a:latin typeface="Trebuchet MS" panose="020B0603020202020204" pitchFamily="34" charset="0"/>
            </a:endParaRPr>
          </a:p>
          <a:p>
            <a:pPr algn="r"/>
            <a:r>
              <a:rPr lang="en-GB" sz="1600" i="1" dirty="0">
                <a:solidFill>
                  <a:schemeClr val="bg1"/>
                </a:solidFill>
                <a:latin typeface="Trebuchet MS" panose="020B0603020202020204" pitchFamily="34" charset="0"/>
              </a:rPr>
              <a:t>… continued on next slide</a:t>
            </a:r>
          </a:p>
          <a:p>
            <a:pPr algn="ctr"/>
            <a:endParaRPr lang="en-GB" dirty="0"/>
          </a:p>
        </p:txBody>
      </p:sp>
    </p:spTree>
    <p:extLst>
      <p:ext uri="{BB962C8B-B14F-4D97-AF65-F5344CB8AC3E}">
        <p14:creationId xmlns:p14="http://schemas.microsoft.com/office/powerpoint/2010/main" val="3219862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772006" y="1301758"/>
            <a:ext cx="11083109" cy="5293757"/>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Lord, you know our beginning and our end.</a:t>
            </a:r>
          </a:p>
          <a:p>
            <a:pPr algn="ctr"/>
            <a:r>
              <a:rPr lang="en-GB" sz="2000" dirty="0">
                <a:solidFill>
                  <a:schemeClr val="bg1"/>
                </a:solidFill>
                <a:latin typeface="Trebuchet MS" panose="020B0603020202020204" pitchFamily="34" charset="0"/>
              </a:rPr>
              <a:t>Help us to realise we are only pilgrims on this earth</a:t>
            </a:r>
          </a:p>
          <a:p>
            <a:pPr algn="ctr"/>
            <a:r>
              <a:rPr lang="en-GB" sz="2000" dirty="0">
                <a:solidFill>
                  <a:schemeClr val="bg1"/>
                </a:solidFill>
                <a:latin typeface="Trebuchet MS" panose="020B0603020202020204" pitchFamily="34" charset="0"/>
              </a:rPr>
              <a:t>and save us from being too attached to worldly possessions.</a:t>
            </a:r>
          </a:p>
          <a:p>
            <a:pPr algn="ctr"/>
            <a:r>
              <a:rPr lang="en-GB" sz="2000" dirty="0">
                <a:solidFill>
                  <a:schemeClr val="bg1"/>
                </a:solidFill>
                <a:latin typeface="Trebuchet MS" panose="020B0603020202020204" pitchFamily="34" charset="0"/>
              </a:rPr>
              <a:t>May we experience the freedom to wander,</a:t>
            </a:r>
          </a:p>
          <a:p>
            <a:pPr algn="ctr"/>
            <a:r>
              <a:rPr lang="en-GB" sz="2000" dirty="0">
                <a:solidFill>
                  <a:schemeClr val="bg1"/>
                </a:solidFill>
                <a:latin typeface="Trebuchet MS" panose="020B0603020202020204" pitchFamily="34" charset="0"/>
              </a:rPr>
              <a:t>the freedom to hope and the freedom to love as we journey.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Creator God, you are the source of all life and motivation.</a:t>
            </a:r>
          </a:p>
          <a:p>
            <a:pPr algn="ctr"/>
            <a:r>
              <a:rPr lang="en-GB" sz="2000" dirty="0">
                <a:solidFill>
                  <a:schemeClr val="bg1"/>
                </a:solidFill>
                <a:latin typeface="Trebuchet MS" panose="020B0603020202020204" pitchFamily="34" charset="0"/>
              </a:rPr>
              <a:t>May we journey in faith and love, rejoicing and eager to serve you.</a:t>
            </a:r>
          </a:p>
          <a:p>
            <a:pPr algn="ctr"/>
            <a:r>
              <a:rPr lang="en-GB" sz="2000" dirty="0">
                <a:solidFill>
                  <a:schemeClr val="bg1"/>
                </a:solidFill>
                <a:latin typeface="Trebuchet MS" panose="020B0603020202020204" pitchFamily="34" charset="0"/>
              </a:rPr>
              <a:t>Grant us a glimpse of your glory as we seek to follow you –</a:t>
            </a:r>
          </a:p>
          <a:p>
            <a:pPr algn="ctr"/>
            <a:r>
              <a:rPr lang="en-GB" sz="2000" dirty="0">
                <a:solidFill>
                  <a:schemeClr val="bg1"/>
                </a:solidFill>
                <a:latin typeface="Trebuchet MS" panose="020B0603020202020204" pitchFamily="34" charset="0"/>
              </a:rPr>
              <a:t>the Way, the Truth and the Life.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May God the Father who created you, guide your footsteps,</a:t>
            </a:r>
          </a:p>
          <a:p>
            <a:pPr algn="ctr"/>
            <a:r>
              <a:rPr lang="en-GB" sz="2000" dirty="0">
                <a:solidFill>
                  <a:schemeClr val="bg1"/>
                </a:solidFill>
                <a:latin typeface="Trebuchet MS" panose="020B0603020202020204" pitchFamily="34" charset="0"/>
              </a:rPr>
              <a:t>May God the Son who redeemed you, share your journey,</a:t>
            </a:r>
          </a:p>
          <a:p>
            <a:pPr algn="ctr"/>
            <a:r>
              <a:rPr lang="en-GB" sz="2000" dirty="0">
                <a:solidFill>
                  <a:schemeClr val="bg1"/>
                </a:solidFill>
                <a:latin typeface="Trebuchet MS" panose="020B0603020202020204" pitchFamily="34" charset="0"/>
              </a:rPr>
              <a:t>May God the Holy Spirit who sanctifies you, lead you on life’s pilgrimage,</a:t>
            </a:r>
          </a:p>
          <a:p>
            <a:pPr algn="ctr"/>
            <a:r>
              <a:rPr lang="en-GB" sz="2000" dirty="0">
                <a:solidFill>
                  <a:schemeClr val="bg1"/>
                </a:solidFill>
                <a:latin typeface="Trebuchet MS" panose="020B0603020202020204" pitchFamily="34" charset="0"/>
              </a:rPr>
              <a:t>and the blessing of God, Father, Son and Holy Spirit</a:t>
            </a:r>
          </a:p>
          <a:p>
            <a:pPr algn="ctr"/>
            <a:r>
              <a:rPr lang="en-GB" sz="2000" dirty="0">
                <a:solidFill>
                  <a:schemeClr val="bg1"/>
                </a:solidFill>
                <a:latin typeface="Trebuchet MS" panose="020B0603020202020204" pitchFamily="34" charset="0"/>
              </a:rPr>
              <a:t>be with you wherever you may go. Amen.</a:t>
            </a:r>
          </a:p>
          <a:p>
            <a:pPr algn="ctr"/>
            <a:endParaRPr lang="en-GB" dirty="0"/>
          </a:p>
        </p:txBody>
      </p:sp>
    </p:spTree>
    <p:extLst>
      <p:ext uri="{BB962C8B-B14F-4D97-AF65-F5344CB8AC3E}">
        <p14:creationId xmlns:p14="http://schemas.microsoft.com/office/powerpoint/2010/main" val="2821197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898358" y="5401801"/>
            <a:ext cx="10363199" cy="1077218"/>
          </a:xfrm>
          <a:prstGeom prst="rect">
            <a:avLst/>
          </a:prstGeom>
          <a:noFill/>
        </p:spPr>
        <p:txBody>
          <a:bodyPr wrap="square" rtlCol="0">
            <a:spAutoFit/>
          </a:bodyPr>
          <a:lstStyle/>
          <a:p>
            <a:pPr algn="ctr"/>
            <a:r>
              <a:rPr lang="en-GB" sz="3200" b="1" dirty="0">
                <a:solidFill>
                  <a:schemeClr val="bg1"/>
                </a:solidFill>
                <a:latin typeface="Trebuchet MS" panose="020B0603020202020204" pitchFamily="34" charset="0"/>
                <a:cs typeface="Cavolini" panose="020B0502040204020203" pitchFamily="66" charset="0"/>
              </a:rPr>
              <a:t>Session 18</a:t>
            </a:r>
          </a:p>
          <a:p>
            <a:pPr algn="ctr"/>
            <a:r>
              <a:rPr lang="en-GB" sz="3200" dirty="0">
                <a:solidFill>
                  <a:schemeClr val="bg1"/>
                </a:solidFill>
                <a:latin typeface="Trebuchet MS" panose="020B0603020202020204" pitchFamily="34" charset="0"/>
                <a:cs typeface="Cavolini" panose="020B0502040204020203" pitchFamily="66" charset="0"/>
              </a:rPr>
              <a:t>Making the journey of life - a moral compass </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2473492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FC5D09-8AED-47C0-BAA4-CE64B080AFC7}"/>
              </a:ext>
            </a:extLst>
          </p:cNvPr>
          <p:cNvSpPr txBox="1"/>
          <p:nvPr/>
        </p:nvSpPr>
        <p:spPr>
          <a:xfrm>
            <a:off x="4187187" y="134148"/>
            <a:ext cx="7630258" cy="954107"/>
          </a:xfrm>
          <a:prstGeom prst="rect">
            <a:avLst/>
          </a:prstGeom>
          <a:noFill/>
        </p:spPr>
        <p:txBody>
          <a:bodyPr wrap="square" rtlCol="0">
            <a:spAutoFit/>
          </a:bodyPr>
          <a:lstStyle/>
          <a:p>
            <a:pPr algn="ctr"/>
            <a:r>
              <a:rPr lang="en-GB" sz="3600" b="1" dirty="0">
                <a:solidFill>
                  <a:srgbClr val="FFCC00"/>
                </a:solidFill>
                <a:latin typeface="Trebuchet MS" panose="020B0603020202020204" pitchFamily="34" charset="0"/>
              </a:rPr>
              <a:t>Opening Prayer</a:t>
            </a:r>
          </a:p>
          <a:p>
            <a:pPr algn="ctr"/>
            <a:r>
              <a:rPr lang="en-GB" sz="2000" b="1" dirty="0">
                <a:solidFill>
                  <a:srgbClr val="FFCC00"/>
                </a:solidFill>
                <a:latin typeface="Trebuchet MS" panose="020B0603020202020204" pitchFamily="34" charset="0"/>
              </a:rPr>
              <a:t> The Camino Prayer (adapted) </a:t>
            </a:r>
          </a:p>
        </p:txBody>
      </p:sp>
      <p:sp>
        <p:nvSpPr>
          <p:cNvPr id="7" name="TextBox 6">
            <a:extLst>
              <a:ext uri="{FF2B5EF4-FFF2-40B4-BE49-F238E27FC236}">
                <a16:creationId xmlns:a16="http://schemas.microsoft.com/office/drawing/2014/main" id="{D6588456-4E5E-4A74-9FDC-98C7AB373782}"/>
              </a:ext>
            </a:extLst>
          </p:cNvPr>
          <p:cNvSpPr txBox="1"/>
          <p:nvPr/>
        </p:nvSpPr>
        <p:spPr>
          <a:xfrm>
            <a:off x="4555957" y="1222403"/>
            <a:ext cx="7443537" cy="5663089"/>
          </a:xfrm>
          <a:prstGeom prst="rect">
            <a:avLst/>
          </a:prstGeom>
          <a:noFill/>
        </p:spPr>
        <p:txBody>
          <a:bodyPr wrap="square" rtlCol="0">
            <a:spAutoFit/>
          </a:bodyPr>
          <a:lstStyle/>
          <a:p>
            <a:pPr algn="ctr"/>
            <a:r>
              <a:rPr lang="en-GB" sz="2000" dirty="0">
                <a:solidFill>
                  <a:schemeClr val="bg1"/>
                </a:solidFill>
                <a:latin typeface="Trebuchet MS" panose="020B0603020202020204" pitchFamily="34" charset="0"/>
              </a:rPr>
              <a:t>O God, who brought your servant Abraham out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of the land of the Chaldeans,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protecting him in his wanderings,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who guided the Hebrew people across the desert,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we ask that you watch over us, your servants,</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 as we walk in the love of your name.</a:t>
            </a:r>
          </a:p>
          <a:p>
            <a:pPr algn="ctr"/>
            <a:r>
              <a:rPr lang="en-GB" sz="2000" dirty="0">
                <a:solidFill>
                  <a:schemeClr val="bg1"/>
                </a:solidFill>
                <a:latin typeface="Trebuchet MS" panose="020B0603020202020204" pitchFamily="34" charset="0"/>
              </a:rPr>
              <a:t>Be for us our companion on the journey,</a:t>
            </a:r>
          </a:p>
          <a:p>
            <a:pPr algn="ctr"/>
            <a:r>
              <a:rPr lang="en-GB" sz="2000" dirty="0">
                <a:solidFill>
                  <a:schemeClr val="bg1"/>
                </a:solidFill>
                <a:latin typeface="Trebuchet MS" panose="020B0603020202020204" pitchFamily="34" charset="0"/>
              </a:rPr>
              <a:t>Our guide at the crossroads, Our breath in our weariness,</a:t>
            </a:r>
          </a:p>
          <a:p>
            <a:pPr algn="ctr"/>
            <a:r>
              <a:rPr lang="en-GB" sz="2000" dirty="0">
                <a:solidFill>
                  <a:schemeClr val="bg1"/>
                </a:solidFill>
                <a:latin typeface="Trebuchet MS" panose="020B0603020202020204" pitchFamily="34" charset="0"/>
              </a:rPr>
              <a:t>Our protection in danger, our </a:t>
            </a:r>
            <a:r>
              <a:rPr lang="en-GB" sz="2000" dirty="0" err="1">
                <a:solidFill>
                  <a:schemeClr val="bg1"/>
                </a:solidFill>
                <a:latin typeface="Trebuchet MS" panose="020B0603020202020204" pitchFamily="34" charset="0"/>
              </a:rPr>
              <a:t>albergue</a:t>
            </a:r>
            <a:r>
              <a:rPr lang="en-GB" sz="2000" dirty="0">
                <a:solidFill>
                  <a:schemeClr val="bg1"/>
                </a:solidFill>
                <a:latin typeface="Trebuchet MS" panose="020B0603020202020204" pitchFamily="34" charset="0"/>
              </a:rPr>
              <a:t> on the Camino,</a:t>
            </a:r>
          </a:p>
          <a:p>
            <a:pPr algn="ctr"/>
            <a:r>
              <a:rPr lang="en-GB" sz="2000" dirty="0">
                <a:solidFill>
                  <a:schemeClr val="bg1"/>
                </a:solidFill>
                <a:latin typeface="Trebuchet MS" panose="020B0603020202020204" pitchFamily="34" charset="0"/>
              </a:rPr>
              <a:t>Our shade in the heat, Our light in the darkness,</a:t>
            </a:r>
          </a:p>
          <a:p>
            <a:pPr algn="ctr"/>
            <a:r>
              <a:rPr lang="en-GB" sz="2000" dirty="0">
                <a:solidFill>
                  <a:schemeClr val="bg1"/>
                </a:solidFill>
                <a:latin typeface="Trebuchet MS" panose="020B0603020202020204" pitchFamily="34" charset="0"/>
              </a:rPr>
              <a:t>Our consolation in our discouragements,</a:t>
            </a:r>
          </a:p>
          <a:p>
            <a:pPr algn="ctr"/>
            <a:r>
              <a:rPr lang="en-GB" sz="2000" dirty="0">
                <a:solidFill>
                  <a:schemeClr val="bg1"/>
                </a:solidFill>
                <a:latin typeface="Trebuchet MS" panose="020B0603020202020204" pitchFamily="34" charset="0"/>
              </a:rPr>
              <a:t>And our strength in our intentions.</a:t>
            </a:r>
          </a:p>
          <a:p>
            <a:pPr algn="ctr"/>
            <a:r>
              <a:rPr lang="en-GB" sz="2000" dirty="0">
                <a:solidFill>
                  <a:schemeClr val="bg1"/>
                </a:solidFill>
                <a:latin typeface="Trebuchet MS" panose="020B0603020202020204" pitchFamily="34" charset="0"/>
              </a:rPr>
              <a:t>So that with your guidance we may arrive safe and sound at the end of the road and enriched with grace and virtue we return safely to our homes filled with joy.</a:t>
            </a:r>
          </a:p>
          <a:p>
            <a:pPr algn="ctr"/>
            <a:r>
              <a:rPr lang="en-GB" sz="2000" dirty="0">
                <a:solidFill>
                  <a:schemeClr val="bg1"/>
                </a:solidFill>
                <a:latin typeface="Trebuchet MS" panose="020B0603020202020204" pitchFamily="34" charset="0"/>
              </a:rPr>
              <a:t>In the name of Jesus Christ our Lord, </a:t>
            </a:r>
            <a:r>
              <a:rPr lang="en-GB" sz="2000" b="1" dirty="0">
                <a:solidFill>
                  <a:schemeClr val="bg1"/>
                </a:solidFill>
                <a:latin typeface="Trebuchet MS" panose="020B0603020202020204" pitchFamily="34" charset="0"/>
              </a:rPr>
              <a:t>Amen.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Apostle Santiago, </a:t>
            </a:r>
            <a:r>
              <a:rPr lang="en-GB" sz="2000" b="1" dirty="0">
                <a:solidFill>
                  <a:schemeClr val="bg1"/>
                </a:solidFill>
                <a:latin typeface="Trebuchet MS" panose="020B0603020202020204" pitchFamily="34" charset="0"/>
              </a:rPr>
              <a:t>pray for us</a:t>
            </a:r>
            <a:r>
              <a:rPr lang="en-GB" sz="2000" dirty="0">
                <a:solidFill>
                  <a:schemeClr val="bg1"/>
                </a:solidFill>
                <a:latin typeface="Trebuchet MS" panose="020B0603020202020204" pitchFamily="34" charset="0"/>
              </a:rPr>
              <a:t>. Santa Maria, </a:t>
            </a:r>
            <a:r>
              <a:rPr lang="en-GB" sz="2000" b="1" dirty="0">
                <a:solidFill>
                  <a:schemeClr val="bg1"/>
                </a:solidFill>
                <a:latin typeface="Trebuchet MS" panose="020B0603020202020204" pitchFamily="34" charset="0"/>
              </a:rPr>
              <a:t>pray for us.</a:t>
            </a:r>
          </a:p>
          <a:p>
            <a:endParaRPr lang="en-GB" sz="2200" dirty="0">
              <a:solidFill>
                <a:srgbClr val="FFCC00"/>
              </a:solidFill>
              <a:latin typeface="Trebuchet MS" panose="020B0603020202020204" pitchFamily="34" charset="0"/>
            </a:endParaRPr>
          </a:p>
        </p:txBody>
      </p:sp>
      <p:pic>
        <p:nvPicPr>
          <p:cNvPr id="3" name="Picture 2" descr="A picture containing grass, outdoor, building, stone&#10;&#10;Description automatically generated">
            <a:extLst>
              <a:ext uri="{FF2B5EF4-FFF2-40B4-BE49-F238E27FC236}">
                <a16:creationId xmlns:a16="http://schemas.microsoft.com/office/drawing/2014/main" id="{E0F863C5-8370-437F-831A-BD9F92E7B0A8}"/>
              </a:ext>
            </a:extLst>
          </p:cNvPr>
          <p:cNvPicPr>
            <a:picLocks noChangeAspect="1"/>
          </p:cNvPicPr>
          <p:nvPr/>
        </p:nvPicPr>
        <p:blipFill rotWithShape="1">
          <a:blip r:embed="rId2">
            <a:extLst>
              <a:ext uri="{28A0092B-C50C-407E-A947-70E740481C1C}">
                <a14:useLocalDpi xmlns:a14="http://schemas.microsoft.com/office/drawing/2010/main" val="0"/>
              </a:ext>
            </a:extLst>
          </a:blip>
          <a:srcRect l="3026"/>
          <a:stretch/>
        </p:blipFill>
        <p:spPr>
          <a:xfrm>
            <a:off x="0" y="0"/>
            <a:ext cx="4427621" cy="6858000"/>
          </a:xfrm>
          <a:prstGeom prst="flowChartDelay">
            <a:avLst/>
          </a:prstGeom>
        </p:spPr>
      </p:pic>
    </p:spTree>
    <p:extLst>
      <p:ext uri="{BB962C8B-B14F-4D97-AF65-F5344CB8AC3E}">
        <p14:creationId xmlns:p14="http://schemas.microsoft.com/office/powerpoint/2010/main" val="2848673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icon&#10;&#10;Description automatically generated">
            <a:extLst>
              <a:ext uri="{FF2B5EF4-FFF2-40B4-BE49-F238E27FC236}">
                <a16:creationId xmlns:a16="http://schemas.microsoft.com/office/drawing/2014/main" id="{1F2364A2-66C9-41A9-9E32-32622AE8B7B5}"/>
              </a:ext>
            </a:extLst>
          </p:cNvPr>
          <p:cNvPicPr>
            <a:picLocks noGrp="1" noChangeAspect="1"/>
          </p:cNvPicPr>
          <p:nvPr>
            <p:ph idx="1"/>
          </p:nvPr>
        </p:nvPicPr>
        <p:blipFill>
          <a:blip r:embed="rId3">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190090" y="470872"/>
            <a:ext cx="2452369" cy="2452369"/>
          </a:xfrm>
        </p:spPr>
      </p:pic>
      <p:sp>
        <p:nvSpPr>
          <p:cNvPr id="11" name="TextBox 10">
            <a:extLst>
              <a:ext uri="{FF2B5EF4-FFF2-40B4-BE49-F238E27FC236}">
                <a16:creationId xmlns:a16="http://schemas.microsoft.com/office/drawing/2014/main" id="{5849021A-DFCB-4A72-BE82-EBEED511F477}"/>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Catholicism in a Hundred Objects</a:t>
            </a:r>
          </a:p>
        </p:txBody>
      </p:sp>
      <p:pic>
        <p:nvPicPr>
          <p:cNvPr id="12" name="Picture 11" descr="Icon&#10;&#10;Description automatically generated">
            <a:extLst>
              <a:ext uri="{FF2B5EF4-FFF2-40B4-BE49-F238E27FC236}">
                <a16:creationId xmlns:a16="http://schemas.microsoft.com/office/drawing/2014/main" id="{6AF0AD4E-C5D1-4CB3-9F0A-115154478BA2}"/>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17" name="TextBox 16">
            <a:extLst>
              <a:ext uri="{FF2B5EF4-FFF2-40B4-BE49-F238E27FC236}">
                <a16:creationId xmlns:a16="http://schemas.microsoft.com/office/drawing/2014/main" id="{34C2FF2D-333F-4100-A306-93E939C81CAC}"/>
              </a:ext>
            </a:extLst>
          </p:cNvPr>
          <p:cNvSpPr txBox="1"/>
          <p:nvPr/>
        </p:nvSpPr>
        <p:spPr>
          <a:xfrm>
            <a:off x="7358519" y="6138136"/>
            <a:ext cx="5016380" cy="369332"/>
          </a:xfrm>
          <a:prstGeom prst="rect">
            <a:avLst/>
          </a:prstGeom>
          <a:noFill/>
        </p:spPr>
        <p:txBody>
          <a:bodyPr wrap="square">
            <a:spAutoFit/>
          </a:bodyPr>
          <a:lstStyle/>
          <a:p>
            <a:pPr algn="ctr"/>
            <a:r>
              <a:rPr lang="en-GB" sz="1800" dirty="0">
                <a:solidFill>
                  <a:schemeClr val="bg1"/>
                </a:solidFill>
                <a:latin typeface="Trebuchet MS" panose="020B0603020202020204" pitchFamily="34" charset="0"/>
              </a:rPr>
              <a:t>The Compass</a:t>
            </a:r>
            <a:endParaRPr lang="en-GB" dirty="0"/>
          </a:p>
        </p:txBody>
      </p:sp>
      <p:pic>
        <p:nvPicPr>
          <p:cNvPr id="2" name="Online Media 1" title="[9B] Where can we find moral guidance?">
            <a:hlinkClick r:id="" action="ppaction://media"/>
            <a:extLst>
              <a:ext uri="{FF2B5EF4-FFF2-40B4-BE49-F238E27FC236}">
                <a16:creationId xmlns:a16="http://schemas.microsoft.com/office/drawing/2014/main" id="{B772898F-4590-48AC-89F8-9F5E8E35EE33}"/>
              </a:ext>
            </a:extLst>
          </p:cNvPr>
          <p:cNvPicPr>
            <a:picLocks noRot="1" noChangeAspect="1"/>
          </p:cNvPicPr>
          <p:nvPr>
            <a:videoFile r:link="rId1"/>
          </p:nvPr>
        </p:nvPicPr>
        <p:blipFill>
          <a:blip r:embed="rId5"/>
          <a:stretch>
            <a:fillRect/>
          </a:stretch>
        </p:blipFill>
        <p:spPr>
          <a:xfrm>
            <a:off x="1316576" y="1275842"/>
            <a:ext cx="6702712" cy="3787032"/>
          </a:xfrm>
          <a:prstGeom prst="rect">
            <a:avLst/>
          </a:prstGeom>
        </p:spPr>
      </p:pic>
      <p:pic>
        <p:nvPicPr>
          <p:cNvPr id="4" name="Picture 3" descr="Logo&#10;&#10;Description automatically generated">
            <a:extLst>
              <a:ext uri="{FF2B5EF4-FFF2-40B4-BE49-F238E27FC236}">
                <a16:creationId xmlns:a16="http://schemas.microsoft.com/office/drawing/2014/main" id="{6670EB65-2C5B-4203-B74B-D1ECE938593F}"/>
              </a:ext>
            </a:extLst>
          </p:cNvPr>
          <p:cNvPicPr>
            <a:picLocks noChangeAspect="1"/>
          </p:cNvPicPr>
          <p:nvPr/>
        </p:nvPicPr>
        <p:blipFill>
          <a:blip r:embed="rId6">
            <a:clrChange>
              <a:clrFrom>
                <a:srgbClr val="87DCF6"/>
              </a:clrFrom>
              <a:clrTo>
                <a:srgbClr val="87DCF6">
                  <a:alpha val="0"/>
                </a:srgbClr>
              </a:clrTo>
            </a:clrChange>
            <a:extLst>
              <a:ext uri="{28A0092B-C50C-407E-A947-70E740481C1C}">
                <a14:useLocalDpi xmlns:a14="http://schemas.microsoft.com/office/drawing/2010/main" val="0"/>
              </a:ext>
            </a:extLst>
          </a:blip>
          <a:stretch>
            <a:fillRect/>
          </a:stretch>
        </p:blipFill>
        <p:spPr>
          <a:xfrm>
            <a:off x="8019288" y="4093515"/>
            <a:ext cx="3694842" cy="1938718"/>
          </a:xfrm>
          <a:prstGeom prst="rect">
            <a:avLst/>
          </a:prstGeom>
        </p:spPr>
      </p:pic>
    </p:spTree>
    <p:extLst>
      <p:ext uri="{BB962C8B-B14F-4D97-AF65-F5344CB8AC3E}">
        <p14:creationId xmlns:p14="http://schemas.microsoft.com/office/powerpoint/2010/main" val="907161310"/>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alking on a road&#10;&#10;Description automatically generated with medium confidence">
            <a:extLst>
              <a:ext uri="{FF2B5EF4-FFF2-40B4-BE49-F238E27FC236}">
                <a16:creationId xmlns:a16="http://schemas.microsoft.com/office/drawing/2014/main" id="{5B1ABF0A-E007-45A8-BD24-822444CCD653}"/>
              </a:ext>
            </a:extLst>
          </p:cNvPr>
          <p:cNvPicPr>
            <a:picLocks noChangeAspect="1"/>
          </p:cNvPicPr>
          <p:nvPr/>
        </p:nvPicPr>
        <p:blipFill rotWithShape="1">
          <a:blip r:embed="rId3">
            <a:extLst>
              <a:ext uri="{28A0092B-C50C-407E-A947-70E740481C1C}">
                <a14:useLocalDpi xmlns:a14="http://schemas.microsoft.com/office/drawing/2010/main" val="0"/>
              </a:ext>
            </a:extLst>
          </a:blip>
          <a:srcRect t="8426"/>
          <a:stretch/>
        </p:blipFill>
        <p:spPr>
          <a:xfrm>
            <a:off x="0" y="0"/>
            <a:ext cx="12192000" cy="6858000"/>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1</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8" name="Online Media 7" title="Rucksack prayer part one">
            <a:hlinkClick r:id="" action="ppaction://media"/>
            <a:extLst>
              <a:ext uri="{FF2B5EF4-FFF2-40B4-BE49-F238E27FC236}">
                <a16:creationId xmlns:a16="http://schemas.microsoft.com/office/drawing/2014/main" id="{72D44D4F-C0A4-4B58-A001-D43F64F81EAD}"/>
              </a:ext>
            </a:extLst>
          </p:cNvPr>
          <p:cNvPicPr>
            <a:picLocks noRot="1" noChangeAspect="1"/>
          </p:cNvPicPr>
          <p:nvPr>
            <a:videoFile r:link="rId1"/>
          </p:nvPr>
        </p:nvPicPr>
        <p:blipFill>
          <a:blip r:embed="rId5"/>
          <a:stretch>
            <a:fillRect/>
          </a:stretch>
        </p:blipFill>
        <p:spPr>
          <a:xfrm>
            <a:off x="2157665" y="3873344"/>
            <a:ext cx="4744566" cy="2680680"/>
          </a:xfrm>
          <a:prstGeom prst="rect">
            <a:avLst/>
          </a:prstGeom>
        </p:spPr>
      </p:pic>
    </p:spTree>
    <p:extLst>
      <p:ext uri="{BB962C8B-B14F-4D97-AF65-F5344CB8AC3E}">
        <p14:creationId xmlns:p14="http://schemas.microsoft.com/office/powerpoint/2010/main" val="114195652"/>
      </p:ext>
    </p:extLst>
  </p:cSld>
  <p:clrMapOvr>
    <a:masterClrMapping/>
  </p:clrMapOvr>
  <p:timing>
    <p:tnLst>
      <p:par>
        <p:cTn id="1" dur="indefinite" restart="never" nodeType="tmRoot">
          <p:childTnLst>
            <p:video>
              <p:cMediaNode vol="80000">
                <p:cTn id="2" fill="hold" display="0">
                  <p:stCondLst>
                    <p:cond delay="indefinite"/>
                  </p:stCondLst>
                </p:cTn>
                <p:tgtEl>
                  <p:spTgt spid="8"/>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flag with a star on it&#10;&#10;Description automatically generated with low confidence">
            <a:extLst>
              <a:ext uri="{FF2B5EF4-FFF2-40B4-BE49-F238E27FC236}">
                <a16:creationId xmlns:a16="http://schemas.microsoft.com/office/drawing/2014/main" id="{67D5ECDB-72A5-43E4-8179-70837EFCD902}"/>
              </a:ext>
            </a:extLst>
          </p:cNvPr>
          <p:cNvPicPr>
            <a:picLocks noChangeAspect="1"/>
          </p:cNvPicPr>
          <p:nvPr/>
        </p:nvPicPr>
        <p:blipFill rotWithShape="1">
          <a:blip r:embed="rId3">
            <a:extLst>
              <a:ext uri="{28A0092B-C50C-407E-A947-70E740481C1C}">
                <a14:useLocalDpi xmlns:a14="http://schemas.microsoft.com/office/drawing/2010/main" val="0"/>
              </a:ext>
            </a:extLst>
          </a:blip>
          <a:srcRect r="14458" b="8056"/>
          <a:stretch/>
        </p:blipFill>
        <p:spPr>
          <a:xfrm>
            <a:off x="-1" y="-1"/>
            <a:ext cx="12192001" cy="6858001"/>
          </a:xfrm>
          <a:prstGeom prst="rect">
            <a:avLst/>
          </a:prstGeom>
        </p:spPr>
      </p:pic>
      <p:sp>
        <p:nvSpPr>
          <p:cNvPr id="6" name="TextBox 5">
            <a:extLst>
              <a:ext uri="{FF2B5EF4-FFF2-40B4-BE49-F238E27FC236}">
                <a16:creationId xmlns:a16="http://schemas.microsoft.com/office/drawing/2014/main" id="{45B621DE-1A9E-431D-BE03-A1419DD71A77}"/>
              </a:ext>
            </a:extLst>
          </p:cNvPr>
          <p:cNvSpPr txBox="1"/>
          <p:nvPr/>
        </p:nvSpPr>
        <p:spPr>
          <a:xfrm>
            <a:off x="616990" y="262485"/>
            <a:ext cx="4951706" cy="1200329"/>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Making the journey of life - a moral compass </a:t>
            </a:r>
          </a:p>
        </p:txBody>
      </p:sp>
      <p:pic>
        <p:nvPicPr>
          <p:cNvPr id="2" name="Online Media 1" title="Making the journey with a Moral Compass">
            <a:hlinkClick r:id="" action="ppaction://media"/>
            <a:extLst>
              <a:ext uri="{FF2B5EF4-FFF2-40B4-BE49-F238E27FC236}">
                <a16:creationId xmlns:a16="http://schemas.microsoft.com/office/drawing/2014/main" id="{0DDB5DCB-1E65-4F05-B124-DDE45EE0D184}"/>
              </a:ext>
            </a:extLst>
          </p:cNvPr>
          <p:cNvPicPr>
            <a:picLocks noRot="1" noChangeAspect="1"/>
          </p:cNvPicPr>
          <p:nvPr>
            <a:videoFile r:link="rId1"/>
          </p:nvPr>
        </p:nvPicPr>
        <p:blipFill>
          <a:blip r:embed="rId4"/>
          <a:stretch>
            <a:fillRect/>
          </a:stretch>
        </p:blipFill>
        <p:spPr>
          <a:xfrm>
            <a:off x="419760" y="2202310"/>
            <a:ext cx="5519858" cy="3118720"/>
          </a:xfrm>
          <a:prstGeom prst="rect">
            <a:avLst/>
          </a:prstGeom>
        </p:spPr>
      </p:pic>
    </p:spTree>
    <p:extLst>
      <p:ext uri="{BB962C8B-B14F-4D97-AF65-F5344CB8AC3E}">
        <p14:creationId xmlns:p14="http://schemas.microsoft.com/office/powerpoint/2010/main" val="2478234786"/>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E252B"/>
        </a:solidFill>
        <a:effectLst/>
      </p:bgPr>
    </p:bg>
    <p:spTree>
      <p:nvGrpSpPr>
        <p:cNvPr id="1" name=""/>
        <p:cNvGrpSpPr/>
        <p:nvPr/>
      </p:nvGrpSpPr>
      <p:grpSpPr>
        <a:xfrm>
          <a:off x="0" y="0"/>
          <a:ext cx="0" cy="0"/>
          <a:chOff x="0" y="0"/>
          <a:chExt cx="0" cy="0"/>
        </a:xfrm>
      </p:grpSpPr>
      <p:pic>
        <p:nvPicPr>
          <p:cNvPr id="13" name="Content Placeholder 12" descr="Text&#10;&#10;Description automatically generated with low confidence">
            <a:extLst>
              <a:ext uri="{FF2B5EF4-FFF2-40B4-BE49-F238E27FC236}">
                <a16:creationId xmlns:a16="http://schemas.microsoft.com/office/drawing/2014/main" id="{C9270646-37A6-4CE3-87EB-5479DE07BAF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5811" r="27226"/>
          <a:stretch/>
        </p:blipFill>
        <p:spPr>
          <a:xfrm>
            <a:off x="0" y="4068846"/>
            <a:ext cx="4748463" cy="2789154"/>
          </a:xfrm>
        </p:spPr>
      </p:pic>
      <p:sp>
        <p:nvSpPr>
          <p:cNvPr id="14" name="TextBox 13">
            <a:extLst>
              <a:ext uri="{FF2B5EF4-FFF2-40B4-BE49-F238E27FC236}">
                <a16:creationId xmlns:a16="http://schemas.microsoft.com/office/drawing/2014/main" id="{02FE8839-9388-4B00-83EA-13028E51FA68}"/>
              </a:ext>
            </a:extLst>
          </p:cNvPr>
          <p:cNvSpPr txBox="1"/>
          <p:nvPr/>
        </p:nvSpPr>
        <p:spPr>
          <a:xfrm>
            <a:off x="616990" y="262485"/>
            <a:ext cx="7630258" cy="954107"/>
          </a:xfrm>
          <a:prstGeom prst="rect">
            <a:avLst/>
          </a:prstGeom>
          <a:noFill/>
        </p:spPr>
        <p:txBody>
          <a:bodyPr wrap="square" rtlCol="0">
            <a:spAutoFit/>
          </a:bodyPr>
          <a:lstStyle/>
          <a:p>
            <a:r>
              <a:rPr lang="en-GB" sz="2800" b="1" dirty="0">
                <a:solidFill>
                  <a:schemeClr val="bg1"/>
                </a:solidFill>
                <a:latin typeface="Trebuchet MS" panose="020B0603020202020204" pitchFamily="34" charset="0"/>
              </a:rPr>
              <a:t>Scripture Reading - </a:t>
            </a:r>
            <a:r>
              <a:rPr lang="en-GB" sz="2800" b="1" dirty="0">
                <a:solidFill>
                  <a:schemeClr val="bg1"/>
                </a:solidFill>
              </a:rPr>
              <a:t>Matthew 5:1-12</a:t>
            </a:r>
            <a:endParaRPr lang="en-GB" sz="2800" b="0" dirty="0">
              <a:solidFill>
                <a:schemeClr val="bg1"/>
              </a:solidFill>
            </a:endParaRPr>
          </a:p>
          <a:p>
            <a:r>
              <a:rPr lang="en-GB" sz="2800" b="1" dirty="0">
                <a:solidFill>
                  <a:schemeClr val="bg1"/>
                </a:solidFill>
                <a:latin typeface="Trebuchet MS" panose="020B0603020202020204" pitchFamily="34" charset="0"/>
              </a:rPr>
              <a:t> </a:t>
            </a:r>
          </a:p>
        </p:txBody>
      </p:sp>
      <p:pic>
        <p:nvPicPr>
          <p:cNvPr id="15" name="Picture 14" descr="Icon&#10;&#10;Description automatically generated">
            <a:extLst>
              <a:ext uri="{FF2B5EF4-FFF2-40B4-BE49-F238E27FC236}">
                <a16:creationId xmlns:a16="http://schemas.microsoft.com/office/drawing/2014/main" id="{FD3AC81B-283A-40B3-819C-5D7787CBA393}"/>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0411327" y="5229726"/>
            <a:ext cx="1483895" cy="1483895"/>
          </a:xfrm>
          <a:prstGeom prst="rect">
            <a:avLst/>
          </a:prstGeom>
        </p:spPr>
      </p:pic>
      <p:sp>
        <p:nvSpPr>
          <p:cNvPr id="5" name="TextBox 4">
            <a:extLst>
              <a:ext uri="{FF2B5EF4-FFF2-40B4-BE49-F238E27FC236}">
                <a16:creationId xmlns:a16="http://schemas.microsoft.com/office/drawing/2014/main" id="{D88BB220-C9BD-48BE-A9CE-2F43C5F005AC}"/>
              </a:ext>
            </a:extLst>
          </p:cNvPr>
          <p:cNvSpPr txBox="1"/>
          <p:nvPr/>
        </p:nvSpPr>
        <p:spPr>
          <a:xfrm>
            <a:off x="1054805" y="1080994"/>
            <a:ext cx="9600362" cy="3693319"/>
          </a:xfrm>
          <a:prstGeom prst="rect">
            <a:avLst/>
          </a:prstGeom>
          <a:noFill/>
        </p:spPr>
        <p:txBody>
          <a:bodyPr wrap="square">
            <a:spAutoFit/>
          </a:bodyPr>
          <a:lstStyle/>
          <a:p>
            <a:pPr marR="10000" algn="just"/>
            <a:r>
              <a:rPr lang="en-GB" dirty="0">
                <a:solidFill>
                  <a:schemeClr val="bg1"/>
                </a:solidFill>
              </a:rPr>
              <a:t>Seeing the crowds, Jesus went up the hill. There he sat down and was joined by his disciples. Then he began to speak. This is what he taught them:</a:t>
            </a:r>
          </a:p>
          <a:p>
            <a:pPr marR="10000" algn="just"/>
            <a:endParaRPr lang="en-GB" dirty="0">
              <a:solidFill>
                <a:schemeClr val="bg1"/>
              </a:solidFill>
            </a:endParaRPr>
          </a:p>
          <a:p>
            <a:pPr marR="10000" algn="just"/>
            <a:r>
              <a:rPr lang="en-GB" dirty="0">
                <a:solidFill>
                  <a:schemeClr val="bg1"/>
                </a:solidFill>
              </a:rPr>
              <a:t>‘How happy are the poor in spirit; theirs is the kingdom of heaven.</a:t>
            </a:r>
          </a:p>
          <a:p>
            <a:pPr marR="10000" algn="just"/>
            <a:r>
              <a:rPr lang="en-GB" dirty="0">
                <a:solidFill>
                  <a:schemeClr val="bg1"/>
                </a:solidFill>
              </a:rPr>
              <a:t>Happy the gentle: they shall have the earth for their heritage.</a:t>
            </a:r>
          </a:p>
          <a:p>
            <a:pPr marR="10000" algn="just"/>
            <a:r>
              <a:rPr lang="en-GB" dirty="0">
                <a:solidFill>
                  <a:schemeClr val="bg1"/>
                </a:solidFill>
              </a:rPr>
              <a:t>Happy those who mourn: they shall be comforted.</a:t>
            </a:r>
          </a:p>
          <a:p>
            <a:pPr marR="10000" algn="just"/>
            <a:r>
              <a:rPr lang="en-GB" dirty="0">
                <a:solidFill>
                  <a:schemeClr val="bg1"/>
                </a:solidFill>
              </a:rPr>
              <a:t>Happy those who hunger and thirst for what is right: they shall be satisfied.</a:t>
            </a:r>
          </a:p>
          <a:p>
            <a:pPr marR="10000" algn="just"/>
            <a:r>
              <a:rPr lang="en-GB" dirty="0">
                <a:solidFill>
                  <a:schemeClr val="bg1"/>
                </a:solidFill>
              </a:rPr>
              <a:t>Happy the merciful: they shall have mercy shown them.</a:t>
            </a:r>
          </a:p>
          <a:p>
            <a:pPr marR="10000" algn="just"/>
            <a:r>
              <a:rPr lang="en-GB" dirty="0">
                <a:solidFill>
                  <a:schemeClr val="bg1"/>
                </a:solidFill>
              </a:rPr>
              <a:t>Happy the pure in heart: they shall see God.</a:t>
            </a:r>
          </a:p>
          <a:p>
            <a:pPr marR="10000" algn="just"/>
            <a:r>
              <a:rPr lang="en-GB" dirty="0">
                <a:solidFill>
                  <a:schemeClr val="bg1"/>
                </a:solidFill>
              </a:rPr>
              <a:t>Happy the peacemakers: they shall be called sons of God.</a:t>
            </a:r>
          </a:p>
          <a:p>
            <a:pPr marR="10000" algn="just"/>
            <a:r>
              <a:rPr lang="en-GB" dirty="0">
                <a:solidFill>
                  <a:schemeClr val="bg1"/>
                </a:solidFill>
              </a:rPr>
              <a:t>Happy those who are persecuted in the cause of right: theirs is the kingdom of heaven.</a:t>
            </a:r>
          </a:p>
          <a:p>
            <a:pPr marR="10000" algn="just"/>
            <a:r>
              <a:rPr lang="en-GB" dirty="0">
                <a:solidFill>
                  <a:schemeClr val="bg1"/>
                </a:solidFill>
              </a:rPr>
              <a:t>‘Happy are you when people abuse you and persecute you and speak all kinds of calumny against you on my account. Rejoice and be glad, for your reward will be great in heaven.’</a:t>
            </a:r>
          </a:p>
        </p:txBody>
      </p:sp>
    </p:spTree>
    <p:extLst>
      <p:ext uri="{BB962C8B-B14F-4D97-AF65-F5344CB8AC3E}">
        <p14:creationId xmlns:p14="http://schemas.microsoft.com/office/powerpoint/2010/main" val="206505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B643E-A1B5-4727-A3A1-D625CE6D66F9}"/>
              </a:ext>
            </a:extLst>
          </p:cNvPr>
          <p:cNvSpPr>
            <a:spLocks noGrp="1"/>
          </p:cNvSpPr>
          <p:nvPr>
            <p:ph type="title"/>
          </p:nvPr>
        </p:nvSpPr>
        <p:spPr/>
        <p:txBody>
          <a:bodyPr/>
          <a:lstStyle/>
          <a:p>
            <a:endParaRPr lang="en-GB"/>
          </a:p>
        </p:txBody>
      </p:sp>
      <p:pic>
        <p:nvPicPr>
          <p:cNvPr id="5" name="Content Placeholder 4" descr="Diagram&#10;&#10;Description automatically generated">
            <a:extLst>
              <a:ext uri="{FF2B5EF4-FFF2-40B4-BE49-F238E27FC236}">
                <a16:creationId xmlns:a16="http://schemas.microsoft.com/office/drawing/2014/main" id="{C70156C5-DD2A-4929-8BEA-1A0BD73F071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537"/>
          <a:stretch/>
        </p:blipFill>
        <p:spPr>
          <a:xfrm>
            <a:off x="0" y="0"/>
            <a:ext cx="12192000" cy="6858000"/>
          </a:xfrm>
        </p:spPr>
      </p:pic>
      <p:sp>
        <p:nvSpPr>
          <p:cNvPr id="11" name="TextBox 10">
            <a:extLst>
              <a:ext uri="{FF2B5EF4-FFF2-40B4-BE49-F238E27FC236}">
                <a16:creationId xmlns:a16="http://schemas.microsoft.com/office/drawing/2014/main" id="{FF4C1B9B-83E8-4B4D-BC9A-8C1CA8017257}"/>
              </a:ext>
            </a:extLst>
          </p:cNvPr>
          <p:cNvSpPr txBox="1"/>
          <p:nvPr/>
        </p:nvSpPr>
        <p:spPr>
          <a:xfrm>
            <a:off x="5199017" y="802413"/>
            <a:ext cx="6609806" cy="4339650"/>
          </a:xfrm>
          <a:prstGeom prst="rect">
            <a:avLst/>
          </a:prstGeom>
          <a:noFill/>
        </p:spPr>
        <p:txBody>
          <a:bodyPr wrap="square" rtlCol="0">
            <a:spAutoFit/>
          </a:bodyPr>
          <a:lstStyle/>
          <a:p>
            <a:pPr algn="ctr"/>
            <a:r>
              <a:rPr lang="en-GB" sz="3600" b="1" dirty="0">
                <a:solidFill>
                  <a:srgbClr val="04659B"/>
                </a:solidFill>
                <a:latin typeface="Trebuchet MS" panose="020B0603020202020204" pitchFamily="34" charset="0"/>
              </a:rPr>
              <a:t>From what you have heard so far…</a:t>
            </a:r>
          </a:p>
          <a:p>
            <a:pPr algn="ctr"/>
            <a:endParaRPr lang="en-GB" sz="3600" b="1" dirty="0">
              <a:solidFill>
                <a:srgbClr val="04659B"/>
              </a:solidFill>
              <a:latin typeface="Trebuchet MS" panose="020B0603020202020204" pitchFamily="34" charset="0"/>
            </a:endParaRPr>
          </a:p>
          <a:p>
            <a:pPr algn="ctr"/>
            <a:r>
              <a:rPr lang="en-GB" sz="3600" b="1" dirty="0">
                <a:solidFill>
                  <a:srgbClr val="04659B"/>
                </a:solidFill>
                <a:latin typeface="Trebuchet MS" panose="020B0603020202020204" pitchFamily="34" charset="0"/>
              </a:rPr>
              <a:t> …what are your Initial thoughts, reactions, questions that come to mind?</a:t>
            </a:r>
          </a:p>
          <a:p>
            <a:pPr algn="ctr"/>
            <a:endParaRPr lang="en-GB" sz="3600" b="1" dirty="0">
              <a:solidFill>
                <a:srgbClr val="04659B"/>
              </a:solidFill>
              <a:latin typeface="Trebuchet MS" panose="020B0603020202020204" pitchFamily="34" charset="0"/>
            </a:endParaRPr>
          </a:p>
          <a:p>
            <a:pPr algn="ctr"/>
            <a:r>
              <a:rPr lang="en-GB" sz="2400" dirty="0">
                <a:solidFill>
                  <a:srgbClr val="04659B"/>
                </a:solidFill>
                <a:latin typeface="Trebuchet MS" panose="020B0603020202020204" pitchFamily="34" charset="0"/>
              </a:rPr>
              <a:t>We can discuss these later…</a:t>
            </a:r>
            <a:endParaRPr lang="en-GB" sz="2000" dirty="0">
              <a:solidFill>
                <a:srgbClr val="04659B"/>
              </a:solidFill>
              <a:latin typeface="Trebuchet MS" panose="020B0603020202020204" pitchFamily="34" charset="0"/>
            </a:endParaRPr>
          </a:p>
        </p:txBody>
      </p:sp>
      <p:pic>
        <p:nvPicPr>
          <p:cNvPr id="8" name="Picture 7" descr="Logo, icon&#10;&#10;Description automatically generated">
            <a:extLst>
              <a:ext uri="{FF2B5EF4-FFF2-40B4-BE49-F238E27FC236}">
                <a16:creationId xmlns:a16="http://schemas.microsoft.com/office/drawing/2014/main" id="{889592AC-8D86-4359-9E06-68837B566A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41" y="5220789"/>
            <a:ext cx="1420368" cy="1432560"/>
          </a:xfrm>
          <a:prstGeom prst="rect">
            <a:avLst/>
          </a:prstGeom>
        </p:spPr>
      </p:pic>
    </p:spTree>
    <p:extLst>
      <p:ext uri="{BB962C8B-B14F-4D97-AF65-F5344CB8AC3E}">
        <p14:creationId xmlns:p14="http://schemas.microsoft.com/office/powerpoint/2010/main" val="2125533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F0A0A782-73E6-4FBD-B256-F80A2A3DD5C9}"/>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0FB345C6-9CB0-4ACC-8351-9F19AA996ACB}"/>
              </a:ext>
            </a:extLst>
          </p:cNvPr>
          <p:cNvSpPr txBox="1"/>
          <p:nvPr/>
        </p:nvSpPr>
        <p:spPr>
          <a:xfrm>
            <a:off x="616990" y="262485"/>
            <a:ext cx="1048382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The Way of Christ: the Christian Moral Life</a:t>
            </a:r>
          </a:p>
        </p:txBody>
      </p:sp>
      <p:pic>
        <p:nvPicPr>
          <p:cNvPr id="2" name="Online Media 1" title="The Way of Christ: the Christian Moral Life">
            <a:hlinkClick r:id="" action="ppaction://media"/>
            <a:extLst>
              <a:ext uri="{FF2B5EF4-FFF2-40B4-BE49-F238E27FC236}">
                <a16:creationId xmlns:a16="http://schemas.microsoft.com/office/drawing/2014/main" id="{7E3271F2-C601-4702-BCF7-56FAA246838A}"/>
              </a:ext>
            </a:extLst>
          </p:cNvPr>
          <p:cNvPicPr>
            <a:picLocks noRot="1" noChangeAspect="1"/>
          </p:cNvPicPr>
          <p:nvPr>
            <a:videoFile r:link="rId1"/>
          </p:nvPr>
        </p:nvPicPr>
        <p:blipFill>
          <a:blip r:embed="rId4"/>
          <a:stretch>
            <a:fillRect/>
          </a:stretch>
        </p:blipFill>
        <p:spPr>
          <a:xfrm>
            <a:off x="2237559" y="1187240"/>
            <a:ext cx="7716882" cy="4360038"/>
          </a:xfrm>
          <a:prstGeom prst="rect">
            <a:avLst/>
          </a:prstGeom>
        </p:spPr>
      </p:pic>
    </p:spTree>
    <p:extLst>
      <p:ext uri="{BB962C8B-B14F-4D97-AF65-F5344CB8AC3E}">
        <p14:creationId xmlns:p14="http://schemas.microsoft.com/office/powerpoint/2010/main" val="308467721"/>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3215</TotalTime>
  <Words>1350</Words>
  <Application>Microsoft Office PowerPoint</Application>
  <PresentationFormat>Widescreen</PresentationFormat>
  <Paragraphs>124</Paragraphs>
  <Slides>22</Slides>
  <Notes>0</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Griffin</dc:creator>
  <cp:lastModifiedBy>John Griffin</cp:lastModifiedBy>
  <cp:revision>31</cp:revision>
  <dcterms:created xsi:type="dcterms:W3CDTF">2021-03-09T17:12:56Z</dcterms:created>
  <dcterms:modified xsi:type="dcterms:W3CDTF">2021-10-25T14:29:02Z</dcterms:modified>
</cp:coreProperties>
</file>