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295" r:id="rId5"/>
    <p:sldId id="296" r:id="rId6"/>
    <p:sldId id="257" r:id="rId7"/>
    <p:sldId id="318" r:id="rId8"/>
    <p:sldId id="315" r:id="rId9"/>
    <p:sldId id="298" r:id="rId10"/>
    <p:sldId id="303" r:id="rId11"/>
    <p:sldId id="304" r:id="rId12"/>
    <p:sldId id="319" r:id="rId13"/>
    <p:sldId id="302" r:id="rId14"/>
    <p:sldId id="306" r:id="rId15"/>
    <p:sldId id="320" r:id="rId16"/>
    <p:sldId id="309" r:id="rId17"/>
    <p:sldId id="301" r:id="rId18"/>
    <p:sldId id="310" r:id="rId19"/>
    <p:sldId id="297" r:id="rId20"/>
    <p:sldId id="311" r:id="rId21"/>
    <p:sldId id="312" r:id="rId22"/>
    <p:sldId id="313"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4659B"/>
    <a:srgbClr val="0E252B"/>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85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15/06/2021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15/06/2021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15/06/2021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15/06/2021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15/06/2021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15/06/2021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15/06/2021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15/06/2021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15/06/2021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15/06/2021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15/06/2021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15/06/2021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lCuyyYSMlxQ?feature=oembed"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2N8mObd59A8?feature=oembed" TargetMode="Externa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pz6wv0TqYE?feature=oembed" TargetMode="Externa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jpeg"/><Relationship Id="rId2" Type="http://schemas.openxmlformats.org/officeDocument/2006/relationships/video" Target="https://www.youtube.com/embed/HtTnSMNtE44?feature=oembed" TargetMode="External"/><Relationship Id="rId1" Type="http://schemas.openxmlformats.org/officeDocument/2006/relationships/video" Target="https://www.youtube.com/embed/wgjpyWez17o?feature=oembed" TargetMode="Externa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o-KMN3d9dTE?feature=oembed" TargetMode="External"/><Relationship Id="rId5" Type="http://schemas.openxmlformats.org/officeDocument/2006/relationships/image" Target="../media/image26.jpe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29.jpe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99Uw2UR4RRw?list=PLONjO2Fy-UW93hSh5NqsJiMCI7nkdaLgc" TargetMode="Externa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9.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video" Target="https://www.youtube.com/embed/d3HnX7g8g3w?feature=oembed"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69670" y="5401801"/>
            <a:ext cx="11974284" cy="954107"/>
          </a:xfrm>
          <a:prstGeom prst="rect">
            <a:avLst/>
          </a:prstGeom>
          <a:noFill/>
        </p:spPr>
        <p:txBody>
          <a:bodyPr wrap="square" rtlCol="0">
            <a:spAutoFit/>
          </a:bodyPr>
          <a:lstStyle/>
          <a:p>
            <a:pPr algn="ctr"/>
            <a:r>
              <a:rPr lang="en-GB" sz="2800" b="1" dirty="0">
                <a:solidFill>
                  <a:schemeClr val="bg1"/>
                </a:solidFill>
                <a:latin typeface="Trebuchet MS" panose="020B0603020202020204" pitchFamily="34" charset="0"/>
                <a:cs typeface="Cavolini" panose="020B0502040204020203" pitchFamily="66" charset="0"/>
              </a:rPr>
              <a:t>Session 2</a:t>
            </a:r>
          </a:p>
          <a:p>
            <a:pPr algn="ctr"/>
            <a:r>
              <a:rPr lang="en-GB" sz="2800" dirty="0">
                <a:solidFill>
                  <a:schemeClr val="bg1"/>
                </a:solidFill>
                <a:latin typeface="Trebuchet MS" panose="020B0603020202020204" pitchFamily="34" charset="0"/>
                <a:cs typeface="Cavolini" panose="020B0502040204020203" pitchFamily="66" charset="0"/>
              </a:rPr>
              <a:t> Making the journey with the People of Israel - Divine Revelation </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What is Divine Revelation?</a:t>
            </a:r>
          </a:p>
        </p:txBody>
      </p:sp>
      <p:pic>
        <p:nvPicPr>
          <p:cNvPr id="3" name="Online Media 2" title="The Way of Christ: Divine Revelation">
            <a:hlinkClick r:id="" action="ppaction://media"/>
            <a:extLst>
              <a:ext uri="{FF2B5EF4-FFF2-40B4-BE49-F238E27FC236}">
                <a16:creationId xmlns:a16="http://schemas.microsoft.com/office/drawing/2014/main" id="{80205C77-F257-45DD-BFAF-B2E79989AE0B}"/>
              </a:ext>
            </a:extLst>
          </p:cNvPr>
          <p:cNvPicPr>
            <a:picLocks noRot="1" noChangeAspect="1"/>
          </p:cNvPicPr>
          <p:nvPr>
            <a:videoFile r:link="rId1"/>
          </p:nvPr>
        </p:nvPicPr>
        <p:blipFill>
          <a:blip r:embed="rId4"/>
          <a:stretch>
            <a:fillRect/>
          </a:stretch>
        </p:blipFill>
        <p:spPr>
          <a:xfrm>
            <a:off x="2282825" y="1015098"/>
            <a:ext cx="8423275" cy="4759151"/>
          </a:xfrm>
          <a:prstGeom prst="rect">
            <a:avLst/>
          </a:prstGeom>
        </p:spPr>
      </p:pic>
      <p:sp>
        <p:nvSpPr>
          <p:cNvPr id="8" name="TextBox 7">
            <a:extLst>
              <a:ext uri="{FF2B5EF4-FFF2-40B4-BE49-F238E27FC236}">
                <a16:creationId xmlns:a16="http://schemas.microsoft.com/office/drawing/2014/main" id="{57271568-CEED-4F3E-9EA4-9AA273FA0F61}"/>
              </a:ext>
            </a:extLst>
          </p:cNvPr>
          <p:cNvSpPr txBox="1"/>
          <p:nvPr/>
        </p:nvSpPr>
        <p:spPr>
          <a:xfrm>
            <a:off x="3576672" y="5928138"/>
            <a:ext cx="5835579" cy="769441"/>
          </a:xfrm>
          <a:prstGeom prst="rect">
            <a:avLst/>
          </a:prstGeom>
          <a:noFill/>
        </p:spPr>
        <p:txBody>
          <a:bodyPr wrap="square" rtlCol="0">
            <a:spAutoFit/>
          </a:bodyPr>
          <a:lstStyle/>
          <a:p>
            <a:pPr algn="ctr"/>
            <a:r>
              <a:rPr lang="en-GB" sz="2200" dirty="0">
                <a:solidFill>
                  <a:schemeClr val="bg1"/>
                </a:solidFill>
                <a:latin typeface="Trebuchet MS" panose="020B0603020202020204" pitchFamily="34" charset="0"/>
              </a:rPr>
              <a:t>“God revealed Himself in order to have an intimate relationship with us”</a:t>
            </a:r>
          </a:p>
        </p:txBody>
      </p:sp>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Face of Your Mercy by Jo Boyce // LYRIC VIDEO">
            <a:hlinkClick r:id="" action="ppaction://media"/>
            <a:extLst>
              <a:ext uri="{FF2B5EF4-FFF2-40B4-BE49-F238E27FC236}">
                <a16:creationId xmlns:a16="http://schemas.microsoft.com/office/drawing/2014/main" id="{76F976BE-E22A-41C5-8540-E74AC4E2EF40}"/>
              </a:ext>
            </a:extLst>
          </p:cNvPr>
          <p:cNvPicPr>
            <a:picLocks noRot="1" noChangeAspect="1"/>
          </p:cNvPicPr>
          <p:nvPr>
            <a:videoFile r:link="rId1"/>
          </p:nvPr>
        </p:nvPicPr>
        <p:blipFill>
          <a:blip r:embed="rId3"/>
          <a:stretch>
            <a:fillRect/>
          </a:stretch>
        </p:blipFill>
        <p:spPr>
          <a:xfrm>
            <a:off x="2914063" y="1803741"/>
            <a:ext cx="6733654" cy="3804515"/>
          </a:xfrm>
          <a:prstGeom prst="rect">
            <a:avLst/>
          </a:prstGeom>
        </p:spPr>
      </p:pic>
      <p:sp>
        <p:nvSpPr>
          <p:cNvPr id="4" name="TextBox 3">
            <a:extLst>
              <a:ext uri="{FF2B5EF4-FFF2-40B4-BE49-F238E27FC236}">
                <a16:creationId xmlns:a16="http://schemas.microsoft.com/office/drawing/2014/main" id="{37926E29-D20B-4F98-B91D-F146E96D5809}"/>
              </a:ext>
            </a:extLst>
          </p:cNvPr>
          <p:cNvSpPr txBox="1"/>
          <p:nvPr/>
        </p:nvSpPr>
        <p:spPr>
          <a:xfrm>
            <a:off x="1551029" y="151975"/>
            <a:ext cx="9472980" cy="646331"/>
          </a:xfrm>
          <a:prstGeom prst="rect">
            <a:avLst/>
          </a:prstGeom>
          <a:noFill/>
        </p:spPr>
        <p:txBody>
          <a:bodyPr wrap="square" rtlCol="0">
            <a:spAutoFit/>
          </a:bodyPr>
          <a:lstStyle/>
          <a:p>
            <a:pPr algn="ctr"/>
            <a:r>
              <a:rPr lang="en-GB" sz="3600" b="1" dirty="0">
                <a:solidFill>
                  <a:schemeClr val="bg1"/>
                </a:solidFill>
                <a:latin typeface="Trebuchet MS" panose="020B0603020202020204" pitchFamily="34" charset="0"/>
              </a:rPr>
              <a:t>Reflection</a:t>
            </a:r>
          </a:p>
        </p:txBody>
      </p:sp>
      <p:sp>
        <p:nvSpPr>
          <p:cNvPr id="5" name="TextBox 4">
            <a:extLst>
              <a:ext uri="{FF2B5EF4-FFF2-40B4-BE49-F238E27FC236}">
                <a16:creationId xmlns:a16="http://schemas.microsoft.com/office/drawing/2014/main" id="{25FC622F-39B4-425C-8BE4-7EF57DE31B3A}"/>
              </a:ext>
            </a:extLst>
          </p:cNvPr>
          <p:cNvSpPr txBox="1"/>
          <p:nvPr/>
        </p:nvSpPr>
        <p:spPr>
          <a:xfrm>
            <a:off x="1127456" y="798306"/>
            <a:ext cx="10306868" cy="830997"/>
          </a:xfrm>
          <a:prstGeom prst="rect">
            <a:avLst/>
          </a:prstGeom>
          <a:noFill/>
        </p:spPr>
        <p:txBody>
          <a:bodyPr wrap="square" rtlCol="0">
            <a:spAutoFit/>
          </a:bodyPr>
          <a:lstStyle/>
          <a:p>
            <a:pPr algn="ctr"/>
            <a:r>
              <a:rPr lang="en-GB" sz="2400" dirty="0">
                <a:solidFill>
                  <a:schemeClr val="bg1"/>
                </a:solidFill>
                <a:latin typeface="Trebuchet MS" panose="020B0603020202020204" pitchFamily="34" charset="0"/>
              </a:rPr>
              <a:t>How do you picture God? God revealed His love and mercy in Jesus </a:t>
            </a:r>
            <a:r>
              <a:rPr lang="en-GB" sz="2400" b="1" dirty="0">
                <a:solidFill>
                  <a:schemeClr val="bg1"/>
                </a:solidFill>
                <a:latin typeface="Trebuchet MS" panose="020B0603020202020204" pitchFamily="34" charset="0"/>
              </a:rPr>
              <a:t>–</a:t>
            </a:r>
          </a:p>
          <a:p>
            <a:pPr algn="ctr"/>
            <a:r>
              <a:rPr lang="en-GB" sz="2400" b="1" dirty="0">
                <a:solidFill>
                  <a:schemeClr val="bg1"/>
                </a:solidFill>
                <a:latin typeface="Trebuchet MS" panose="020B0603020202020204" pitchFamily="34" charset="0"/>
              </a:rPr>
              <a:t> the face of the Father’s Love &amp; Mercy</a:t>
            </a:r>
            <a:endParaRPr lang="en-GB" sz="2400" dirty="0">
              <a:solidFill>
                <a:schemeClr val="bg1"/>
              </a:solidFill>
              <a:latin typeface="Trebuchet MS" panose="020B0603020202020204" pitchFamily="34" charset="0"/>
            </a:endParaRPr>
          </a:p>
        </p:txBody>
      </p:sp>
      <p:sp>
        <p:nvSpPr>
          <p:cNvPr id="7" name="TextBox 6">
            <a:extLst>
              <a:ext uri="{FF2B5EF4-FFF2-40B4-BE49-F238E27FC236}">
                <a16:creationId xmlns:a16="http://schemas.microsoft.com/office/drawing/2014/main" id="{FF406987-A957-4DED-9EEB-B97B7A9C2060}"/>
              </a:ext>
            </a:extLst>
          </p:cNvPr>
          <p:cNvSpPr txBox="1"/>
          <p:nvPr/>
        </p:nvSpPr>
        <p:spPr>
          <a:xfrm>
            <a:off x="1551029" y="5782695"/>
            <a:ext cx="8770354" cy="923330"/>
          </a:xfrm>
          <a:prstGeom prst="rect">
            <a:avLst/>
          </a:prstGeom>
          <a:noFill/>
        </p:spPr>
        <p:txBody>
          <a:bodyPr wrap="square">
            <a:spAutoFit/>
          </a:bodyPr>
          <a:lstStyle/>
          <a:p>
            <a:pPr algn="ctr"/>
            <a:r>
              <a:rPr lang="en-GB" dirty="0">
                <a:solidFill>
                  <a:srgbClr val="FFCC00"/>
                </a:solidFill>
                <a:latin typeface="Trebuchet MS" panose="020B0603020202020204" pitchFamily="34" charset="0"/>
              </a:rPr>
              <a:t>“Christ is the visible image of the invisible God. He existed before anything was created and is supreme over all creation” </a:t>
            </a:r>
          </a:p>
          <a:p>
            <a:pPr algn="ctr"/>
            <a:r>
              <a:rPr lang="en-GB" dirty="0">
                <a:solidFill>
                  <a:srgbClr val="FFCC00"/>
                </a:solidFill>
                <a:latin typeface="Trebuchet MS" panose="020B0603020202020204" pitchFamily="34" charset="0"/>
              </a:rPr>
              <a:t>Colossians 1:15</a:t>
            </a:r>
          </a:p>
        </p:txBody>
      </p:sp>
      <p:pic>
        <p:nvPicPr>
          <p:cNvPr id="8" name="Picture 7" descr="Icon&#10;&#10;Description automatically generated">
            <a:extLst>
              <a:ext uri="{FF2B5EF4-FFF2-40B4-BE49-F238E27FC236}">
                <a16:creationId xmlns:a16="http://schemas.microsoft.com/office/drawing/2014/main" id="{DEBA6186-05E9-436F-9EF3-093C37B9EF7D}"/>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139065723"/>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Testimony</a:t>
            </a:r>
          </a:p>
        </p:txBody>
      </p:sp>
      <p:sp>
        <p:nvSpPr>
          <p:cNvPr id="7" name="TextBox 6">
            <a:extLst>
              <a:ext uri="{FF2B5EF4-FFF2-40B4-BE49-F238E27FC236}">
                <a16:creationId xmlns:a16="http://schemas.microsoft.com/office/drawing/2014/main" id="{E3664420-F848-4CB4-82A1-29769EACD09B}"/>
              </a:ext>
            </a:extLst>
          </p:cNvPr>
          <p:cNvSpPr txBox="1"/>
          <p:nvPr/>
        </p:nvSpPr>
        <p:spPr>
          <a:xfrm>
            <a:off x="2042341" y="5932639"/>
            <a:ext cx="9258148" cy="646331"/>
          </a:xfrm>
          <a:prstGeom prst="rect">
            <a:avLst/>
          </a:prstGeom>
          <a:noFill/>
        </p:spPr>
        <p:txBody>
          <a:bodyPr wrap="square">
            <a:spAutoFit/>
          </a:bodyPr>
          <a:lstStyle/>
          <a:p>
            <a:pPr algn="ctr"/>
            <a:r>
              <a:rPr lang="en-GB" sz="1800" dirty="0">
                <a:solidFill>
                  <a:schemeClr val="bg1"/>
                </a:solidFill>
                <a:latin typeface="Trebuchet MS" panose="020B0603020202020204" pitchFamily="34" charset="0"/>
              </a:rPr>
              <a:t>In this video Darrell </a:t>
            </a:r>
            <a:r>
              <a:rPr lang="en-GB" sz="1800" dirty="0" err="1">
                <a:solidFill>
                  <a:schemeClr val="bg1"/>
                </a:solidFill>
                <a:latin typeface="Trebuchet MS" panose="020B0603020202020204" pitchFamily="34" charset="0"/>
              </a:rPr>
              <a:t>Tunningley</a:t>
            </a:r>
            <a:r>
              <a:rPr lang="en-GB" sz="1800" dirty="0">
                <a:solidFill>
                  <a:schemeClr val="bg1"/>
                </a:solidFill>
                <a:latin typeface="Trebuchet MS" panose="020B0603020202020204" pitchFamily="34" charset="0"/>
              </a:rPr>
              <a:t> describes his story of coming to faith</a:t>
            </a:r>
          </a:p>
          <a:p>
            <a:pPr algn="ctr"/>
            <a:r>
              <a:rPr lang="en-GB" sz="1800" dirty="0">
                <a:solidFill>
                  <a:schemeClr val="bg1"/>
                </a:solidFill>
                <a:latin typeface="Trebuchet MS" panose="020B0603020202020204" pitchFamily="34" charset="0"/>
              </a:rPr>
              <a:t> in Jesus from a life of drugs and crime.</a:t>
            </a:r>
            <a:endParaRPr lang="en-GB" dirty="0"/>
          </a:p>
        </p:txBody>
      </p:sp>
      <p:pic>
        <p:nvPicPr>
          <p:cNvPr id="2" name="Online Media 1" title="Alpha Testimony - Darrell Tunningley">
            <a:hlinkClick r:id="" action="ppaction://media"/>
            <a:extLst>
              <a:ext uri="{FF2B5EF4-FFF2-40B4-BE49-F238E27FC236}">
                <a16:creationId xmlns:a16="http://schemas.microsoft.com/office/drawing/2014/main" id="{E3A7DD24-365B-4E09-A4B5-90C00E5C2529}"/>
              </a:ext>
            </a:extLst>
          </p:cNvPr>
          <p:cNvPicPr>
            <a:picLocks noRot="1" noChangeAspect="1"/>
          </p:cNvPicPr>
          <p:nvPr>
            <a:videoFile r:link="rId1"/>
          </p:nvPr>
        </p:nvPicPr>
        <p:blipFill>
          <a:blip r:embed="rId4"/>
          <a:stretch>
            <a:fillRect/>
          </a:stretch>
        </p:blipFill>
        <p:spPr>
          <a:xfrm>
            <a:off x="2201780" y="1139543"/>
            <a:ext cx="8104270" cy="4578913"/>
          </a:xfrm>
          <a:prstGeom prst="rect">
            <a:avLst/>
          </a:prstGeom>
        </p:spPr>
      </p:pic>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846065"/>
            <a:ext cx="11457444" cy="3323987"/>
          </a:xfrm>
          <a:prstGeom prst="rect">
            <a:avLst/>
          </a:prstGeom>
          <a:noFill/>
        </p:spPr>
        <p:txBody>
          <a:bodyPr wrap="square">
            <a:spAutoFit/>
          </a:bodyPr>
          <a:lstStyle/>
          <a:p>
            <a:pPr>
              <a:tabLst>
                <a:tab pos="4479925" algn="l"/>
              </a:tabLst>
            </a:pPr>
            <a:r>
              <a:rPr lang="en-GB" sz="1400" b="1" dirty="0">
                <a:latin typeface="Trebuchet MS" panose="020B0603020202020204" pitchFamily="34" charset="0"/>
              </a:rPr>
              <a:t>68</a:t>
            </a:r>
            <a:r>
              <a:rPr lang="en-GB" sz="1400" dirty="0">
                <a:latin typeface="Trebuchet MS" panose="020B0603020202020204" pitchFamily="34" charset="0"/>
              </a:rPr>
              <a:t> By love, God has revealed himself and given himself to man. He has thus provided the definitive, superabundant answer to the questions that man asks himself about the meaning and purpose of his life.</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69</a:t>
            </a:r>
            <a:r>
              <a:rPr lang="en-GB" sz="1400" dirty="0">
                <a:latin typeface="Trebuchet MS" panose="020B0603020202020204" pitchFamily="34" charset="0"/>
              </a:rPr>
              <a:t> God has revealed himself to man by gradually communicating his own mystery in deeds and in words.</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70</a:t>
            </a:r>
            <a:r>
              <a:rPr lang="en-GB" sz="1400" dirty="0">
                <a:latin typeface="Trebuchet MS" panose="020B0603020202020204" pitchFamily="34" charset="0"/>
              </a:rPr>
              <a:t> Beyond the witness to himself that God gives in created things, he manifested himself to our first parents, spoke to them and, after the fall, promised them salvation (</a:t>
            </a:r>
            <a:r>
              <a:rPr lang="en-GB" sz="1400" dirty="0" err="1">
                <a:latin typeface="Trebuchet MS" panose="020B0603020202020204" pitchFamily="34" charset="0"/>
              </a:rPr>
              <a:t>cf</a:t>
            </a:r>
            <a:r>
              <a:rPr lang="en-GB" sz="1400" dirty="0">
                <a:latin typeface="Trebuchet MS" panose="020B0603020202020204" pitchFamily="34" charset="0"/>
              </a:rPr>
              <a:t> Gen 3:15) and offered them his covenant.</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71</a:t>
            </a:r>
            <a:r>
              <a:rPr lang="en-GB" sz="1400" dirty="0">
                <a:latin typeface="Trebuchet MS" panose="020B0603020202020204" pitchFamily="34" charset="0"/>
              </a:rPr>
              <a:t> God made an everlasting covenant with Noah and with all living beings (</a:t>
            </a:r>
            <a:r>
              <a:rPr lang="en-GB" sz="1400" dirty="0" err="1">
                <a:latin typeface="Trebuchet MS" panose="020B0603020202020204" pitchFamily="34" charset="0"/>
              </a:rPr>
              <a:t>cf</a:t>
            </a:r>
            <a:r>
              <a:rPr lang="en-GB" sz="1400" dirty="0">
                <a:latin typeface="Trebuchet MS" panose="020B0603020202020204" pitchFamily="34" charset="0"/>
              </a:rPr>
              <a:t> Gen 9:16). It will remain in force as long as the world lasts.</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72</a:t>
            </a:r>
            <a:r>
              <a:rPr lang="en-GB" sz="1400" dirty="0">
                <a:latin typeface="Trebuchet MS" panose="020B0603020202020204" pitchFamily="34" charset="0"/>
              </a:rPr>
              <a:t> God chose Abraham and made a covenant with him and his descendants. By the covenant God formed his people and revealed his law to them through Moses. Through the prophets, he prepared them to accept the salvation destined for all humanity.</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73</a:t>
            </a:r>
            <a:r>
              <a:rPr lang="en-GB" sz="1400" dirty="0">
                <a:latin typeface="Trebuchet MS" panose="020B0603020202020204" pitchFamily="34" charset="0"/>
              </a:rPr>
              <a:t> God has revealed himself fully by sending his own Son, in whom he has established his covenant for ever. the Son is his Father's definitive Word; so there will be no further Revelation after him.</a:t>
            </a: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lendar&#10;&#10;Description automatically generated with low confidence">
            <a:extLst>
              <a:ext uri="{FF2B5EF4-FFF2-40B4-BE49-F238E27FC236}">
                <a16:creationId xmlns:a16="http://schemas.microsoft.com/office/drawing/2014/main" id="{089DED07-1E80-46AF-84BD-885672C96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205" y="899960"/>
            <a:ext cx="7278646" cy="4212069"/>
          </a:xfrm>
          <a:prstGeom prst="rect">
            <a:avLst/>
          </a:prstGeom>
        </p:spPr>
      </p:pic>
      <p:sp>
        <p:nvSpPr>
          <p:cNvPr id="7" name="TextBox 6">
            <a:extLst>
              <a:ext uri="{FF2B5EF4-FFF2-40B4-BE49-F238E27FC236}">
                <a16:creationId xmlns:a16="http://schemas.microsoft.com/office/drawing/2014/main" id="{6E70CA02-0A93-48E8-990B-91EECE1B4A5C}"/>
              </a:ext>
            </a:extLst>
          </p:cNvPr>
          <p:cNvSpPr txBox="1"/>
          <p:nvPr/>
        </p:nvSpPr>
        <p:spPr>
          <a:xfrm>
            <a:off x="1551029" y="151975"/>
            <a:ext cx="9472980" cy="646331"/>
          </a:xfrm>
          <a:prstGeom prst="rect">
            <a:avLst/>
          </a:prstGeom>
          <a:noFill/>
        </p:spPr>
        <p:txBody>
          <a:bodyPr wrap="square" rtlCol="0">
            <a:spAutoFit/>
          </a:bodyPr>
          <a:lstStyle/>
          <a:p>
            <a:pPr algn="ctr"/>
            <a:r>
              <a:rPr lang="en-GB" sz="3600" b="1" dirty="0">
                <a:solidFill>
                  <a:schemeClr val="bg1"/>
                </a:solidFill>
                <a:latin typeface="Trebuchet MS" panose="020B0603020202020204" pitchFamily="34" charset="0"/>
              </a:rPr>
              <a:t>Discussion - The Jesus Question…</a:t>
            </a:r>
          </a:p>
        </p:txBody>
      </p:sp>
      <p:sp>
        <p:nvSpPr>
          <p:cNvPr id="8" name="TextBox 7">
            <a:extLst>
              <a:ext uri="{FF2B5EF4-FFF2-40B4-BE49-F238E27FC236}">
                <a16:creationId xmlns:a16="http://schemas.microsoft.com/office/drawing/2014/main" id="{D767AAD4-38B9-4577-8DFA-F5AFF17A4014}"/>
              </a:ext>
            </a:extLst>
          </p:cNvPr>
          <p:cNvSpPr txBox="1"/>
          <p:nvPr/>
        </p:nvSpPr>
        <p:spPr>
          <a:xfrm>
            <a:off x="1247366" y="5631068"/>
            <a:ext cx="10306868" cy="1384995"/>
          </a:xfrm>
          <a:prstGeom prst="rect">
            <a:avLst/>
          </a:prstGeom>
          <a:noFill/>
        </p:spPr>
        <p:txBody>
          <a:bodyPr wrap="square" rtlCol="0">
            <a:spAutoFit/>
          </a:bodyPr>
          <a:lstStyle/>
          <a:p>
            <a:pPr algn="ctr"/>
            <a:r>
              <a:rPr lang="en-GB" sz="2800" dirty="0">
                <a:solidFill>
                  <a:schemeClr val="bg1"/>
                </a:solidFill>
                <a:latin typeface="Trebuchet MS" panose="020B0603020202020204" pitchFamily="34" charset="0"/>
              </a:rPr>
              <a:t>Reflect on this for a moment. Who do YOU say Jesus is?</a:t>
            </a:r>
          </a:p>
          <a:p>
            <a:pPr algn="ctr"/>
            <a:r>
              <a:rPr lang="en-GB" sz="2800" dirty="0">
                <a:solidFill>
                  <a:schemeClr val="bg1"/>
                </a:solidFill>
                <a:latin typeface="Trebuchet MS" panose="020B0603020202020204" pitchFamily="34" charset="0"/>
              </a:rPr>
              <a:t>Discuss this is two’s &amp; three’s then feedback to the main group</a:t>
            </a:r>
          </a:p>
          <a:p>
            <a:pPr algn="ctr"/>
            <a:r>
              <a:rPr lang="en-GB" sz="2800" dirty="0">
                <a:solidFill>
                  <a:schemeClr val="bg1"/>
                </a:solidFill>
                <a:latin typeface="Trebuchet MS" panose="020B0603020202020204" pitchFamily="34" charset="0"/>
              </a:rPr>
              <a:t> </a:t>
            </a:r>
          </a:p>
        </p:txBody>
      </p:sp>
      <p:pic>
        <p:nvPicPr>
          <p:cNvPr id="10" name="Picture 9" descr="Icon&#10;&#10;Description automatically generated">
            <a:extLst>
              <a:ext uri="{FF2B5EF4-FFF2-40B4-BE49-F238E27FC236}">
                <a16:creationId xmlns:a16="http://schemas.microsoft.com/office/drawing/2014/main" id="{B2793FC1-57A9-48EE-B2CC-68DAAC41EF25}"/>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289260" y="4727909"/>
            <a:ext cx="1483895" cy="1483895"/>
          </a:xfrm>
          <a:prstGeom prst="rect">
            <a:avLst/>
          </a:prstGeom>
        </p:spPr>
      </p:pic>
    </p:spTree>
    <p:extLst>
      <p:ext uri="{BB962C8B-B14F-4D97-AF65-F5344CB8AC3E}">
        <p14:creationId xmlns:p14="http://schemas.microsoft.com/office/powerpoint/2010/main" val="516870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5">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12" name="TextBox 11">
            <a:extLst>
              <a:ext uri="{FF2B5EF4-FFF2-40B4-BE49-F238E27FC236}">
                <a16:creationId xmlns:a16="http://schemas.microsoft.com/office/drawing/2014/main" id="{830C13F3-3F73-4FE7-84E3-4C4401735356}"/>
              </a:ext>
            </a:extLst>
          </p:cNvPr>
          <p:cNvSpPr txBox="1"/>
          <p:nvPr/>
        </p:nvSpPr>
        <p:spPr>
          <a:xfrm>
            <a:off x="4334202" y="4176933"/>
            <a:ext cx="2768017" cy="923330"/>
          </a:xfrm>
          <a:prstGeom prst="rect">
            <a:avLst/>
          </a:prstGeom>
          <a:noFill/>
        </p:spPr>
        <p:txBody>
          <a:bodyPr wrap="square">
            <a:spAutoFit/>
          </a:bodyPr>
          <a:lstStyle/>
          <a:p>
            <a:pPr algn="ctr"/>
            <a:r>
              <a:rPr lang="en-GB" dirty="0">
                <a:latin typeface="Trebuchet MS" panose="020B0603020202020204" pitchFamily="34" charset="0"/>
              </a:rPr>
              <a:t>Alpha Film Series / Episode 02 // Who is Jesus</a:t>
            </a:r>
          </a:p>
        </p:txBody>
      </p:sp>
      <p:sp>
        <p:nvSpPr>
          <p:cNvPr id="15" name="TextBox 14">
            <a:extLst>
              <a:ext uri="{FF2B5EF4-FFF2-40B4-BE49-F238E27FC236}">
                <a16:creationId xmlns:a16="http://schemas.microsoft.com/office/drawing/2014/main" id="{FFB00B38-8123-495D-AD74-6CEE28BA680C}"/>
              </a:ext>
            </a:extLst>
          </p:cNvPr>
          <p:cNvSpPr txBox="1"/>
          <p:nvPr/>
        </p:nvSpPr>
        <p:spPr>
          <a:xfrm>
            <a:off x="7857799" y="4114646"/>
            <a:ext cx="3929429" cy="923330"/>
          </a:xfrm>
          <a:prstGeom prst="rect">
            <a:avLst/>
          </a:prstGeom>
          <a:noFill/>
        </p:spPr>
        <p:txBody>
          <a:bodyPr wrap="square">
            <a:spAutoFit/>
          </a:bodyPr>
          <a:lstStyle/>
          <a:p>
            <a:pPr algn="ctr"/>
            <a:r>
              <a:rPr lang="en-GB" sz="1800" dirty="0">
                <a:latin typeface="Trebuchet MS" panose="020B0603020202020204" pitchFamily="34" charset="0"/>
              </a:rPr>
              <a:t>Sycamore: </a:t>
            </a:r>
          </a:p>
          <a:p>
            <a:pPr algn="ctr"/>
            <a:r>
              <a:rPr lang="en-GB" sz="1800" dirty="0">
                <a:latin typeface="Trebuchet MS" panose="020B0603020202020204" pitchFamily="34" charset="0"/>
              </a:rPr>
              <a:t>Session 4 – </a:t>
            </a:r>
          </a:p>
          <a:p>
            <a:pPr algn="ctr"/>
            <a:r>
              <a:rPr lang="en-GB" sz="1800" dirty="0">
                <a:latin typeface="Trebuchet MS" panose="020B0603020202020204" pitchFamily="34" charset="0"/>
              </a:rPr>
              <a:t>Who is Jesus</a:t>
            </a:r>
          </a:p>
        </p:txBody>
      </p:sp>
      <p:pic>
        <p:nvPicPr>
          <p:cNvPr id="2" name="Online Media 1" title="Sycamore: Session 4 - Who is Jesus">
            <a:hlinkClick r:id="" action="ppaction://media"/>
            <a:extLst>
              <a:ext uri="{FF2B5EF4-FFF2-40B4-BE49-F238E27FC236}">
                <a16:creationId xmlns:a16="http://schemas.microsoft.com/office/drawing/2014/main" id="{DA171960-1B7C-4EE3-A456-005B965E098E}"/>
              </a:ext>
            </a:extLst>
          </p:cNvPr>
          <p:cNvPicPr>
            <a:picLocks noRot="1" noChangeAspect="1"/>
          </p:cNvPicPr>
          <p:nvPr>
            <a:videoFile r:link="rId1"/>
          </p:nvPr>
        </p:nvPicPr>
        <p:blipFill>
          <a:blip r:embed="rId6"/>
          <a:stretch>
            <a:fillRect/>
          </a:stretch>
        </p:blipFill>
        <p:spPr>
          <a:xfrm>
            <a:off x="7857799" y="1854752"/>
            <a:ext cx="3868979" cy="2185973"/>
          </a:xfrm>
          <a:prstGeom prst="rect">
            <a:avLst/>
          </a:prstGeom>
        </p:spPr>
      </p:pic>
      <p:pic>
        <p:nvPicPr>
          <p:cNvPr id="3" name="Online Media 2" title="Alpha Film Series // Episode 02 // Who is Jesus">
            <a:hlinkClick r:id="" action="ppaction://media"/>
            <a:extLst>
              <a:ext uri="{FF2B5EF4-FFF2-40B4-BE49-F238E27FC236}">
                <a16:creationId xmlns:a16="http://schemas.microsoft.com/office/drawing/2014/main" id="{6193593D-1636-48F6-AC10-8AF4457E55DF}"/>
              </a:ext>
            </a:extLst>
          </p:cNvPr>
          <p:cNvPicPr>
            <a:picLocks noRot="1" noChangeAspect="1"/>
          </p:cNvPicPr>
          <p:nvPr>
            <a:videoFile r:link="rId2"/>
          </p:nvPr>
        </p:nvPicPr>
        <p:blipFill>
          <a:blip r:embed="rId7"/>
          <a:stretch>
            <a:fillRect/>
          </a:stretch>
        </p:blipFill>
        <p:spPr>
          <a:xfrm>
            <a:off x="3813094" y="1854752"/>
            <a:ext cx="3868979" cy="2185973"/>
          </a:xfrm>
          <a:prstGeom prst="rect">
            <a:avLst/>
          </a:prstGeom>
        </p:spPr>
      </p:pic>
    </p:spTree>
    <p:extLst>
      <p:ext uri="{BB962C8B-B14F-4D97-AF65-F5344CB8AC3E}">
        <p14:creationId xmlns:p14="http://schemas.microsoft.com/office/powerpoint/2010/main" val="271098895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video>
              <p:cMediaNode vol="80000">
                <p:cTn id="3" fill="hold"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 t="3555" b="2301"/>
          <a:stretch/>
        </p:blipFill>
        <p:spPr bwMode="auto">
          <a:xfrm>
            <a:off x="7491662" y="753979"/>
            <a:ext cx="4215841" cy="542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2" name="Online Media 1" title="In the Breaking of the Bread">
            <a:hlinkClick r:id="" action="ppaction://media"/>
            <a:extLst>
              <a:ext uri="{FF2B5EF4-FFF2-40B4-BE49-F238E27FC236}">
                <a16:creationId xmlns:a16="http://schemas.microsoft.com/office/drawing/2014/main" id="{3D1E9E82-B0D8-4E85-B435-CBB122AD52A9}"/>
              </a:ext>
            </a:extLst>
          </p:cNvPr>
          <p:cNvPicPr>
            <a:picLocks noRot="1" noChangeAspect="1"/>
          </p:cNvPicPr>
          <p:nvPr>
            <a:videoFile r:link="rId1"/>
          </p:nvPr>
        </p:nvPicPr>
        <p:blipFill>
          <a:blip r:embed="rId5"/>
          <a:stretch>
            <a:fillRect/>
          </a:stretch>
        </p:blipFill>
        <p:spPr>
          <a:xfrm>
            <a:off x="4826000" y="4487079"/>
            <a:ext cx="2279650" cy="1709738"/>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795446" y="1171291"/>
            <a:ext cx="5489149" cy="4493538"/>
          </a:xfrm>
          <a:prstGeom prst="rect">
            <a:avLst/>
          </a:prstGeom>
          <a:noFill/>
        </p:spPr>
        <p:txBody>
          <a:bodyPr wrap="square" rtlCol="0">
            <a:spAutoFit/>
          </a:bodyPr>
          <a:lstStyle/>
          <a:p>
            <a:pPr algn="ctr"/>
            <a:r>
              <a:rPr lang="en-GB" sz="2200" dirty="0">
                <a:solidFill>
                  <a:schemeClr val="bg1"/>
                </a:solidFill>
                <a:latin typeface="Trebuchet MS" panose="020B0603020202020204" pitchFamily="34" charset="0"/>
              </a:rPr>
              <a:t>The focus of this part of the journey is to understand how God chose to reveal Himself to the people of Israel and reach out to them in the different covenants of the Old Testament. This is Divine Revelation and distinguishes our faith. Our faith is not a human way of trying to make sense of existence, rather it is a response to God choosing to reveal Himself to us and be in relationship with us. God’s rescue plan reaches it fulfilment in Jesus Christ the new and everlasting Covenant.</a:t>
            </a:r>
            <a:endParaRPr lang="en-GB" sz="2200" dirty="0">
              <a:solidFill>
                <a:srgbClr val="FFCC00"/>
              </a:solidFill>
              <a:latin typeface="Trebuchet MS" panose="020B0603020202020204" pitchFamily="34" charset="0"/>
            </a:endParaRPr>
          </a:p>
        </p:txBody>
      </p:sp>
      <p:pic>
        <p:nvPicPr>
          <p:cNvPr id="14" name="Picture 13" descr="Icon&#10;&#10;Description automatically generated">
            <a:extLst>
              <a:ext uri="{FF2B5EF4-FFF2-40B4-BE49-F238E27FC236}">
                <a16:creationId xmlns:a16="http://schemas.microsoft.com/office/drawing/2014/main" id="{C0B47A87-8C6A-4EF7-95A2-6D622BF7927C}"/>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3599AA1A-170F-4CDE-AF65-566639E749D5}"/>
              </a:ext>
            </a:extLst>
          </p:cNvPr>
          <p:cNvPicPr>
            <a:picLocks noChangeAspect="1"/>
          </p:cNvPicPr>
          <p:nvPr/>
        </p:nvPicPr>
        <p:blipFill rotWithShape="1">
          <a:blip r:embed="rId3">
            <a:extLst>
              <a:ext uri="{28A0092B-C50C-407E-A947-70E740481C1C}">
                <a14:useLocalDpi xmlns:a14="http://schemas.microsoft.com/office/drawing/2010/main" val="0"/>
              </a:ext>
            </a:extLst>
          </a:blip>
          <a:srcRect l="17239" r="35933"/>
          <a:stretch/>
        </p:blipFill>
        <p:spPr>
          <a:xfrm>
            <a:off x="6017895" y="10"/>
            <a:ext cx="6174105"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69670" y="5401801"/>
            <a:ext cx="11974284" cy="954107"/>
          </a:xfrm>
          <a:prstGeom prst="rect">
            <a:avLst/>
          </a:prstGeom>
          <a:noFill/>
        </p:spPr>
        <p:txBody>
          <a:bodyPr wrap="square" rtlCol="0">
            <a:spAutoFit/>
          </a:bodyPr>
          <a:lstStyle/>
          <a:p>
            <a:pPr algn="ctr"/>
            <a:r>
              <a:rPr lang="en-GB" sz="2800" b="1" dirty="0">
                <a:solidFill>
                  <a:schemeClr val="bg1"/>
                </a:solidFill>
                <a:latin typeface="Trebuchet MS" panose="020B0603020202020204" pitchFamily="34" charset="0"/>
                <a:cs typeface="Cavolini" panose="020B0502040204020203" pitchFamily="66" charset="0"/>
              </a:rPr>
              <a:t>Session 2</a:t>
            </a:r>
          </a:p>
          <a:p>
            <a:pPr algn="ctr"/>
            <a:r>
              <a:rPr lang="en-GB" sz="2800" dirty="0">
                <a:solidFill>
                  <a:schemeClr val="bg1"/>
                </a:solidFill>
                <a:latin typeface="Trebuchet MS" panose="020B0603020202020204" pitchFamily="34" charset="0"/>
                <a:cs typeface="Cavolini" panose="020B0502040204020203" pitchFamily="66" charset="0"/>
              </a:rPr>
              <a:t> Making the journey with the People of Israel - Divine Revelation </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27185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con&#10;&#10;Description automatically generated">
            <a:extLst>
              <a:ext uri="{FF2B5EF4-FFF2-40B4-BE49-F238E27FC236}">
                <a16:creationId xmlns:a16="http://schemas.microsoft.com/office/drawing/2014/main" id="{1F2364A2-66C9-41A9-9E32-32622AE8B7B5}"/>
              </a:ext>
            </a:extLst>
          </p:cNvPr>
          <p:cNvPicPr>
            <a:picLocks noGrp="1" noChangeAspect="1"/>
          </p:cNvPicPr>
          <p:nvPr>
            <p:ph idx="1"/>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345538" y="196552"/>
            <a:ext cx="2452369" cy="2452369"/>
          </a:xfrm>
        </p:spPr>
      </p:pic>
      <p:sp>
        <p:nvSpPr>
          <p:cNvPr id="11" name="TextBox 10">
            <a:extLst>
              <a:ext uri="{FF2B5EF4-FFF2-40B4-BE49-F238E27FC236}">
                <a16:creationId xmlns:a16="http://schemas.microsoft.com/office/drawing/2014/main" id="{5849021A-DFCB-4A72-BE82-EBEED511F4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Catholicism in a Hundred Objects</a:t>
            </a:r>
          </a:p>
        </p:txBody>
      </p:sp>
      <p:pic>
        <p:nvPicPr>
          <p:cNvPr id="12" name="Picture 11" descr="Icon&#10;&#10;Description automatically generated">
            <a:extLst>
              <a:ext uri="{FF2B5EF4-FFF2-40B4-BE49-F238E27FC236}">
                <a16:creationId xmlns:a16="http://schemas.microsoft.com/office/drawing/2014/main" id="{6AF0AD4E-C5D1-4CB3-9F0A-115154478BA2}"/>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17" name="TextBox 16">
            <a:extLst>
              <a:ext uri="{FF2B5EF4-FFF2-40B4-BE49-F238E27FC236}">
                <a16:creationId xmlns:a16="http://schemas.microsoft.com/office/drawing/2014/main" id="{34C2FF2D-333F-4100-A306-93E939C81CAC}"/>
              </a:ext>
            </a:extLst>
          </p:cNvPr>
          <p:cNvSpPr txBox="1"/>
          <p:nvPr/>
        </p:nvSpPr>
        <p:spPr>
          <a:xfrm>
            <a:off x="7729550" y="6107449"/>
            <a:ext cx="5016380" cy="369332"/>
          </a:xfrm>
          <a:prstGeom prst="rect">
            <a:avLst/>
          </a:prstGeom>
          <a:noFill/>
        </p:spPr>
        <p:txBody>
          <a:bodyPr wrap="square">
            <a:spAutoFit/>
          </a:bodyPr>
          <a:lstStyle/>
          <a:p>
            <a:pPr algn="ctr"/>
            <a:r>
              <a:rPr lang="en-GB" sz="1800" dirty="0">
                <a:solidFill>
                  <a:schemeClr val="bg1"/>
                </a:solidFill>
                <a:latin typeface="Trebuchet MS" panose="020B0603020202020204" pitchFamily="34" charset="0"/>
              </a:rPr>
              <a:t>Object 2 - San Damiano Cross</a:t>
            </a:r>
            <a:endParaRPr lang="en-GB" dirty="0"/>
          </a:p>
        </p:txBody>
      </p:sp>
      <p:sp>
        <p:nvSpPr>
          <p:cNvPr id="18" name="TextBox 17">
            <a:extLst>
              <a:ext uri="{FF2B5EF4-FFF2-40B4-BE49-F238E27FC236}">
                <a16:creationId xmlns:a16="http://schemas.microsoft.com/office/drawing/2014/main" id="{2716E71B-871C-4709-9A7E-6E360E76ADC7}"/>
              </a:ext>
            </a:extLst>
          </p:cNvPr>
          <p:cNvSpPr txBox="1"/>
          <p:nvPr/>
        </p:nvSpPr>
        <p:spPr>
          <a:xfrm>
            <a:off x="3153678" y="5071674"/>
            <a:ext cx="5016380" cy="276999"/>
          </a:xfrm>
          <a:prstGeom prst="rect">
            <a:avLst/>
          </a:prstGeom>
          <a:noFill/>
        </p:spPr>
        <p:txBody>
          <a:bodyPr wrap="square">
            <a:spAutoFit/>
          </a:bodyPr>
          <a:lstStyle/>
          <a:p>
            <a:pPr algn="ctr"/>
            <a:r>
              <a:rPr lang="en-GB" sz="1200" dirty="0">
                <a:solidFill>
                  <a:schemeClr val="bg1"/>
                </a:solidFill>
                <a:latin typeface="Trebuchet MS" panose="020B0603020202020204" pitchFamily="34" charset="0"/>
              </a:rPr>
              <a:t>This video is 33 minutes long so watch as much or as little as you like </a:t>
            </a:r>
            <a:endParaRPr lang="en-GB" sz="1200" dirty="0"/>
          </a:p>
        </p:txBody>
      </p:sp>
      <p:pic>
        <p:nvPicPr>
          <p:cNvPr id="2" name="Online Media 1" title="Why did Jesus have to die for our salvation?">
            <a:hlinkClick r:id="" action="ppaction://media"/>
            <a:extLst>
              <a:ext uri="{FF2B5EF4-FFF2-40B4-BE49-F238E27FC236}">
                <a16:creationId xmlns:a16="http://schemas.microsoft.com/office/drawing/2014/main" id="{5EA6220A-36BC-4686-9746-C3BF9C80DEC1}"/>
              </a:ext>
            </a:extLst>
          </p:cNvPr>
          <p:cNvPicPr>
            <a:picLocks noRot="1" noChangeAspect="1"/>
          </p:cNvPicPr>
          <p:nvPr>
            <a:videoFile r:link="rId1"/>
          </p:nvPr>
        </p:nvPicPr>
        <p:blipFill>
          <a:blip r:embed="rId5"/>
          <a:stretch>
            <a:fillRect/>
          </a:stretch>
        </p:blipFill>
        <p:spPr>
          <a:xfrm>
            <a:off x="2482752" y="1487347"/>
            <a:ext cx="5939779" cy="335597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3EB2D43D-599A-4AC4-9C55-AC165939FFC1}"/>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58274" y="2929961"/>
            <a:ext cx="2236743" cy="3081114"/>
          </a:xfrm>
          <a:prstGeom prst="rect">
            <a:avLst/>
          </a:prstGeom>
        </p:spPr>
      </p:pic>
    </p:spTree>
    <p:extLst>
      <p:ext uri="{BB962C8B-B14F-4D97-AF65-F5344CB8AC3E}">
        <p14:creationId xmlns:p14="http://schemas.microsoft.com/office/powerpoint/2010/main" val="907161310"/>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Introduction</a:t>
            </a:r>
          </a:p>
        </p:txBody>
      </p:sp>
      <p:pic>
        <p:nvPicPr>
          <p:cNvPr id="2" name="Online Media 1" title="Making the journey with the People of Israel">
            <a:hlinkClick r:id="" action="ppaction://media"/>
            <a:extLst>
              <a:ext uri="{FF2B5EF4-FFF2-40B4-BE49-F238E27FC236}">
                <a16:creationId xmlns:a16="http://schemas.microsoft.com/office/drawing/2014/main" id="{43763308-09B5-412A-8D7B-D4656E0F75A6}"/>
              </a:ext>
            </a:extLst>
          </p:cNvPr>
          <p:cNvPicPr>
            <a:picLocks noRot="1" noChangeAspect="1"/>
          </p:cNvPicPr>
          <p:nvPr>
            <a:videoFile r:link="rId1"/>
          </p:nvPr>
        </p:nvPicPr>
        <p:blipFill>
          <a:blip r:embed="rId4"/>
          <a:stretch>
            <a:fillRect/>
          </a:stretch>
        </p:blipFill>
        <p:spPr>
          <a:xfrm>
            <a:off x="282430" y="1786666"/>
            <a:ext cx="5813570" cy="3284667"/>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21184B6E-1116-4CA5-96D5-F2E67944360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750138" cy="6858000"/>
          </a:xfrm>
        </p:spPr>
      </p:pic>
      <p:sp>
        <p:nvSpPr>
          <p:cNvPr id="6" name="TextBox 5">
            <a:extLst>
              <a:ext uri="{FF2B5EF4-FFF2-40B4-BE49-F238E27FC236}">
                <a16:creationId xmlns:a16="http://schemas.microsoft.com/office/drawing/2014/main" id="{637C5737-2B60-4408-94AF-E93F51895CE6}"/>
              </a:ext>
            </a:extLst>
          </p:cNvPr>
          <p:cNvSpPr txBox="1"/>
          <p:nvPr/>
        </p:nvSpPr>
        <p:spPr>
          <a:xfrm>
            <a:off x="7052514" y="990196"/>
            <a:ext cx="3823064" cy="4031873"/>
          </a:xfrm>
          <a:prstGeom prst="rect">
            <a:avLst/>
          </a:prstGeom>
          <a:noFill/>
        </p:spPr>
        <p:txBody>
          <a:bodyPr wrap="square">
            <a:spAutoFit/>
          </a:bodyPr>
          <a:lstStyle/>
          <a:p>
            <a:pPr algn="ctr"/>
            <a:r>
              <a:rPr lang="en-GB" sz="3200" dirty="0">
                <a:solidFill>
                  <a:srgbClr val="FFCC00"/>
                </a:solidFill>
                <a:effectLst/>
                <a:latin typeface="Trebuchet MS" panose="020B0603020202020204" pitchFamily="34" charset="0"/>
                <a:ea typeface="Times New Roman" panose="02020603050405020304" pitchFamily="18" charset="0"/>
              </a:rPr>
              <a:t>Look at this painting from Elizabeth Wang.</a:t>
            </a:r>
          </a:p>
          <a:p>
            <a:pPr algn="ctr"/>
            <a:endParaRPr lang="en-GB" sz="3200" dirty="0">
              <a:solidFill>
                <a:srgbClr val="FFCC00"/>
              </a:solidFill>
              <a:effectLst/>
              <a:latin typeface="Trebuchet MS" panose="020B0603020202020204" pitchFamily="34" charset="0"/>
              <a:ea typeface="Times New Roman" panose="02020603050405020304" pitchFamily="18" charset="0"/>
            </a:endParaRPr>
          </a:p>
          <a:p>
            <a:pPr algn="ctr"/>
            <a:r>
              <a:rPr lang="en-GB" sz="3200" dirty="0">
                <a:solidFill>
                  <a:srgbClr val="FFCC00"/>
                </a:solidFill>
                <a:effectLst/>
                <a:latin typeface="Trebuchet MS" panose="020B0603020202020204" pitchFamily="34" charset="0"/>
                <a:ea typeface="Times New Roman" panose="02020603050405020304" pitchFamily="18" charset="0"/>
              </a:rPr>
              <a:t>What might this be teaching us about the role of Jesus and who he is?</a:t>
            </a:r>
            <a:endParaRPr lang="en-GB" sz="3200" dirty="0">
              <a:solidFill>
                <a:srgbClr val="FFCC00"/>
              </a:solidFill>
              <a:latin typeface="Trebuchet MS" panose="020B0603020202020204" pitchFamily="34" charset="0"/>
            </a:endParaRPr>
          </a:p>
        </p:txBody>
      </p:sp>
      <p:pic>
        <p:nvPicPr>
          <p:cNvPr id="7" name="Picture 6" descr="Icon&#10;&#10;Description automatically generated">
            <a:extLst>
              <a:ext uri="{FF2B5EF4-FFF2-40B4-BE49-F238E27FC236}">
                <a16:creationId xmlns:a16="http://schemas.microsoft.com/office/drawing/2014/main" id="{BDC30A24-192D-4E28-8042-55E8C365B501}"/>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538160" y="5156534"/>
            <a:ext cx="1483895" cy="1483895"/>
          </a:xfrm>
          <a:prstGeom prst="rect">
            <a:avLst/>
          </a:prstGeom>
        </p:spPr>
      </p:pic>
      <p:sp>
        <p:nvSpPr>
          <p:cNvPr id="9" name="TextBox 8">
            <a:extLst>
              <a:ext uri="{FF2B5EF4-FFF2-40B4-BE49-F238E27FC236}">
                <a16:creationId xmlns:a16="http://schemas.microsoft.com/office/drawing/2014/main" id="{2DE2B29C-BA88-4DF0-A774-EF6637DE26C6}"/>
              </a:ext>
            </a:extLst>
          </p:cNvPr>
          <p:cNvSpPr txBox="1"/>
          <p:nvPr/>
        </p:nvSpPr>
        <p:spPr>
          <a:xfrm>
            <a:off x="6899836" y="1872343"/>
            <a:ext cx="4128420" cy="3335382"/>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GB" sz="2800" dirty="0">
              <a:solidFill>
                <a:srgbClr val="333739"/>
              </a:solidFill>
              <a:latin typeface="Trebuchet MS" panose="020B0603020202020204" pitchFamily="34" charset="0"/>
              <a:ea typeface="+mj-ea"/>
              <a:cs typeface="+mj-cs"/>
            </a:endParaRPr>
          </a:p>
        </p:txBody>
      </p:sp>
    </p:spTree>
    <p:extLst>
      <p:ext uri="{BB962C8B-B14F-4D97-AF65-F5344CB8AC3E}">
        <p14:creationId xmlns:p14="http://schemas.microsoft.com/office/powerpoint/2010/main" val="171102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2FE8839-9388-4B00-83EA-13028E51FA68}"/>
              </a:ext>
            </a:extLst>
          </p:cNvPr>
          <p:cNvSpPr txBox="1"/>
          <p:nvPr/>
        </p:nvSpPr>
        <p:spPr>
          <a:xfrm>
            <a:off x="2521990" y="167235"/>
            <a:ext cx="7630258" cy="954107"/>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Scripture Reading - Exodus 3:1-8,13-15</a:t>
            </a:r>
            <a:endParaRPr lang="en-GB" sz="2800" b="0" dirty="0">
              <a:solidFill>
                <a:schemeClr val="bg1"/>
              </a:solidFill>
              <a:latin typeface="Trebuchet MS" panose="020B0603020202020204" pitchFamily="34" charset="0"/>
            </a:endParaRPr>
          </a:p>
          <a:p>
            <a:r>
              <a:rPr lang="en-GB" sz="2800" b="1" dirty="0">
                <a:solidFill>
                  <a:schemeClr val="bg1"/>
                </a:solidFill>
                <a:latin typeface="Trebuchet MS" panose="020B0603020202020204" pitchFamily="34" charset="0"/>
              </a:rPr>
              <a:t>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56149" y="5374105"/>
            <a:ext cx="1483895" cy="1483895"/>
          </a:xfrm>
          <a:prstGeom prst="rect">
            <a:avLst/>
          </a:prstGeom>
        </p:spPr>
      </p:pic>
      <p:sp>
        <p:nvSpPr>
          <p:cNvPr id="5" name="TextBox 4">
            <a:extLst>
              <a:ext uri="{FF2B5EF4-FFF2-40B4-BE49-F238E27FC236}">
                <a16:creationId xmlns:a16="http://schemas.microsoft.com/office/drawing/2014/main" id="{D88BB220-C9BD-48BE-A9CE-2F43C5F005AC}"/>
              </a:ext>
            </a:extLst>
          </p:cNvPr>
          <p:cNvSpPr txBox="1"/>
          <p:nvPr/>
        </p:nvSpPr>
        <p:spPr>
          <a:xfrm>
            <a:off x="3724275" y="798116"/>
            <a:ext cx="8311576" cy="6217087"/>
          </a:xfrm>
          <a:prstGeom prst="rect">
            <a:avLst/>
          </a:prstGeom>
          <a:noFill/>
        </p:spPr>
        <p:txBody>
          <a:bodyPr wrap="square">
            <a:spAutoFit/>
          </a:bodyPr>
          <a:lstStyle/>
          <a:p>
            <a:pPr marR="10000" algn="just"/>
            <a:r>
              <a:rPr lang="en-GB" dirty="0">
                <a:solidFill>
                  <a:schemeClr val="bg1"/>
                </a:solidFill>
                <a:latin typeface="Trebuchet MS" panose="020B0603020202020204" pitchFamily="34" charset="0"/>
              </a:rPr>
              <a:t>Moses was looking after the flock of Jethro, his father-in-law priest of Midian. He led his flock to the far side of the wilderness and came to Horeb, the mountain of God. There the angel of the Lord appeared to him in the shape of a flame of fire, coming from the middle of a bush. Moses looked; there was the bush blazing but it was not being burnt up. ‘I must go and look at this strange sight,’ Moses said, ‘and see why the bush is not burnt.’ Now the Lord saw him go forward to look, and God called to him from the middle of the bush. ‘Moses, Moses!’ he said. ‘Here I am,’ Moses answered. ‘Come no nearer,’ he said. ‘Take off your shoes, for the place on which you stand is holy ground. I am the God of your fathers,’ he said, ‘the God of Abraham, the God of Isaac and the God of Jacob.’ At this Moses covered his face, afraid to look at God.</a:t>
            </a:r>
          </a:p>
          <a:p>
            <a:pPr marR="10000" algn="just"/>
            <a:endParaRPr lang="en-GB" dirty="0">
              <a:solidFill>
                <a:schemeClr val="bg1"/>
              </a:solidFill>
              <a:latin typeface="Trebuchet MS" panose="020B0603020202020204" pitchFamily="34" charset="0"/>
            </a:endParaRPr>
          </a:p>
          <a:p>
            <a:pPr marR="10000" algn="just"/>
            <a:r>
              <a:rPr lang="en-GB" dirty="0">
                <a:solidFill>
                  <a:schemeClr val="bg1"/>
                </a:solidFill>
                <a:latin typeface="Trebuchet MS" panose="020B0603020202020204" pitchFamily="34" charset="0"/>
              </a:rPr>
              <a:t>Then Moses said to God, ‘I am to go, then, to the sons of Israel and say to them, “The God of your fathers has sent me to you.” But if they ask me what his name is, what am I to tell them?’ And God said to Moses, </a:t>
            </a:r>
          </a:p>
          <a:p>
            <a:pPr marR="10000" algn="just"/>
            <a:r>
              <a:rPr lang="en-GB" sz="2000" b="1" dirty="0">
                <a:solidFill>
                  <a:schemeClr val="bg1"/>
                </a:solidFill>
                <a:latin typeface="Trebuchet MS" panose="020B0603020202020204" pitchFamily="34" charset="0"/>
              </a:rPr>
              <a:t>‘I Am who I Am. This’ </a:t>
            </a:r>
            <a:r>
              <a:rPr lang="en-GB" dirty="0">
                <a:solidFill>
                  <a:schemeClr val="bg1"/>
                </a:solidFill>
                <a:latin typeface="Trebuchet MS" panose="020B0603020202020204" pitchFamily="34" charset="0"/>
              </a:rPr>
              <a:t>he added ‘is what you must say to the sons of Israel: “I Am has sent me to you.”’ And God also said to Moses, ‘You are to say to the sons of Israel: “The Lord, the God of your fathers, the God of Abraham, the God of Isaac, and the God of Jacob, has sent me to you.” This is my name for all time; by this name I shall be invoked for all generations to come.’</a:t>
            </a:r>
          </a:p>
          <a:p>
            <a:pPr marR="10000" algn="just"/>
            <a:endParaRPr lang="en-GB" dirty="0">
              <a:solidFill>
                <a:schemeClr val="bg1"/>
              </a:solidFill>
              <a:latin typeface="Trebuchet MS" panose="020B0603020202020204" pitchFamily="34" charset="0"/>
            </a:endParaRPr>
          </a:p>
          <a:p>
            <a:pPr algn="ctr"/>
            <a:endParaRPr lang="en-GB" b="1" dirty="0">
              <a:solidFill>
                <a:schemeClr val="bg1"/>
              </a:solidFill>
              <a:latin typeface="Trebuchet MS" panose="020B0603020202020204" pitchFamily="34" charset="0"/>
            </a:endParaRPr>
          </a:p>
        </p:txBody>
      </p:sp>
      <p:pic>
        <p:nvPicPr>
          <p:cNvPr id="8" name="Picture 7" descr="A picture containing text&#10;&#10;Description automatically generated">
            <a:extLst>
              <a:ext uri="{FF2B5EF4-FFF2-40B4-BE49-F238E27FC236}">
                <a16:creationId xmlns:a16="http://schemas.microsoft.com/office/drawing/2014/main" id="{D207204D-9165-4B32-9DFF-DB0505D91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64" y="1428750"/>
            <a:ext cx="3292727" cy="3848100"/>
          </a:xfrm>
          <a:prstGeom prst="rect">
            <a:avLst/>
          </a:prstGeom>
        </p:spPr>
      </p:pic>
    </p:spTree>
    <p:extLst>
      <p:ext uri="{BB962C8B-B14F-4D97-AF65-F5344CB8AC3E}">
        <p14:creationId xmlns:p14="http://schemas.microsoft.com/office/powerpoint/2010/main" val="206505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DA94FD-4CE8-476E-B978-5C1C852ABD43}"/>
              </a:ext>
            </a:extLst>
          </p:cNvPr>
          <p:cNvSpPr txBox="1"/>
          <p:nvPr/>
        </p:nvSpPr>
        <p:spPr>
          <a:xfrm>
            <a:off x="6974005" y="1997749"/>
            <a:ext cx="4585647" cy="1938992"/>
          </a:xfrm>
          <a:prstGeom prst="rect">
            <a:avLst/>
          </a:prstGeom>
          <a:noFill/>
        </p:spPr>
        <p:txBody>
          <a:bodyPr wrap="square" rtlCol="0">
            <a:spAutoFit/>
          </a:bodyPr>
          <a:lstStyle/>
          <a:p>
            <a:pPr algn="ctr"/>
            <a:r>
              <a:rPr lang="en-GB" sz="2400" dirty="0">
                <a:solidFill>
                  <a:schemeClr val="bg1"/>
                </a:solidFill>
                <a:latin typeface="Trebuchet MS" panose="020B0603020202020204" pitchFamily="34" charset="0"/>
              </a:rPr>
              <a:t>God told Moses His name is </a:t>
            </a:r>
          </a:p>
          <a:p>
            <a:pPr algn="ctr"/>
            <a:r>
              <a:rPr lang="en-GB" sz="2400" dirty="0">
                <a:solidFill>
                  <a:schemeClr val="bg1"/>
                </a:solidFill>
                <a:latin typeface="Trebuchet MS" panose="020B0603020202020204" pitchFamily="34" charset="0"/>
              </a:rPr>
              <a:t>‘I AM’</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Jesus continues to tell us who God is in the Gospels</a:t>
            </a:r>
          </a:p>
        </p:txBody>
      </p:sp>
      <p:pic>
        <p:nvPicPr>
          <p:cNvPr id="4" name="Picture 3" descr="Text&#10;&#10;Description automatically generated">
            <a:extLst>
              <a:ext uri="{FF2B5EF4-FFF2-40B4-BE49-F238E27FC236}">
                <a16:creationId xmlns:a16="http://schemas.microsoft.com/office/drawing/2014/main" id="{FF8F6C6B-9B30-4D73-8F30-17BC75A42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15" y="410971"/>
            <a:ext cx="6262061" cy="5670644"/>
          </a:xfrm>
          <a:prstGeom prst="roundRect">
            <a:avLst/>
          </a:prstGeom>
        </p:spPr>
      </p:pic>
      <p:sp>
        <p:nvSpPr>
          <p:cNvPr id="12" name="TextBox 11">
            <a:extLst>
              <a:ext uri="{FF2B5EF4-FFF2-40B4-BE49-F238E27FC236}">
                <a16:creationId xmlns:a16="http://schemas.microsoft.com/office/drawing/2014/main" id="{E88C9FCA-969C-472B-B9FC-B7A8AC8EFEA4}"/>
              </a:ext>
            </a:extLst>
          </p:cNvPr>
          <p:cNvSpPr txBox="1"/>
          <p:nvPr/>
        </p:nvSpPr>
        <p:spPr>
          <a:xfrm>
            <a:off x="6760191" y="4766662"/>
            <a:ext cx="5431809" cy="1754326"/>
          </a:xfrm>
          <a:prstGeom prst="rect">
            <a:avLst/>
          </a:prstGeom>
          <a:noFill/>
        </p:spPr>
        <p:txBody>
          <a:bodyPr wrap="square">
            <a:spAutoFit/>
          </a:bodyPr>
          <a:lstStyle/>
          <a:p>
            <a:pPr algn="ctr"/>
            <a:r>
              <a:rPr lang="en-GB" dirty="0">
                <a:solidFill>
                  <a:srgbClr val="FFCC00"/>
                </a:solidFill>
                <a:latin typeface="Trebuchet MS" panose="020B0603020202020204" pitchFamily="34" charset="0"/>
              </a:rPr>
              <a:t>“At various times in the past</a:t>
            </a:r>
          </a:p>
          <a:p>
            <a:pPr algn="ctr"/>
            <a:r>
              <a:rPr lang="en-GB" dirty="0">
                <a:solidFill>
                  <a:srgbClr val="FFCC00"/>
                </a:solidFill>
                <a:latin typeface="Trebuchet MS" panose="020B0603020202020204" pitchFamily="34" charset="0"/>
              </a:rPr>
              <a:t>and in various different ways,</a:t>
            </a:r>
          </a:p>
          <a:p>
            <a:pPr algn="ctr"/>
            <a:r>
              <a:rPr lang="en-GB" dirty="0">
                <a:solidFill>
                  <a:srgbClr val="FFCC00"/>
                </a:solidFill>
                <a:latin typeface="Trebuchet MS" panose="020B0603020202020204" pitchFamily="34" charset="0"/>
              </a:rPr>
              <a:t>God spoke to our ancestors through the prophets;</a:t>
            </a:r>
          </a:p>
          <a:p>
            <a:pPr algn="ctr"/>
            <a:r>
              <a:rPr lang="en-GB" dirty="0">
                <a:solidFill>
                  <a:srgbClr val="FFCC00"/>
                </a:solidFill>
                <a:latin typeface="Trebuchet MS" panose="020B0603020202020204" pitchFamily="34" charset="0"/>
              </a:rPr>
              <a:t>but in our own time, the last days,</a:t>
            </a:r>
          </a:p>
          <a:p>
            <a:pPr algn="ctr"/>
            <a:r>
              <a:rPr lang="en-GB" dirty="0">
                <a:solidFill>
                  <a:srgbClr val="FFCC00"/>
                </a:solidFill>
                <a:latin typeface="Trebuchet MS" panose="020B0603020202020204" pitchFamily="34" charset="0"/>
              </a:rPr>
              <a:t>he has spoken to us through his Son.”</a:t>
            </a:r>
          </a:p>
          <a:p>
            <a:pPr algn="ctr"/>
            <a:r>
              <a:rPr lang="en-GB" b="1" dirty="0">
                <a:solidFill>
                  <a:srgbClr val="FFCC00"/>
                </a:solidFill>
                <a:latin typeface="Trebuchet MS" panose="020B0603020202020204" pitchFamily="34" charset="0"/>
              </a:rPr>
              <a:t>Hew 1:1-2</a:t>
            </a:r>
          </a:p>
        </p:txBody>
      </p:sp>
      <p:pic>
        <p:nvPicPr>
          <p:cNvPr id="7" name="Picture 6" descr="Icon&#10;&#10;Description automatically generated">
            <a:extLst>
              <a:ext uri="{FF2B5EF4-FFF2-40B4-BE49-F238E27FC236}">
                <a16:creationId xmlns:a16="http://schemas.microsoft.com/office/drawing/2014/main" id="{5577BA4E-C783-4977-B45B-8E1ED8A43D80}"/>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8524880" y="337012"/>
            <a:ext cx="1483895" cy="1483895"/>
          </a:xfrm>
          <a:prstGeom prst="rect">
            <a:avLst/>
          </a:prstGeom>
        </p:spPr>
      </p:pic>
    </p:spTree>
    <p:extLst>
      <p:ext uri="{BB962C8B-B14F-4D97-AF65-F5344CB8AC3E}">
        <p14:creationId xmlns:p14="http://schemas.microsoft.com/office/powerpoint/2010/main" val="895291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11737</TotalTime>
  <Words>1617</Words>
  <Application>Microsoft Office PowerPoint</Application>
  <PresentationFormat>Widescreen</PresentationFormat>
  <Paragraphs>128</Paragraphs>
  <Slides>23</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40</cp:revision>
  <dcterms:created xsi:type="dcterms:W3CDTF">2021-03-09T17:12:56Z</dcterms:created>
  <dcterms:modified xsi:type="dcterms:W3CDTF">2021-06-21T14:01:17Z</dcterms:modified>
</cp:coreProperties>
</file>