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5" r:id="rId10"/>
    <p:sldId id="304" r:id="rId11"/>
    <p:sldId id="302" r:id="rId12"/>
    <p:sldId id="306" r:id="rId13"/>
    <p:sldId id="307" r:id="rId14"/>
    <p:sldId id="318" r:id="rId15"/>
    <p:sldId id="309" r:id="rId16"/>
    <p:sldId id="301" r:id="rId17"/>
    <p:sldId id="310" r:id="rId18"/>
    <p:sldId id="297" r:id="rId19"/>
    <p:sldId id="311" r:id="rId20"/>
    <p:sldId id="312" r:id="rId21"/>
    <p:sldId id="31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A8"/>
    <a:srgbClr val="FFFFFF"/>
    <a:srgbClr val="04659B"/>
    <a:srgbClr val="0E252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fR9Yd-wS3-0?feature=oembed"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dzVPTNeIVdM?feature=oembed"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CtcKV65-9uY?feature=oembed" TargetMode="External"/><Relationship Id="rId5" Type="http://schemas.openxmlformats.org/officeDocument/2006/relationships/image" Target="../media/image21.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video" Target="https://www.youtube.com/embed/4sgbQJsS8uE?feature=oembed" TargetMode="External"/><Relationship Id="rId1" Type="http://schemas.openxmlformats.org/officeDocument/2006/relationships/video" Target="https://www.youtube.com/embed/NIaVFytDjUA?feature=oembed" TargetMode="Externa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mNJKC1v_0PU?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0.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99Uw2UR4RRw?feature=oembed"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lyffr_YCZAs?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qdrPhxqRP9I?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21</a:t>
            </a:r>
          </a:p>
          <a:p>
            <a:pPr algn="ctr"/>
            <a:r>
              <a:rPr lang="en-GB" sz="3200" dirty="0">
                <a:solidFill>
                  <a:schemeClr val="bg1"/>
                </a:solidFill>
                <a:latin typeface="Trebuchet MS" panose="020B0603020202020204" pitchFamily="34" charset="0"/>
                <a:cs typeface="Cavolini" panose="020B0502040204020203" pitchFamily="66" charset="0"/>
              </a:rPr>
              <a:t> Making the journey through Holy Week</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Saving Death of Jesus</a:t>
            </a:r>
          </a:p>
        </p:txBody>
      </p:sp>
      <p:pic>
        <p:nvPicPr>
          <p:cNvPr id="3" name="Online Media 2" title="[4B] The Saving Death of Jesus">
            <a:hlinkClick r:id="" action="ppaction://media"/>
            <a:extLst>
              <a:ext uri="{FF2B5EF4-FFF2-40B4-BE49-F238E27FC236}">
                <a16:creationId xmlns:a16="http://schemas.microsoft.com/office/drawing/2014/main" id="{E3C61862-75B1-4E43-821A-D90B1BA1DB2D}"/>
              </a:ext>
            </a:extLst>
          </p:cNvPr>
          <p:cNvPicPr>
            <a:picLocks noRot="1" noChangeAspect="1"/>
          </p:cNvPicPr>
          <p:nvPr>
            <a:videoFile r:link="rId1"/>
          </p:nvPr>
        </p:nvPicPr>
        <p:blipFill>
          <a:blip r:embed="rId4"/>
          <a:stretch>
            <a:fillRect/>
          </a:stretch>
        </p:blipFill>
        <p:spPr>
          <a:xfrm>
            <a:off x="1995878" y="1076086"/>
            <a:ext cx="8976922" cy="5071961"/>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Online Media 1" title="Praying Through Holy Week">
            <a:hlinkClick r:id="" action="ppaction://media"/>
            <a:extLst>
              <a:ext uri="{FF2B5EF4-FFF2-40B4-BE49-F238E27FC236}">
                <a16:creationId xmlns:a16="http://schemas.microsoft.com/office/drawing/2014/main" id="{D1694901-9B03-46C9-B799-F4232773177E}"/>
              </a:ext>
            </a:extLst>
          </p:cNvPr>
          <p:cNvPicPr>
            <a:picLocks noRot="1" noChangeAspect="1"/>
          </p:cNvPicPr>
          <p:nvPr>
            <a:videoFile r:link="rId1"/>
          </p:nvPr>
        </p:nvPicPr>
        <p:blipFill>
          <a:blip r:embed="rId4"/>
          <a:stretch>
            <a:fillRect/>
          </a:stretch>
        </p:blipFill>
        <p:spPr>
          <a:xfrm>
            <a:off x="1929892" y="626618"/>
            <a:ext cx="9086905" cy="5134102"/>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1160292"/>
            <a:ext cx="11457444" cy="2893100"/>
          </a:xfrm>
          <a:prstGeom prst="rect">
            <a:avLst/>
          </a:prstGeom>
          <a:noFill/>
        </p:spPr>
        <p:txBody>
          <a:bodyPr wrap="square">
            <a:spAutoFit/>
          </a:bodyPr>
          <a:lstStyle/>
          <a:p>
            <a:pPr>
              <a:tabLst>
                <a:tab pos="4479925" algn="l"/>
              </a:tabLst>
            </a:pPr>
            <a:r>
              <a:rPr lang="en-GB" sz="1400" b="1" dirty="0">
                <a:latin typeface="Trebuchet MS" panose="020B0603020202020204" pitchFamily="34" charset="0"/>
              </a:rPr>
              <a:t>619 "Christ died for our sins in accordance with the scriptures" (I Cor 15:3).</a:t>
            </a:r>
          </a:p>
          <a:p>
            <a:pPr>
              <a:tabLst>
                <a:tab pos="4479925" algn="l"/>
              </a:tabLst>
            </a:pPr>
            <a:endParaRPr lang="en-GB" sz="1400" b="1" dirty="0">
              <a:latin typeface="Trebuchet MS" panose="020B0603020202020204" pitchFamily="34" charset="0"/>
            </a:endParaRPr>
          </a:p>
          <a:p>
            <a:pPr>
              <a:tabLst>
                <a:tab pos="4479925" algn="l"/>
              </a:tabLst>
            </a:pPr>
            <a:r>
              <a:rPr lang="en-GB" sz="1400" b="1" dirty="0">
                <a:latin typeface="Trebuchet MS" panose="020B0603020202020204" pitchFamily="34" charset="0"/>
              </a:rPr>
              <a:t>620 Our salvation flows from God's initiative of love for us, because "he loved us and sent his Son to be the expiation for our sins" (I Jn 4:10). "God was in Christ reconciling the world to himself" (2 Cor 5:19).</a:t>
            </a:r>
          </a:p>
          <a:p>
            <a:pPr>
              <a:tabLst>
                <a:tab pos="4479925" algn="l"/>
              </a:tabLst>
            </a:pPr>
            <a:endParaRPr lang="en-GB" sz="1400" b="1" dirty="0">
              <a:latin typeface="Trebuchet MS" panose="020B0603020202020204" pitchFamily="34" charset="0"/>
            </a:endParaRPr>
          </a:p>
          <a:p>
            <a:pPr>
              <a:tabLst>
                <a:tab pos="4479925" algn="l"/>
              </a:tabLst>
            </a:pPr>
            <a:r>
              <a:rPr lang="en-GB" sz="1400" b="1" dirty="0">
                <a:latin typeface="Trebuchet MS" panose="020B0603020202020204" pitchFamily="34" charset="0"/>
              </a:rPr>
              <a:t>621 Jesus freely offered himself for our salvation. Beforehand, during the Last Supper, he both symbolized this offering and made it really present: "This is my body which is given for you" (Lk 22:19).</a:t>
            </a:r>
          </a:p>
          <a:p>
            <a:pPr>
              <a:tabLst>
                <a:tab pos="4479925" algn="l"/>
              </a:tabLst>
            </a:pPr>
            <a:endParaRPr lang="en-GB" sz="1400" b="1" dirty="0">
              <a:latin typeface="Trebuchet MS" panose="020B0603020202020204" pitchFamily="34" charset="0"/>
            </a:endParaRPr>
          </a:p>
          <a:p>
            <a:pPr>
              <a:tabLst>
                <a:tab pos="4479925" algn="l"/>
              </a:tabLst>
            </a:pPr>
            <a:r>
              <a:rPr lang="en-GB" sz="1400" b="1" dirty="0">
                <a:latin typeface="Trebuchet MS" panose="020B0603020202020204" pitchFamily="34" charset="0"/>
              </a:rPr>
              <a:t>622 The redemption won by Christ consists in this, that he came "to give his life as a ransom for many" (Mt 20:28), that is, he "loved [his own] to the end" (Jn 13:1), so that they might be "ransomed from the futile ways inherited from [their] fathers" (I Pt 1:18).</a:t>
            </a:r>
          </a:p>
          <a:p>
            <a:pPr>
              <a:tabLst>
                <a:tab pos="4479925" algn="l"/>
              </a:tabLst>
            </a:pPr>
            <a:endParaRPr lang="en-GB" sz="1400" b="1" dirty="0">
              <a:latin typeface="Trebuchet MS" panose="020B0603020202020204" pitchFamily="34" charset="0"/>
            </a:endParaRPr>
          </a:p>
          <a:p>
            <a:pPr>
              <a:tabLst>
                <a:tab pos="4479925" algn="l"/>
              </a:tabLst>
            </a:pPr>
            <a:r>
              <a:rPr lang="en-GB" sz="1400" b="1" dirty="0">
                <a:latin typeface="Trebuchet MS" panose="020B0603020202020204" pitchFamily="34" charset="0"/>
              </a:rPr>
              <a:t>623 By his loving obedience to the Father, "unto death, even death on a cross" (Phil 2:8), Jesus fulfils the atoning mission (</a:t>
            </a:r>
            <a:r>
              <a:rPr lang="en-GB" sz="1400" b="1" dirty="0" err="1">
                <a:latin typeface="Trebuchet MS" panose="020B0603020202020204" pitchFamily="34" charset="0"/>
              </a:rPr>
              <a:t>cf</a:t>
            </a:r>
            <a:r>
              <a:rPr lang="en-GB" sz="1400" b="1" dirty="0">
                <a:latin typeface="Trebuchet MS" panose="020B0603020202020204" pitchFamily="34" charset="0"/>
              </a:rPr>
              <a:t> Is 53:10) of the suffering Servant, who will "make many righteous; and he shall bear their iniquities" (Is 53:11; cf. Rom 5:19).</a:t>
            </a:r>
            <a:endParaRPr lang="en-GB" sz="1400" dirty="0">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2886069" y="5596716"/>
            <a:ext cx="6824859" cy="998799"/>
          </a:xfrm>
          <a:prstGeom prst="rect">
            <a:avLst/>
          </a:prstGeom>
        </p:spPr>
        <p:txBody>
          <a:bodyPr vert="horz" lIns="91440" tIns="45720" rIns="91440" bIns="45720" rtlCol="0">
            <a:normAutofit/>
          </a:bodyPr>
          <a:lstStyle/>
          <a:p>
            <a:pPr>
              <a:lnSpc>
                <a:spcPct val="90000"/>
              </a:lnSpc>
              <a:spcAft>
                <a:spcPts val="600"/>
              </a:spcAft>
            </a:pPr>
            <a:r>
              <a:rPr lang="en-GB" sz="2200" dirty="0">
                <a:solidFill>
                  <a:schemeClr val="bg1"/>
                </a:solidFill>
                <a:latin typeface="Trebuchet MS" panose="020B0603020202020204" pitchFamily="34" charset="0"/>
              </a:rPr>
              <a:t>Why Did Jesus Have to Die the Way He Did?</a:t>
            </a:r>
            <a:endParaRPr lang="en-US" sz="2200" dirty="0">
              <a:solidFill>
                <a:schemeClr val="bg1"/>
              </a:solidFill>
              <a:latin typeface="Trebuchet MS" panose="020B0603020202020204" pitchFamily="34" charset="0"/>
            </a:endParaRPr>
          </a:p>
        </p:txBody>
      </p:sp>
      <p:pic>
        <p:nvPicPr>
          <p:cNvPr id="2" name="Online Media 1" title="Why Did Jesus Have to Die the Way He Did?">
            <a:hlinkClick r:id="" action="ppaction://media"/>
            <a:extLst>
              <a:ext uri="{FF2B5EF4-FFF2-40B4-BE49-F238E27FC236}">
                <a16:creationId xmlns:a16="http://schemas.microsoft.com/office/drawing/2014/main" id="{010DBB76-15D0-40AD-9E42-311C44C0390B}"/>
              </a:ext>
            </a:extLst>
          </p:cNvPr>
          <p:cNvPicPr>
            <a:picLocks noRot="1" noChangeAspect="1"/>
          </p:cNvPicPr>
          <p:nvPr>
            <a:videoFile r:link="rId1"/>
          </p:nvPr>
        </p:nvPicPr>
        <p:blipFill>
          <a:blip r:embed="rId5"/>
          <a:stretch>
            <a:fillRect/>
          </a:stretch>
        </p:blipFill>
        <p:spPr>
          <a:xfrm>
            <a:off x="786807" y="1090368"/>
            <a:ext cx="5766393" cy="4324795"/>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erson, outdoor&#10;&#10;Description automatically generated">
            <a:extLst>
              <a:ext uri="{FF2B5EF4-FFF2-40B4-BE49-F238E27FC236}">
                <a16:creationId xmlns:a16="http://schemas.microsoft.com/office/drawing/2014/main" id="{A19EDB23-C29A-4D73-B46D-C6DC073171EB}"/>
              </a:ext>
            </a:extLst>
          </p:cNvPr>
          <p:cNvPicPr>
            <a:picLocks noChangeAspect="1"/>
          </p:cNvPicPr>
          <p:nvPr/>
        </p:nvPicPr>
        <p:blipFill rotWithShape="1">
          <a:blip r:embed="rId2">
            <a:extLst>
              <a:ext uri="{28A0092B-C50C-407E-A947-70E740481C1C}">
                <a14:useLocalDpi xmlns:a14="http://schemas.microsoft.com/office/drawing/2010/main" val="0"/>
              </a:ext>
            </a:extLst>
          </a:blip>
          <a:srcRect t="1770" b="41990"/>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C399A95D-F0EC-4FC7-8AC1-F9F58C2C1697}"/>
              </a:ext>
            </a:extLst>
          </p:cNvPr>
          <p:cNvSpPr/>
          <p:nvPr/>
        </p:nvSpPr>
        <p:spPr>
          <a:xfrm>
            <a:off x="6955491" y="5281058"/>
            <a:ext cx="5234985" cy="1284237"/>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3DA8"/>
              </a:solidFill>
              <a:latin typeface="Trebuchet MS" panose="020B0603020202020204" pitchFamily="34" charset="0"/>
            </a:endParaRPr>
          </a:p>
        </p:txBody>
      </p:sp>
      <p:sp>
        <p:nvSpPr>
          <p:cNvPr id="6" name="Rectangle 5">
            <a:extLst>
              <a:ext uri="{FF2B5EF4-FFF2-40B4-BE49-F238E27FC236}">
                <a16:creationId xmlns:a16="http://schemas.microsoft.com/office/drawing/2014/main" id="{D763750C-764C-43D5-8316-EFEDE140C60A}"/>
              </a:ext>
            </a:extLst>
          </p:cNvPr>
          <p:cNvSpPr/>
          <p:nvPr/>
        </p:nvSpPr>
        <p:spPr>
          <a:xfrm>
            <a:off x="-1504" y="136187"/>
            <a:ext cx="5234985" cy="1712068"/>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003DA8"/>
                </a:solidFill>
                <a:latin typeface="Trebuchet MS" panose="020B0603020202020204" pitchFamily="34" charset="0"/>
              </a:rPr>
              <a:t>Discussion</a:t>
            </a:r>
          </a:p>
          <a:p>
            <a:pPr algn="ctr"/>
            <a:endParaRPr lang="en-GB" b="1" u="sng" dirty="0">
              <a:solidFill>
                <a:srgbClr val="003DA8"/>
              </a:solidFill>
              <a:latin typeface="Trebuchet MS" panose="020B0603020202020204" pitchFamily="34" charset="0"/>
            </a:endParaRPr>
          </a:p>
          <a:p>
            <a:pPr algn="ctr"/>
            <a:r>
              <a:rPr lang="en-GB" b="1" dirty="0">
                <a:solidFill>
                  <a:srgbClr val="003DA8"/>
                </a:solidFill>
                <a:latin typeface="Trebuchet MS" panose="020B0603020202020204" pitchFamily="34" charset="0"/>
              </a:rPr>
              <a:t>Jesus’ triumphant entry in Jerusalem</a:t>
            </a:r>
          </a:p>
          <a:p>
            <a:pPr algn="ctr"/>
            <a:r>
              <a:rPr lang="en-GB" b="1" dirty="0">
                <a:solidFill>
                  <a:srgbClr val="003DA8"/>
                </a:solidFill>
                <a:latin typeface="Trebuchet MS" panose="020B0603020202020204" pitchFamily="34" charset="0"/>
              </a:rPr>
              <a:t>Will you walk with Him to Calvary? </a:t>
            </a:r>
          </a:p>
        </p:txBody>
      </p:sp>
      <p:pic>
        <p:nvPicPr>
          <p:cNvPr id="7" name="Picture 6" descr="Icon&#10;&#10;Description automatically generated">
            <a:extLst>
              <a:ext uri="{FF2B5EF4-FFF2-40B4-BE49-F238E27FC236}">
                <a16:creationId xmlns:a16="http://schemas.microsoft.com/office/drawing/2014/main" id="{54A8AF47-17F5-4845-B99D-E289C3C52BC8}"/>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72561" y="1417203"/>
            <a:ext cx="1483895" cy="1483895"/>
          </a:xfrm>
          <a:prstGeom prst="rect">
            <a:avLst/>
          </a:prstGeom>
        </p:spPr>
      </p:pic>
      <p:sp>
        <p:nvSpPr>
          <p:cNvPr id="8" name="TextBox 7">
            <a:extLst>
              <a:ext uri="{FF2B5EF4-FFF2-40B4-BE49-F238E27FC236}">
                <a16:creationId xmlns:a16="http://schemas.microsoft.com/office/drawing/2014/main" id="{BCF7BB83-EB5C-44A8-BBB3-859628E0B27A}"/>
              </a:ext>
            </a:extLst>
          </p:cNvPr>
          <p:cNvSpPr txBox="1"/>
          <p:nvPr/>
        </p:nvSpPr>
        <p:spPr>
          <a:xfrm>
            <a:off x="7680737" y="5416434"/>
            <a:ext cx="3784492"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003DA8"/>
                </a:solidFill>
                <a:latin typeface="Trebuchet MS" panose="020B0603020202020204" pitchFamily="34" charset="0"/>
              </a:rPr>
              <a:t>Discuss this is two’s &amp; three’s then feedback to the main group</a:t>
            </a:r>
            <a:endParaRPr lang="en-US" sz="2000" dirty="0">
              <a:solidFill>
                <a:srgbClr val="003DA8"/>
              </a:solidFill>
              <a:latin typeface="Trebuchet MS" panose="020B0603020202020204" pitchFamily="34" charset="0"/>
            </a:endParaRPr>
          </a:p>
        </p:txBody>
      </p:sp>
    </p:spTree>
    <p:extLst>
      <p:ext uri="{BB962C8B-B14F-4D97-AF65-F5344CB8AC3E}">
        <p14:creationId xmlns:p14="http://schemas.microsoft.com/office/powerpoint/2010/main" val="276574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5">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3782226" y="3596679"/>
            <a:ext cx="3929429" cy="369332"/>
          </a:xfrm>
          <a:prstGeom prst="rect">
            <a:avLst/>
          </a:prstGeom>
          <a:noFill/>
        </p:spPr>
        <p:txBody>
          <a:bodyPr wrap="square">
            <a:spAutoFit/>
          </a:bodyPr>
          <a:lstStyle/>
          <a:p>
            <a:pPr algn="ctr"/>
            <a:r>
              <a:rPr lang="en-GB" b="1" dirty="0">
                <a:latin typeface="Trebuchet MS" panose="020B0603020202020204" pitchFamily="34" charset="0"/>
              </a:rPr>
              <a:t>Holy Week with Bishop Barron</a:t>
            </a:r>
          </a:p>
        </p:txBody>
      </p:sp>
      <p:sp>
        <p:nvSpPr>
          <p:cNvPr id="12" name="TextBox 11">
            <a:extLst>
              <a:ext uri="{FF2B5EF4-FFF2-40B4-BE49-F238E27FC236}">
                <a16:creationId xmlns:a16="http://schemas.microsoft.com/office/drawing/2014/main" id="{830C13F3-3F73-4FE7-84E3-4C4401735356}"/>
              </a:ext>
            </a:extLst>
          </p:cNvPr>
          <p:cNvSpPr txBox="1"/>
          <p:nvPr/>
        </p:nvSpPr>
        <p:spPr>
          <a:xfrm>
            <a:off x="8007959" y="3596679"/>
            <a:ext cx="3929429" cy="369332"/>
          </a:xfrm>
          <a:prstGeom prst="rect">
            <a:avLst/>
          </a:prstGeom>
          <a:noFill/>
        </p:spPr>
        <p:txBody>
          <a:bodyPr wrap="square">
            <a:spAutoFit/>
          </a:bodyPr>
          <a:lstStyle/>
          <a:p>
            <a:r>
              <a:rPr lang="en-GB" b="1" dirty="0">
                <a:latin typeface="Trebuchet MS" panose="020B0603020202020204" pitchFamily="34" charset="0"/>
              </a:rPr>
              <a:t>The Role of Hope in Holy Week</a:t>
            </a:r>
          </a:p>
        </p:txBody>
      </p:sp>
      <p:pic>
        <p:nvPicPr>
          <p:cNvPr id="2" name="Online Media 1" title="Holy Week with Bishop Robert Barron">
            <a:hlinkClick r:id="" action="ppaction://media"/>
            <a:extLst>
              <a:ext uri="{FF2B5EF4-FFF2-40B4-BE49-F238E27FC236}">
                <a16:creationId xmlns:a16="http://schemas.microsoft.com/office/drawing/2014/main" id="{B21ABB65-20A9-43C8-A792-F9CBB3846A9E}"/>
              </a:ext>
            </a:extLst>
          </p:cNvPr>
          <p:cNvPicPr>
            <a:picLocks noRot="1" noChangeAspect="1"/>
          </p:cNvPicPr>
          <p:nvPr>
            <a:videoFile r:link="rId1"/>
          </p:nvPr>
        </p:nvPicPr>
        <p:blipFill>
          <a:blip r:embed="rId6"/>
          <a:stretch>
            <a:fillRect/>
          </a:stretch>
        </p:blipFill>
        <p:spPr>
          <a:xfrm>
            <a:off x="4041966" y="1628305"/>
            <a:ext cx="3242595" cy="1832066"/>
          </a:xfrm>
          <a:prstGeom prst="rect">
            <a:avLst/>
          </a:prstGeom>
        </p:spPr>
      </p:pic>
      <p:pic>
        <p:nvPicPr>
          <p:cNvPr id="3" name="Online Media 2" title="The Role of Hope in Holy Week">
            <a:hlinkClick r:id="" action="ppaction://media"/>
            <a:extLst>
              <a:ext uri="{FF2B5EF4-FFF2-40B4-BE49-F238E27FC236}">
                <a16:creationId xmlns:a16="http://schemas.microsoft.com/office/drawing/2014/main" id="{DE7BA966-67C2-43FF-91EE-F71B66CA3BB9}"/>
              </a:ext>
            </a:extLst>
          </p:cNvPr>
          <p:cNvPicPr>
            <a:picLocks noRot="1" noChangeAspect="1"/>
          </p:cNvPicPr>
          <p:nvPr>
            <a:videoFile r:link="rId2"/>
          </p:nvPr>
        </p:nvPicPr>
        <p:blipFill>
          <a:blip r:embed="rId7"/>
          <a:stretch>
            <a:fillRect/>
          </a:stretch>
        </p:blipFill>
        <p:spPr>
          <a:xfrm>
            <a:off x="8085193" y="1628305"/>
            <a:ext cx="3242595" cy="1832066"/>
          </a:xfrm>
          <a:prstGeom prst="rect">
            <a:avLst/>
          </a:prstGeom>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video>
              <p:cMediaNode vol="80000">
                <p:cTn id="3"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Behold the Wood - Dan Schutte">
            <a:hlinkClick r:id="" action="ppaction://media"/>
            <a:extLst>
              <a:ext uri="{FF2B5EF4-FFF2-40B4-BE49-F238E27FC236}">
                <a16:creationId xmlns:a16="http://schemas.microsoft.com/office/drawing/2014/main" id="{18CF97C7-1033-4976-8344-E3C52FB900FC}"/>
              </a:ext>
            </a:extLst>
          </p:cNvPr>
          <p:cNvPicPr>
            <a:picLocks noRot="1" noChangeAspect="1"/>
          </p:cNvPicPr>
          <p:nvPr>
            <a:videoFile r:link="rId1"/>
          </p:nvPr>
        </p:nvPicPr>
        <p:blipFill>
          <a:blip r:embed="rId5"/>
          <a:stretch>
            <a:fillRect/>
          </a:stretch>
        </p:blipFill>
        <p:spPr>
          <a:xfrm>
            <a:off x="4935277" y="4638031"/>
            <a:ext cx="2084509" cy="1563382"/>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748937" y="1013549"/>
            <a:ext cx="6653348" cy="4401205"/>
          </a:xfrm>
          <a:prstGeom prst="rect">
            <a:avLst/>
          </a:prstGeom>
          <a:noFill/>
        </p:spPr>
        <p:txBody>
          <a:bodyPr wrap="square" rtlCol="0">
            <a:spAutoFit/>
          </a:bodyPr>
          <a:lstStyle/>
          <a:p>
            <a:r>
              <a:rPr lang="en-GB" sz="2000" dirty="0">
                <a:solidFill>
                  <a:schemeClr val="bg1"/>
                </a:solidFill>
                <a:latin typeface="Trebuchet MS" panose="020B0603020202020204" pitchFamily="34" charset="0"/>
              </a:rPr>
              <a:t>Every year we are called to make this pilgrimage with Jesus as he enters in to Jerusalem and all that takes place that leads to the Last Supper, the cross and the resurrection. When we do this we go back in time and space. This is called anamnesis (the opposite of amnesia, forgetting) and this is in the tradition of the Jewish people when they celebrate the Passover. When we walk with Jesus it reminds us of the immensity of God’s love for us in the plan of salvation and we walk with Christ so that we are aware that he walks with us on our pilgrim journey and that changes everything. Holy Week gives us the opportunity to be immersed in the liturgies as we follow in the footsteps of Jesus.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This is a clear example that we are pilgrims!</a:t>
            </a:r>
            <a:endParaRPr lang="en-GB" sz="2000"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5" name="Picture 4" descr="Logo, company name&#10;&#10;Description automatically generated">
            <a:extLst>
              <a:ext uri="{FF2B5EF4-FFF2-40B4-BE49-F238E27FC236}">
                <a16:creationId xmlns:a16="http://schemas.microsoft.com/office/drawing/2014/main" id="{E555E0A8-339E-4C83-ABCE-5DB14E7A4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362" y="1397362"/>
            <a:ext cx="4063276" cy="4063276"/>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21</a:t>
            </a:r>
          </a:p>
          <a:p>
            <a:pPr algn="ctr"/>
            <a:r>
              <a:rPr lang="en-GB" sz="3200" dirty="0">
                <a:solidFill>
                  <a:schemeClr val="bg1"/>
                </a:solidFill>
                <a:latin typeface="Trebuchet MS" panose="020B0603020202020204" pitchFamily="34" charset="0"/>
                <a:cs typeface="Cavolini" panose="020B0502040204020203" pitchFamily="66" charset="0"/>
              </a:rPr>
              <a:t> Making the journey through Holy Week</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41958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7" name="TextBox 16">
            <a:extLst>
              <a:ext uri="{FF2B5EF4-FFF2-40B4-BE49-F238E27FC236}">
                <a16:creationId xmlns:a16="http://schemas.microsoft.com/office/drawing/2014/main" id="{34C2FF2D-333F-4100-A306-93E939C81CAC}"/>
              </a:ext>
            </a:extLst>
          </p:cNvPr>
          <p:cNvSpPr txBox="1"/>
          <p:nvPr/>
        </p:nvSpPr>
        <p:spPr>
          <a:xfrm>
            <a:off x="7517924" y="6292116"/>
            <a:ext cx="5016380"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San Damiano Cross</a:t>
            </a:r>
            <a:endParaRPr lang="en-GB" dirty="0"/>
          </a:p>
        </p:txBody>
      </p:sp>
      <p:sp>
        <p:nvSpPr>
          <p:cNvPr id="18" name="TextBox 17">
            <a:extLst>
              <a:ext uri="{FF2B5EF4-FFF2-40B4-BE49-F238E27FC236}">
                <a16:creationId xmlns:a16="http://schemas.microsoft.com/office/drawing/2014/main" id="{2716E71B-871C-4709-9A7E-6E360E76ADC7}"/>
              </a:ext>
            </a:extLst>
          </p:cNvPr>
          <p:cNvSpPr txBox="1"/>
          <p:nvPr/>
        </p:nvSpPr>
        <p:spPr>
          <a:xfrm>
            <a:off x="3153678" y="507167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33 minutes long so watch as much or as little as you like </a:t>
            </a:r>
            <a:endParaRPr lang="en-GB" sz="1200" dirty="0"/>
          </a:p>
        </p:txBody>
      </p:sp>
      <p:pic>
        <p:nvPicPr>
          <p:cNvPr id="2" name="Online Media 1" title="Why did Jesus have to die for our salvation?">
            <a:hlinkClick r:id="" action="ppaction://media"/>
            <a:extLst>
              <a:ext uri="{FF2B5EF4-FFF2-40B4-BE49-F238E27FC236}">
                <a16:creationId xmlns:a16="http://schemas.microsoft.com/office/drawing/2014/main" id="{5E686C78-FB88-414E-8501-E1837826B416}"/>
              </a:ext>
            </a:extLst>
          </p:cNvPr>
          <p:cNvPicPr>
            <a:picLocks noRot="1" noChangeAspect="1"/>
          </p:cNvPicPr>
          <p:nvPr>
            <a:videoFile r:link="rId1"/>
          </p:nvPr>
        </p:nvPicPr>
        <p:blipFill>
          <a:blip r:embed="rId5"/>
          <a:stretch>
            <a:fillRect/>
          </a:stretch>
        </p:blipFill>
        <p:spPr>
          <a:xfrm>
            <a:off x="1725963" y="1422736"/>
            <a:ext cx="6172186" cy="348728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BC308D1-2C9D-4C64-87D2-DC59481E6E8B}"/>
              </a:ext>
            </a:extLst>
          </p:cNvPr>
          <p:cNvPicPr>
            <a:picLocks noChangeAspect="1"/>
          </p:cNvPicPr>
          <p:nvPr/>
        </p:nvPicPr>
        <p:blipFill>
          <a:blip r:embed="rId6">
            <a:clrChange>
              <a:clrFrom>
                <a:srgbClr val="FEFCFD"/>
              </a:clrFrom>
              <a:clrTo>
                <a:srgbClr val="FEFCFD">
                  <a:alpha val="0"/>
                </a:srgbClr>
              </a:clrTo>
            </a:clrChange>
            <a:extLst>
              <a:ext uri="{28A0092B-C50C-407E-A947-70E740481C1C}">
                <a14:useLocalDpi xmlns:a14="http://schemas.microsoft.com/office/drawing/2010/main" val="0"/>
              </a:ext>
            </a:extLst>
          </a:blip>
          <a:stretch>
            <a:fillRect/>
          </a:stretch>
        </p:blipFill>
        <p:spPr>
          <a:xfrm>
            <a:off x="8760312" y="2886082"/>
            <a:ext cx="2531604" cy="3487285"/>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445456" y="236359"/>
            <a:ext cx="7630258" cy="1200329"/>
          </a:xfrm>
          <a:prstGeom prst="rect">
            <a:avLst/>
          </a:prstGeom>
          <a:noFill/>
        </p:spPr>
        <p:txBody>
          <a:bodyPr wrap="square" rtlCol="0">
            <a:spAutoFit/>
          </a:bodyPr>
          <a:lstStyle/>
          <a:p>
            <a:pPr algn="ctr"/>
            <a:r>
              <a:rPr lang="en-GB" sz="3600" b="1" dirty="0">
                <a:solidFill>
                  <a:srgbClr val="003DA8"/>
                </a:solidFill>
                <a:latin typeface="Trebuchet MS" panose="020B0603020202020204" pitchFamily="34" charset="0"/>
              </a:rPr>
              <a:t>A Journey through </a:t>
            </a:r>
          </a:p>
          <a:p>
            <a:pPr algn="ctr"/>
            <a:r>
              <a:rPr lang="en-GB" sz="3600" b="1" dirty="0">
                <a:solidFill>
                  <a:srgbClr val="003DA8"/>
                </a:solidFill>
                <a:latin typeface="Trebuchet MS" panose="020B0603020202020204" pitchFamily="34" charset="0"/>
              </a:rPr>
              <a:t>Holy Week</a:t>
            </a:r>
          </a:p>
        </p:txBody>
      </p:sp>
      <p:pic>
        <p:nvPicPr>
          <p:cNvPr id="2" name="Online Media 1" title="Making the journey through Holy Week and Easter">
            <a:hlinkClick r:id="" action="ppaction://media"/>
            <a:extLst>
              <a:ext uri="{FF2B5EF4-FFF2-40B4-BE49-F238E27FC236}">
                <a16:creationId xmlns:a16="http://schemas.microsoft.com/office/drawing/2014/main" id="{AEC94ED5-BC2E-4023-9CA8-D6EAAF3820CD}"/>
              </a:ext>
            </a:extLst>
          </p:cNvPr>
          <p:cNvPicPr>
            <a:picLocks noRot="1" noChangeAspect="1"/>
          </p:cNvPicPr>
          <p:nvPr>
            <a:videoFile r:link="rId1"/>
          </p:nvPr>
        </p:nvPicPr>
        <p:blipFill>
          <a:blip r:embed="rId4"/>
          <a:stretch>
            <a:fillRect/>
          </a:stretch>
        </p:blipFill>
        <p:spPr>
          <a:xfrm>
            <a:off x="711200" y="1854200"/>
            <a:ext cx="5096858" cy="2879725"/>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3394108"/>
            <a:ext cx="5934456" cy="3485783"/>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John 3:16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507714" y="1683535"/>
            <a:ext cx="6272465" cy="1815882"/>
          </a:xfrm>
          <a:prstGeom prst="rect">
            <a:avLst/>
          </a:prstGeom>
          <a:noFill/>
        </p:spPr>
        <p:txBody>
          <a:bodyPr wrap="square">
            <a:spAutoFit/>
          </a:bodyPr>
          <a:lstStyle/>
          <a:p>
            <a:pPr algn="ctr"/>
            <a:r>
              <a:rPr lang="en-GB" sz="2800" dirty="0">
                <a:solidFill>
                  <a:schemeClr val="bg1"/>
                </a:solidFill>
                <a:latin typeface="Trebuchet MS" panose="020B0603020202020204" pitchFamily="34" charset="0"/>
              </a:rPr>
              <a:t>For God so loved the world that </a:t>
            </a:r>
          </a:p>
          <a:p>
            <a:pPr algn="ctr"/>
            <a:r>
              <a:rPr lang="en-GB" sz="2800" dirty="0">
                <a:solidFill>
                  <a:schemeClr val="bg1"/>
                </a:solidFill>
                <a:latin typeface="Trebuchet MS" panose="020B0603020202020204" pitchFamily="34" charset="0"/>
              </a:rPr>
              <a:t>he gave his one and only Son,</a:t>
            </a:r>
          </a:p>
          <a:p>
            <a:pPr algn="ctr"/>
            <a:r>
              <a:rPr lang="en-GB" sz="2800" dirty="0">
                <a:solidFill>
                  <a:schemeClr val="bg1"/>
                </a:solidFill>
                <a:latin typeface="Trebuchet MS" panose="020B0603020202020204" pitchFamily="34" charset="0"/>
              </a:rPr>
              <a:t> that whoever believes in him </a:t>
            </a:r>
          </a:p>
          <a:p>
            <a:pPr algn="ctr"/>
            <a:r>
              <a:rPr lang="en-GB" sz="2800" dirty="0">
                <a:solidFill>
                  <a:schemeClr val="bg1"/>
                </a:solidFill>
                <a:latin typeface="Trebuchet MS" panose="020B0603020202020204" pitchFamily="34" charset="0"/>
              </a:rPr>
              <a:t>shall not perish but have eternal life.</a:t>
            </a:r>
            <a:endParaRPr lang="en-GB" sz="2800" b="1" dirty="0"/>
          </a:p>
        </p:txBody>
      </p:sp>
      <p:pic>
        <p:nvPicPr>
          <p:cNvPr id="3" name="Picture 2" descr="A picture containing text&#10;&#10;Description automatically generated">
            <a:extLst>
              <a:ext uri="{FF2B5EF4-FFF2-40B4-BE49-F238E27FC236}">
                <a16:creationId xmlns:a16="http://schemas.microsoft.com/office/drawing/2014/main" id="{F05FFF8E-8FB5-4C76-AD70-4B85723E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742" y="866572"/>
            <a:ext cx="4074268" cy="4074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Online Media 1" title="Holy Week in Three Minutes">
            <a:hlinkClick r:id="" action="ppaction://media"/>
            <a:extLst>
              <a:ext uri="{FF2B5EF4-FFF2-40B4-BE49-F238E27FC236}">
                <a16:creationId xmlns:a16="http://schemas.microsoft.com/office/drawing/2014/main" id="{295DA5DE-48C5-49AF-83A9-ED31A21CDA1F}"/>
              </a:ext>
            </a:extLst>
          </p:cNvPr>
          <p:cNvPicPr>
            <a:picLocks noRot="1" noChangeAspect="1"/>
          </p:cNvPicPr>
          <p:nvPr>
            <a:videoFile r:link="rId1"/>
          </p:nvPr>
        </p:nvPicPr>
        <p:blipFill>
          <a:blip r:embed="rId4"/>
          <a:stretch>
            <a:fillRect/>
          </a:stretch>
        </p:blipFill>
        <p:spPr>
          <a:xfrm>
            <a:off x="2275212" y="840433"/>
            <a:ext cx="8433344" cy="4764839"/>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3199</TotalTime>
  <Words>1171</Words>
  <Application>Microsoft Office PowerPoint</Application>
  <PresentationFormat>Widescreen</PresentationFormat>
  <Paragraphs>105</Paragraphs>
  <Slides>22</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33</cp:revision>
  <dcterms:created xsi:type="dcterms:W3CDTF">2021-03-09T17:12:56Z</dcterms:created>
  <dcterms:modified xsi:type="dcterms:W3CDTF">2021-11-01T15:25:19Z</dcterms:modified>
</cp:coreProperties>
</file>