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4" r:id="rId10"/>
    <p:sldId id="302" r:id="rId11"/>
    <p:sldId id="305" r:id="rId12"/>
    <p:sldId id="306" r:id="rId13"/>
    <p:sldId id="308" r:id="rId14"/>
    <p:sldId id="309" r:id="rId15"/>
    <p:sldId id="301" r:id="rId16"/>
    <p:sldId id="310" r:id="rId17"/>
    <p:sldId id="297" r:id="rId18"/>
    <p:sldId id="311" r:id="rId19"/>
    <p:sldId id="312" r:id="rId20"/>
    <p:sldId id="313"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xLSDBG1OcGE?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1g1gByYQJZA?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jpeg"/><Relationship Id="rId2" Type="http://schemas.openxmlformats.org/officeDocument/2006/relationships/video" Target="https://www.youtube.com/embed/Jnm5wPdy_m4?feature=oembed" TargetMode="External"/><Relationship Id="rId1" Type="http://schemas.openxmlformats.org/officeDocument/2006/relationships/video" Target="https://www.youtube.com/embed/5Bd9fzp770Y?feature=oembed" TargetMode="Externa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pjproVqw73k?feature=oembed" TargetMode="External"/><Relationship Id="rId5" Type="http://schemas.openxmlformats.org/officeDocument/2006/relationships/image" Target="../media/image24.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yATwmXCDlT0?feature=oembed"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Z2mfhE95nBY?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zB-3G0bmfjI?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
        <p:nvSpPr>
          <p:cNvPr id="3" name="TextBox 2">
            <a:extLst>
              <a:ext uri="{FF2B5EF4-FFF2-40B4-BE49-F238E27FC236}">
                <a16:creationId xmlns:a16="http://schemas.microsoft.com/office/drawing/2014/main" id="{7DEC44F0-1A8E-4745-94DF-CF005E31AC09}"/>
              </a:ext>
            </a:extLst>
          </p:cNvPr>
          <p:cNvSpPr txBox="1"/>
          <p:nvPr/>
        </p:nvSpPr>
        <p:spPr>
          <a:xfrm>
            <a:off x="1964034" y="4966813"/>
            <a:ext cx="8092640"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3</a:t>
            </a:r>
          </a:p>
          <a:p>
            <a:pPr algn="ctr"/>
            <a:r>
              <a:rPr lang="en-GB" sz="3200" dirty="0">
                <a:solidFill>
                  <a:schemeClr val="bg1"/>
                </a:solidFill>
                <a:latin typeface="Trebuchet MS" panose="020B0603020202020204" pitchFamily="34" charset="0"/>
                <a:cs typeface="Cavolini" panose="020B0502040204020203" pitchFamily="66" charset="0"/>
              </a:rPr>
              <a:t> Making the journey with expectation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the Prophets and John the Baptist </a:t>
            </a:r>
          </a:p>
        </p:txBody>
      </p:sp>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466926" y="5803073"/>
            <a:ext cx="9258148" cy="646331"/>
          </a:xfrm>
          <a:prstGeom prst="rect">
            <a:avLst/>
          </a:prstGeom>
          <a:noFill/>
        </p:spPr>
        <p:txBody>
          <a:bodyPr wrap="square">
            <a:spAutoFit/>
          </a:bodyPr>
          <a:lstStyle/>
          <a:p>
            <a:pPr algn="ctr"/>
            <a:r>
              <a:rPr lang="en-GB" dirty="0">
                <a:solidFill>
                  <a:schemeClr val="bg1"/>
                </a:solidFill>
              </a:rPr>
              <a:t>How can we be like the Prophets and John the Baptist?</a:t>
            </a:r>
          </a:p>
          <a:p>
            <a:pPr algn="ctr"/>
            <a:r>
              <a:rPr lang="en-GB" dirty="0">
                <a:solidFill>
                  <a:schemeClr val="bg1"/>
                </a:solidFill>
              </a:rPr>
              <a:t>You may like to pray that God will lead you in His love to those around you </a:t>
            </a:r>
          </a:p>
        </p:txBody>
      </p:sp>
      <p:pic>
        <p:nvPicPr>
          <p:cNvPr id="3" name="Online Media 2" title="HOUSEFIRES - Build my life (Lyric Video)">
            <a:hlinkClick r:id="" action="ppaction://media"/>
            <a:extLst>
              <a:ext uri="{FF2B5EF4-FFF2-40B4-BE49-F238E27FC236}">
                <a16:creationId xmlns:a16="http://schemas.microsoft.com/office/drawing/2014/main" id="{03C81BEE-BE31-46CA-9F2F-E9972301E7CC}"/>
              </a:ext>
            </a:extLst>
          </p:cNvPr>
          <p:cNvPicPr>
            <a:picLocks noRot="1" noChangeAspect="1"/>
          </p:cNvPicPr>
          <p:nvPr>
            <a:videoFile r:link="rId1"/>
          </p:nvPr>
        </p:nvPicPr>
        <p:blipFill>
          <a:blip r:embed="rId4"/>
          <a:stretch>
            <a:fillRect/>
          </a:stretch>
        </p:blipFill>
        <p:spPr>
          <a:xfrm>
            <a:off x="2336702" y="1103151"/>
            <a:ext cx="7756895" cy="4382646"/>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Who were the </a:t>
            </a:r>
            <a:r>
              <a:rPr lang="en-GB" sz="3600" b="1" dirty="0" err="1">
                <a:solidFill>
                  <a:srgbClr val="FFCC00"/>
                </a:solidFill>
                <a:latin typeface="Trebuchet MS" panose="020B0603020202020204" pitchFamily="34" charset="0"/>
              </a:rPr>
              <a:t>Phrophets</a:t>
            </a:r>
            <a:r>
              <a:rPr lang="en-GB" sz="3600" b="1" dirty="0">
                <a:solidFill>
                  <a:srgbClr val="FFCC00"/>
                </a:solidFill>
                <a:latin typeface="Trebuchet MS" panose="020B0603020202020204" pitchFamily="34" charset="0"/>
              </a:rPr>
              <a:t>?</a:t>
            </a:r>
          </a:p>
        </p:txBody>
      </p:sp>
      <p:pic>
        <p:nvPicPr>
          <p:cNvPr id="2" name="Online Media 1" title="Prophets | Catholic Central">
            <a:hlinkClick r:id="" action="ppaction://media"/>
            <a:extLst>
              <a:ext uri="{FF2B5EF4-FFF2-40B4-BE49-F238E27FC236}">
                <a16:creationId xmlns:a16="http://schemas.microsoft.com/office/drawing/2014/main" id="{C4BBD735-A147-4FC8-8423-8C8AF787FD58}"/>
              </a:ext>
            </a:extLst>
          </p:cNvPr>
          <p:cNvPicPr>
            <a:picLocks noRot="1" noChangeAspect="1"/>
          </p:cNvPicPr>
          <p:nvPr>
            <a:videoFile r:link="rId1"/>
          </p:nvPr>
        </p:nvPicPr>
        <p:blipFill>
          <a:blip r:embed="rId4"/>
          <a:stretch>
            <a:fillRect/>
          </a:stretch>
        </p:blipFill>
        <p:spPr>
          <a:xfrm>
            <a:off x="2169042" y="1044298"/>
            <a:ext cx="7272670" cy="5033221"/>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336885" y="1234313"/>
            <a:ext cx="11592339" cy="2964914"/>
          </a:xfrm>
          <a:prstGeom prst="rect">
            <a:avLst/>
          </a:prstGeom>
          <a:noFill/>
        </p:spPr>
        <p:txBody>
          <a:bodyPr wrap="square">
            <a:spAutoFit/>
          </a:bodyPr>
          <a:lstStyle/>
          <a:p>
            <a:pPr>
              <a:tabLst>
                <a:tab pos="4479925" algn="l"/>
              </a:tabLst>
            </a:pPr>
            <a:r>
              <a:rPr lang="en-GB" sz="1400" b="1" i="0" dirty="0">
                <a:solidFill>
                  <a:srgbClr val="202020"/>
                </a:solidFill>
                <a:effectLst/>
                <a:latin typeface="Trebuchet MS" panose="020B0603020202020204" pitchFamily="34" charset="0"/>
              </a:rPr>
              <a:t>61</a:t>
            </a:r>
            <a:r>
              <a:rPr lang="en-GB" sz="1400" b="0" i="0" dirty="0">
                <a:solidFill>
                  <a:srgbClr val="202020"/>
                </a:solidFill>
                <a:effectLst/>
                <a:latin typeface="Trebuchet MS" panose="020B0603020202020204" pitchFamily="34" charset="0"/>
              </a:rPr>
              <a:t> The patriarchs, prophets and certain other Old Testament figures have been and always will be honoured as saints in all the Church's liturgical traditions</a:t>
            </a:r>
            <a:r>
              <a:rPr lang="en-GB" sz="1400" b="0" i="0" dirty="0">
                <a:solidFill>
                  <a:srgbClr val="202020"/>
                </a:solidFill>
                <a:effectLst/>
                <a:latin typeface="Verdana" panose="020B0604030504040204" pitchFamily="34" charset="0"/>
              </a:rPr>
              <a:t>.</a:t>
            </a:r>
          </a:p>
          <a:p>
            <a:pPr>
              <a:tabLst>
                <a:tab pos="4479925" algn="l"/>
              </a:tabLst>
            </a:pPr>
            <a:endParaRPr lang="en-GB" sz="1400" b="0" i="0" dirty="0">
              <a:solidFill>
                <a:srgbClr val="202020"/>
              </a:solidFill>
              <a:effectLst/>
              <a:latin typeface="Verdana" panose="020B0604030504040204" pitchFamily="34" charset="0"/>
            </a:endParaRPr>
          </a:p>
          <a:p>
            <a:pPr>
              <a:tabLst>
                <a:tab pos="4479925" algn="l"/>
              </a:tabLst>
            </a:pPr>
            <a:r>
              <a:rPr lang="en-GB" sz="1400" b="1" i="0" dirty="0">
                <a:effectLst/>
                <a:latin typeface="Trebuchet MS" panose="020B0603020202020204" pitchFamily="34" charset="0"/>
              </a:rPr>
              <a:t>64</a:t>
            </a:r>
            <a:r>
              <a:rPr lang="en-GB" sz="1400" b="0" i="0" dirty="0">
                <a:solidFill>
                  <a:srgbClr val="202020"/>
                </a:solidFill>
                <a:effectLst/>
                <a:latin typeface="Trebuchet MS" panose="020B0603020202020204" pitchFamily="34" charset="0"/>
              </a:rPr>
              <a:t> Through the prophets, God forms his people in the hope of salvation, in the expectation of a new and everlasting Covenant intended for all, to be written on their hearts. The prophets proclaim a radical redemption of the People of God, purification from all their infidelities, a salvation which will include all the nations. Above all, the poor and humble of the Lord will bear this hope. Such holy women as Sarah, Rebecca, Rachel, Miriam, Deborah, Hannah, Judith and Esther kept alive the hope of Israel's salvation. The purest figure among them is Mary.</a:t>
            </a:r>
            <a:endParaRPr lang="en-GB" sz="1400" baseline="30000" dirty="0">
              <a:solidFill>
                <a:srgbClr val="202020"/>
              </a:solidFill>
              <a:latin typeface="Trebuchet MS" panose="020B0603020202020204" pitchFamily="34" charset="0"/>
            </a:endParaRPr>
          </a:p>
          <a:p>
            <a:pPr>
              <a:tabLst>
                <a:tab pos="4479925" algn="l"/>
              </a:tabLst>
            </a:pPr>
            <a:endParaRPr lang="en-GB" sz="1400" b="0" i="0" baseline="30000" dirty="0">
              <a:solidFill>
                <a:srgbClr val="202020"/>
              </a:solidFill>
              <a:effectLst/>
              <a:latin typeface="Trebuchet MS" panose="020B0603020202020204" pitchFamily="34" charset="0"/>
            </a:endParaRPr>
          </a:p>
          <a:p>
            <a:pPr>
              <a:tabLst>
                <a:tab pos="4479925" algn="l"/>
              </a:tabLst>
            </a:pPr>
            <a:endParaRPr lang="en-GB" sz="1400" b="0" i="0" baseline="30000" dirty="0">
              <a:solidFill>
                <a:srgbClr val="202020"/>
              </a:solidFill>
              <a:effectLst/>
              <a:latin typeface="Trebuchet MS" panose="020B0603020202020204" pitchFamily="34" charset="0"/>
            </a:endParaRPr>
          </a:p>
          <a:p>
            <a:pPr>
              <a:tabLst>
                <a:tab pos="4479925" algn="l"/>
              </a:tabLst>
            </a:pPr>
            <a:r>
              <a:rPr lang="en-GB" sz="1400" b="1" i="0" dirty="0">
                <a:effectLst/>
                <a:latin typeface="Trebuchet MS" panose="020B0603020202020204" pitchFamily="34" charset="0"/>
              </a:rPr>
              <a:t>65</a:t>
            </a:r>
            <a:r>
              <a:rPr lang="en-GB" sz="1400" b="0" i="0" dirty="0">
                <a:solidFill>
                  <a:srgbClr val="202020"/>
                </a:solidFill>
                <a:effectLst/>
                <a:latin typeface="Trebuchet MS" panose="020B0603020202020204" pitchFamily="34" charset="0"/>
              </a:rPr>
              <a:t> "In many and various ways God spoke of old to our fathers by the prophets, but in these last days he has spoken to us by a Son." Christ, the Son of God made man, is the Father's one, perfect and unsurpassable Word. In him he has said everything; there will be no other word than this one. St. John of the Cross, among others, commented strikingly on </a:t>
            </a:r>
            <a:r>
              <a:rPr lang="en-GB" sz="1400" b="0" i="1" dirty="0">
                <a:solidFill>
                  <a:srgbClr val="202020"/>
                </a:solidFill>
                <a:effectLst/>
                <a:latin typeface="Trebuchet MS" panose="020B0603020202020204" pitchFamily="34" charset="0"/>
              </a:rPr>
              <a:t>Hebrews </a:t>
            </a:r>
            <a:r>
              <a:rPr lang="en-GB" sz="1400" b="0" i="0" dirty="0">
                <a:solidFill>
                  <a:srgbClr val="202020"/>
                </a:solidFill>
                <a:effectLst/>
                <a:latin typeface="Trebuchet MS" panose="020B0603020202020204" pitchFamily="34" charset="0"/>
              </a:rPr>
              <a:t>1:1-2:</a:t>
            </a:r>
            <a:endParaRPr lang="en-GB" sz="1400" dirty="0">
              <a:solidFill>
                <a:srgbClr val="202020"/>
              </a:solidFill>
              <a:latin typeface="Trebuchet MS" panose="020B0603020202020204" pitchFamily="34" charset="0"/>
            </a:endParaRPr>
          </a:p>
          <a:p>
            <a:pPr>
              <a:tabLst>
                <a:tab pos="4479925" algn="l"/>
              </a:tabLst>
            </a:pPr>
            <a:endParaRPr lang="en-GB" sz="1400" dirty="0">
              <a:solidFill>
                <a:srgbClr val="202020"/>
              </a:solidFill>
              <a:latin typeface="Verdana" panose="020B0604030504040204" pitchFamily="34" charset="0"/>
            </a:endParaRPr>
          </a:p>
          <a:p>
            <a:pPr>
              <a:tabLst>
                <a:tab pos="4479925" algn="l"/>
              </a:tabLst>
            </a:pPr>
            <a:endParaRPr lang="en-GB" sz="1400" dirty="0">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3FE68D-99F8-4C71-B997-622A18FB5274}"/>
              </a:ext>
            </a:extLst>
          </p:cNvPr>
          <p:cNvSpPr txBox="1"/>
          <p:nvPr/>
        </p:nvSpPr>
        <p:spPr>
          <a:xfrm>
            <a:off x="5297762" y="329184"/>
            <a:ext cx="6251110"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atin typeface="+mj-lt"/>
                <a:ea typeface="+mj-ea"/>
                <a:cs typeface="+mj-cs"/>
              </a:rPr>
              <a:t>Discussion </a:t>
            </a:r>
          </a:p>
        </p:txBody>
      </p:sp>
      <p:pic>
        <p:nvPicPr>
          <p:cNvPr id="3" name="Picture 2">
            <a:extLst>
              <a:ext uri="{FF2B5EF4-FFF2-40B4-BE49-F238E27FC236}">
                <a16:creationId xmlns:a16="http://schemas.microsoft.com/office/drawing/2014/main" id="{A87C3E97-FA7F-490B-BD9E-71DA3FAFF74A}"/>
              </a:ext>
            </a:extLst>
          </p:cNvPr>
          <p:cNvPicPr>
            <a:picLocks noChangeAspect="1"/>
          </p:cNvPicPr>
          <p:nvPr/>
        </p:nvPicPr>
        <p:blipFill rotWithShape="1">
          <a:blip r:embed="rId2"/>
          <a:srcRect t="10708" r="-1" b="64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How do you think the Old Testament prophets prepare us for the coming of Jesus?</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Reflect on this image. What do you think is happening here?</a:t>
            </a:r>
          </a:p>
        </p:txBody>
      </p:sp>
      <p:sp>
        <p:nvSpPr>
          <p:cNvPr id="7" name="TextBox 6">
            <a:extLst>
              <a:ext uri="{FF2B5EF4-FFF2-40B4-BE49-F238E27FC236}">
                <a16:creationId xmlns:a16="http://schemas.microsoft.com/office/drawing/2014/main" id="{3C840AC2-6ECD-4575-98D6-BE43BDB238A6}"/>
              </a:ext>
            </a:extLst>
          </p:cNvPr>
          <p:cNvSpPr txBox="1"/>
          <p:nvPr/>
        </p:nvSpPr>
        <p:spPr>
          <a:xfrm>
            <a:off x="4221773" y="5997133"/>
            <a:ext cx="7831247"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04659B"/>
                </a:solidFill>
                <a:latin typeface="Trebuchet MS" panose="020B0603020202020204" pitchFamily="34" charset="0"/>
              </a:rPr>
              <a:t>Discuss this is two’s &amp; three’s then feedback to the main group</a:t>
            </a:r>
            <a:endParaRPr lang="en-US" sz="20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34971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5">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9176852" y="4559492"/>
            <a:ext cx="3929429" cy="369332"/>
          </a:xfrm>
          <a:prstGeom prst="rect">
            <a:avLst/>
          </a:prstGeom>
          <a:noFill/>
        </p:spPr>
        <p:txBody>
          <a:bodyPr wrap="square">
            <a:spAutoFit/>
          </a:bodyPr>
          <a:lstStyle/>
          <a:p>
            <a:r>
              <a:rPr lang="en-GB" b="1" dirty="0">
                <a:latin typeface="Trebuchet MS" panose="020B0603020202020204" pitchFamily="34" charset="0"/>
              </a:rPr>
              <a:t>Sycamore.fm/</a:t>
            </a:r>
          </a:p>
        </p:txBody>
      </p:sp>
      <p:pic>
        <p:nvPicPr>
          <p:cNvPr id="2" name="Online Media 1" title="[12C] The gift of salvation">
            <a:hlinkClick r:id="" action="ppaction://media"/>
            <a:extLst>
              <a:ext uri="{FF2B5EF4-FFF2-40B4-BE49-F238E27FC236}">
                <a16:creationId xmlns:a16="http://schemas.microsoft.com/office/drawing/2014/main" id="{223A1E80-263E-43B3-839F-C4046A2D59E2}"/>
              </a:ext>
            </a:extLst>
          </p:cNvPr>
          <p:cNvPicPr>
            <a:picLocks noRot="1" noChangeAspect="1"/>
          </p:cNvPicPr>
          <p:nvPr>
            <a:videoFile r:link="rId1"/>
          </p:nvPr>
        </p:nvPicPr>
        <p:blipFill>
          <a:blip r:embed="rId6"/>
          <a:stretch>
            <a:fillRect/>
          </a:stretch>
        </p:blipFill>
        <p:spPr>
          <a:xfrm>
            <a:off x="8386324" y="2527498"/>
            <a:ext cx="3301244" cy="1865203"/>
          </a:xfrm>
          <a:prstGeom prst="rect">
            <a:avLst/>
          </a:prstGeom>
        </p:spPr>
      </p:pic>
      <p:pic>
        <p:nvPicPr>
          <p:cNvPr id="3" name="Online Media 2" title="Salvation History">
            <a:hlinkClick r:id="" action="ppaction://media"/>
            <a:extLst>
              <a:ext uri="{FF2B5EF4-FFF2-40B4-BE49-F238E27FC236}">
                <a16:creationId xmlns:a16="http://schemas.microsoft.com/office/drawing/2014/main" id="{45B859F5-9568-47B5-9070-B2E24E03E5C9}"/>
              </a:ext>
            </a:extLst>
          </p:cNvPr>
          <p:cNvPicPr>
            <a:picLocks noRot="1" noChangeAspect="1"/>
          </p:cNvPicPr>
          <p:nvPr>
            <a:videoFile r:link="rId2"/>
          </p:nvPr>
        </p:nvPicPr>
        <p:blipFill>
          <a:blip r:embed="rId7"/>
          <a:stretch>
            <a:fillRect/>
          </a:stretch>
        </p:blipFill>
        <p:spPr>
          <a:xfrm>
            <a:off x="4083458" y="2527498"/>
            <a:ext cx="3301244" cy="1865203"/>
          </a:xfrm>
          <a:prstGeom prst="rect">
            <a:avLst/>
          </a:prstGeom>
        </p:spPr>
      </p:pic>
      <p:sp>
        <p:nvSpPr>
          <p:cNvPr id="6" name="TextBox 5">
            <a:extLst>
              <a:ext uri="{FF2B5EF4-FFF2-40B4-BE49-F238E27FC236}">
                <a16:creationId xmlns:a16="http://schemas.microsoft.com/office/drawing/2014/main" id="{8AC9D3FA-D36B-4129-A4A2-FDF0D54E122D}"/>
              </a:ext>
            </a:extLst>
          </p:cNvPr>
          <p:cNvSpPr txBox="1"/>
          <p:nvPr/>
        </p:nvSpPr>
        <p:spPr>
          <a:xfrm>
            <a:off x="4714779" y="4559492"/>
            <a:ext cx="2105247" cy="369332"/>
          </a:xfrm>
          <a:prstGeom prst="rect">
            <a:avLst/>
          </a:prstGeom>
          <a:noFill/>
        </p:spPr>
        <p:txBody>
          <a:bodyPr wrap="square" rtlCol="0">
            <a:spAutoFit/>
          </a:bodyPr>
          <a:lstStyle/>
          <a:p>
            <a:r>
              <a:rPr lang="en-GB" b="1" dirty="0">
                <a:latin typeface="Trebuchet MS" panose="020B0603020202020204" pitchFamily="34" charset="0"/>
              </a:rPr>
              <a:t>Salvation History</a:t>
            </a:r>
          </a:p>
        </p:txBody>
      </p:sp>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video>
              <p:cMediaNode vol="80000">
                <p:cTn id="3"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535778" y="564560"/>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ready the way">
            <a:hlinkClick r:id="" action="ppaction://media"/>
            <a:extLst>
              <a:ext uri="{FF2B5EF4-FFF2-40B4-BE49-F238E27FC236}">
                <a16:creationId xmlns:a16="http://schemas.microsoft.com/office/drawing/2014/main" id="{B6A4D6AB-8FC9-4D92-9D17-C164CA5023F1}"/>
              </a:ext>
            </a:extLst>
          </p:cNvPr>
          <p:cNvPicPr>
            <a:picLocks noRot="1" noChangeAspect="1"/>
          </p:cNvPicPr>
          <p:nvPr>
            <a:videoFile r:link="rId1"/>
          </p:nvPr>
        </p:nvPicPr>
        <p:blipFill>
          <a:blip r:embed="rId5"/>
          <a:stretch>
            <a:fillRect/>
          </a:stretch>
        </p:blipFill>
        <p:spPr>
          <a:xfrm>
            <a:off x="4656223" y="4496134"/>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880387" y="1400949"/>
            <a:ext cx="6489429" cy="3693319"/>
          </a:xfrm>
          <a:prstGeom prst="rect">
            <a:avLst/>
          </a:prstGeom>
          <a:noFill/>
        </p:spPr>
        <p:txBody>
          <a:bodyPr wrap="square" rtlCol="0">
            <a:spAutoFit/>
          </a:bodyPr>
          <a:lstStyle/>
          <a:p>
            <a:r>
              <a:rPr lang="en-GB" dirty="0">
                <a:solidFill>
                  <a:schemeClr val="bg1"/>
                </a:solidFill>
                <a:latin typeface="Trebuchet MS" panose="020B0603020202020204" pitchFamily="34" charset="0"/>
              </a:rPr>
              <a:t>In this session we will explore the expectation of a Messiah. The people of Israel were expecting a king or a warrior leader who would restore them and defeat their enemies. The prophets foretold the coming of a messiah e.g., Isaiah, as well as challenging the behaviour of the people when they had lost their way in their relationship with God, calling them back to God. It is in this context that John the Baptist has one foot in the Old Testament and one foot in the New Testament directly preparing the way for Christ (the Greek word for Messiah). Jesus is the messiah but not in the way that the people were expecting but he is the fulfilment of the Law and the Prophets. Jesus is God’s rescue plan personified </a:t>
            </a:r>
            <a:r>
              <a:rPr lang="en-GB" dirty="0" err="1">
                <a:solidFill>
                  <a:schemeClr val="bg1"/>
                </a:solidFill>
                <a:latin typeface="Trebuchet MS" panose="020B0603020202020204" pitchFamily="34" charset="0"/>
              </a:rPr>
              <a:t>cf</a:t>
            </a:r>
            <a:r>
              <a:rPr lang="en-GB" dirty="0">
                <a:solidFill>
                  <a:schemeClr val="bg1"/>
                </a:solidFill>
                <a:latin typeface="Trebuchet MS" panose="020B0603020202020204" pitchFamily="34" charset="0"/>
              </a:rPr>
              <a:t> John 3:16.</a:t>
            </a: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026" name="Picture 2" descr="Who was John the Baptist? (11 things to know and share) – Jimmy Akin">
            <a:extLst>
              <a:ext uri="{FF2B5EF4-FFF2-40B4-BE49-F238E27FC236}">
                <a16:creationId xmlns:a16="http://schemas.microsoft.com/office/drawing/2014/main" id="{51A164D4-8C60-4D27-A654-EF6E0D74B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899" y="1156506"/>
            <a:ext cx="3061251" cy="461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
        <p:nvSpPr>
          <p:cNvPr id="3" name="TextBox 2">
            <a:extLst>
              <a:ext uri="{FF2B5EF4-FFF2-40B4-BE49-F238E27FC236}">
                <a16:creationId xmlns:a16="http://schemas.microsoft.com/office/drawing/2014/main" id="{7DEC44F0-1A8E-4745-94DF-CF005E31AC09}"/>
              </a:ext>
            </a:extLst>
          </p:cNvPr>
          <p:cNvSpPr txBox="1"/>
          <p:nvPr/>
        </p:nvSpPr>
        <p:spPr>
          <a:xfrm>
            <a:off x="1964034" y="4966813"/>
            <a:ext cx="8092640" cy="1569660"/>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3</a:t>
            </a:r>
          </a:p>
          <a:p>
            <a:pPr algn="ctr"/>
            <a:r>
              <a:rPr lang="en-GB" sz="3200" dirty="0">
                <a:solidFill>
                  <a:schemeClr val="bg1"/>
                </a:solidFill>
                <a:latin typeface="Trebuchet MS" panose="020B0603020202020204" pitchFamily="34" charset="0"/>
                <a:cs typeface="Cavolini" panose="020B0502040204020203" pitchFamily="66" charset="0"/>
              </a:rPr>
              <a:t> Making the journey with expectation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 the Prophets and John the Baptist </a:t>
            </a:r>
          </a:p>
        </p:txBody>
      </p:sp>
    </p:spTree>
    <p:extLst>
      <p:ext uri="{BB962C8B-B14F-4D97-AF65-F5344CB8AC3E}">
        <p14:creationId xmlns:p14="http://schemas.microsoft.com/office/powerpoint/2010/main" val="24717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7" name="TextBox 16">
            <a:extLst>
              <a:ext uri="{FF2B5EF4-FFF2-40B4-BE49-F238E27FC236}">
                <a16:creationId xmlns:a16="http://schemas.microsoft.com/office/drawing/2014/main" id="{34C2FF2D-333F-4100-A306-93E939C81CAC}"/>
              </a:ext>
            </a:extLst>
          </p:cNvPr>
          <p:cNvSpPr txBox="1"/>
          <p:nvPr/>
        </p:nvSpPr>
        <p:spPr>
          <a:xfrm>
            <a:off x="7050282" y="6292116"/>
            <a:ext cx="5016380" cy="369332"/>
          </a:xfrm>
          <a:prstGeom prst="rect">
            <a:avLst/>
          </a:prstGeom>
          <a:noFill/>
        </p:spPr>
        <p:txBody>
          <a:bodyPr wrap="square">
            <a:spAutoFit/>
          </a:bodyPr>
          <a:lstStyle/>
          <a:p>
            <a:pPr algn="ctr"/>
            <a:r>
              <a:rPr lang="en-GB" dirty="0">
                <a:solidFill>
                  <a:schemeClr val="bg1"/>
                </a:solidFill>
              </a:rPr>
              <a:t>The Book of the Gospels</a:t>
            </a:r>
          </a:p>
        </p:txBody>
      </p:sp>
      <p:sp>
        <p:nvSpPr>
          <p:cNvPr id="18" name="TextBox 17">
            <a:extLst>
              <a:ext uri="{FF2B5EF4-FFF2-40B4-BE49-F238E27FC236}">
                <a16:creationId xmlns:a16="http://schemas.microsoft.com/office/drawing/2014/main" id="{2716E71B-871C-4709-9A7E-6E360E76ADC7}"/>
              </a:ext>
            </a:extLst>
          </p:cNvPr>
          <p:cNvSpPr txBox="1"/>
          <p:nvPr/>
        </p:nvSpPr>
        <p:spPr>
          <a:xfrm>
            <a:off x="3153678" y="5142962"/>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25 minutes long so watch as much or as little as you like </a:t>
            </a:r>
            <a:endParaRPr lang="en-GB" sz="1200" dirty="0"/>
          </a:p>
        </p:txBody>
      </p:sp>
      <p:pic>
        <p:nvPicPr>
          <p:cNvPr id="3" name="Online Media 2" title="When God wants to do something completely new in your life">
            <a:hlinkClick r:id="" action="ppaction://media"/>
            <a:extLst>
              <a:ext uri="{FF2B5EF4-FFF2-40B4-BE49-F238E27FC236}">
                <a16:creationId xmlns:a16="http://schemas.microsoft.com/office/drawing/2014/main" id="{80574AC0-AA83-40AD-8FE8-9222E9DE69CE}"/>
              </a:ext>
            </a:extLst>
          </p:cNvPr>
          <p:cNvPicPr>
            <a:picLocks noRot="1" noChangeAspect="1"/>
          </p:cNvPicPr>
          <p:nvPr>
            <a:videoFile r:link="rId1"/>
          </p:nvPr>
        </p:nvPicPr>
        <p:blipFill>
          <a:blip r:embed="rId5"/>
          <a:stretch>
            <a:fillRect/>
          </a:stretch>
        </p:blipFill>
        <p:spPr>
          <a:xfrm>
            <a:off x="2160670" y="1422736"/>
            <a:ext cx="5695370" cy="3557417"/>
          </a:xfrm>
          <a:prstGeom prst="rect">
            <a:avLst/>
          </a:prstGeom>
        </p:spPr>
      </p:pic>
      <p:pic>
        <p:nvPicPr>
          <p:cNvPr id="4" name="Picture 3">
            <a:extLst>
              <a:ext uri="{FF2B5EF4-FFF2-40B4-BE49-F238E27FC236}">
                <a16:creationId xmlns:a16="http://schemas.microsoft.com/office/drawing/2014/main" id="{32146F41-B9CD-4DB3-9311-C4F7969561F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005" b="81045" l="10000" r="90000"/>
                    </a14:imgEffect>
                  </a14:imgLayer>
                </a14:imgProps>
              </a:ext>
            </a:extLst>
          </a:blip>
          <a:srcRect b="9950"/>
          <a:stretch/>
        </p:blipFill>
        <p:spPr>
          <a:xfrm>
            <a:off x="8664508" y="4371994"/>
            <a:ext cx="1787928" cy="1862827"/>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Intro video here</a:t>
            </a:r>
            <a:endParaRPr lang="en-GB" b="1" dirty="0"/>
          </a:p>
        </p:txBody>
      </p:sp>
      <p:pic>
        <p:nvPicPr>
          <p:cNvPr id="2" name="Online Media 1" title="Making the journey with the Prophets and St John the Baptist">
            <a:hlinkClick r:id="" action="ppaction://media"/>
            <a:extLst>
              <a:ext uri="{FF2B5EF4-FFF2-40B4-BE49-F238E27FC236}">
                <a16:creationId xmlns:a16="http://schemas.microsoft.com/office/drawing/2014/main" id="{462C4237-4D51-4F5A-92A2-8436DFC739DE}"/>
              </a:ext>
            </a:extLst>
          </p:cNvPr>
          <p:cNvPicPr>
            <a:picLocks noRot="1" noChangeAspect="1"/>
          </p:cNvPicPr>
          <p:nvPr>
            <a:videoFile r:link="rId1"/>
          </p:nvPr>
        </p:nvPicPr>
        <p:blipFill>
          <a:blip r:embed="rId4"/>
          <a:stretch>
            <a:fillRect/>
          </a:stretch>
        </p:blipFill>
        <p:spPr>
          <a:xfrm>
            <a:off x="488494" y="1603815"/>
            <a:ext cx="5421834" cy="3375591"/>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Isaiah 9:2-7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206804" y="890076"/>
            <a:ext cx="11688418" cy="4339650"/>
          </a:xfrm>
          <a:prstGeom prst="rect">
            <a:avLst/>
          </a:prstGeom>
          <a:noFill/>
        </p:spPr>
        <p:txBody>
          <a:bodyPr wrap="square">
            <a:spAutoFit/>
          </a:bodyPr>
          <a:lstStyle/>
          <a:p>
            <a:pPr algn="ctr"/>
            <a:endParaRPr lang="en-GB" dirty="0">
              <a:solidFill>
                <a:schemeClr val="bg1"/>
              </a:solidFill>
              <a:latin typeface="Trebuchet MS" panose="020B0603020202020204" pitchFamily="34" charset="0"/>
            </a:endParaRPr>
          </a:p>
          <a:p>
            <a:pPr algn="ctr"/>
            <a:r>
              <a:rPr lang="en-GB" sz="1600" b="1" dirty="0">
                <a:solidFill>
                  <a:schemeClr val="bg1"/>
                </a:solidFill>
                <a:latin typeface="Trebuchet MS" panose="020B0603020202020204" pitchFamily="34" charset="0"/>
              </a:rPr>
              <a:t> The people walking in darkness have seen a great light;</a:t>
            </a:r>
          </a:p>
          <a:p>
            <a:pPr algn="ctr"/>
            <a:r>
              <a:rPr lang="en-GB" sz="1600" b="1" dirty="0">
                <a:solidFill>
                  <a:schemeClr val="bg1"/>
                </a:solidFill>
                <a:latin typeface="Trebuchet MS" panose="020B0603020202020204" pitchFamily="34" charset="0"/>
              </a:rPr>
              <a:t>on those living in the land of deep darkness</a:t>
            </a:r>
          </a:p>
          <a:p>
            <a:pPr algn="ctr"/>
            <a:r>
              <a:rPr lang="en-GB" sz="1600" b="1" dirty="0">
                <a:solidFill>
                  <a:schemeClr val="bg1"/>
                </a:solidFill>
                <a:latin typeface="Trebuchet MS" panose="020B0603020202020204" pitchFamily="34" charset="0"/>
              </a:rPr>
              <a:t>    a light has dawned. You have enlarged the nation and increased their joy;</a:t>
            </a:r>
          </a:p>
          <a:p>
            <a:pPr algn="ctr"/>
            <a:r>
              <a:rPr lang="en-GB" sz="1600" b="1" dirty="0">
                <a:solidFill>
                  <a:schemeClr val="bg1"/>
                </a:solidFill>
                <a:latin typeface="Trebuchet MS" panose="020B0603020202020204" pitchFamily="34" charset="0"/>
              </a:rPr>
              <a:t>they rejoice before you as people rejoice at the harvest, as warriors rejoice when dividing the plunder. </a:t>
            </a:r>
          </a:p>
          <a:p>
            <a:pPr algn="ctr"/>
            <a:r>
              <a:rPr lang="en-GB" sz="1600" b="1" dirty="0">
                <a:solidFill>
                  <a:schemeClr val="bg1"/>
                </a:solidFill>
                <a:latin typeface="Trebuchet MS" panose="020B0603020202020204" pitchFamily="34" charset="0"/>
              </a:rPr>
              <a:t>For as in the day of Midian’s defeat,</a:t>
            </a:r>
          </a:p>
          <a:p>
            <a:pPr algn="ctr"/>
            <a:r>
              <a:rPr lang="en-GB" sz="1600" b="1" dirty="0">
                <a:solidFill>
                  <a:schemeClr val="bg1"/>
                </a:solidFill>
                <a:latin typeface="Trebuchet MS" panose="020B0603020202020204" pitchFamily="34" charset="0"/>
              </a:rPr>
              <a:t>    you have shattered the yoke that burdens them,</a:t>
            </a:r>
          </a:p>
          <a:p>
            <a:pPr algn="ctr"/>
            <a:r>
              <a:rPr lang="en-GB" sz="1600" b="1" dirty="0">
                <a:solidFill>
                  <a:schemeClr val="bg1"/>
                </a:solidFill>
                <a:latin typeface="Trebuchet MS" panose="020B0603020202020204" pitchFamily="34" charset="0"/>
              </a:rPr>
              <a:t> the bar across their shoulders, the rod of their oppressor.</a:t>
            </a:r>
          </a:p>
          <a:p>
            <a:pPr algn="ctr"/>
            <a:r>
              <a:rPr lang="en-GB" sz="1600" b="1" dirty="0">
                <a:solidFill>
                  <a:schemeClr val="bg1"/>
                </a:solidFill>
                <a:latin typeface="Trebuchet MS" panose="020B0603020202020204" pitchFamily="34" charset="0"/>
              </a:rPr>
              <a:t> Every warrior’s boot used in battle and every garment rolled in blood </a:t>
            </a:r>
          </a:p>
          <a:p>
            <a:pPr algn="ctr"/>
            <a:r>
              <a:rPr lang="en-GB" sz="1600" b="1" dirty="0">
                <a:solidFill>
                  <a:schemeClr val="bg1"/>
                </a:solidFill>
                <a:latin typeface="Trebuchet MS" panose="020B0603020202020204" pitchFamily="34" charset="0"/>
              </a:rPr>
              <a:t>will be destined for burning, will be fuel for the fire.</a:t>
            </a:r>
          </a:p>
          <a:p>
            <a:pPr algn="ctr"/>
            <a:r>
              <a:rPr lang="en-GB" sz="1600" b="1" dirty="0">
                <a:solidFill>
                  <a:schemeClr val="bg1"/>
                </a:solidFill>
                <a:latin typeface="Trebuchet MS" panose="020B0603020202020204" pitchFamily="34" charset="0"/>
              </a:rPr>
              <a:t> For to us a child is born, to us a son is given, and the government will be on his shoulders.</a:t>
            </a:r>
          </a:p>
          <a:p>
            <a:pPr algn="ctr"/>
            <a:r>
              <a:rPr lang="en-GB" sz="1600" b="1" dirty="0">
                <a:solidFill>
                  <a:schemeClr val="bg1"/>
                </a:solidFill>
                <a:latin typeface="Trebuchet MS" panose="020B0603020202020204" pitchFamily="34" charset="0"/>
              </a:rPr>
              <a:t>And he will be called Wonderful Counsellor, Mighty God, Everlasting Father, Prince of Peace.</a:t>
            </a:r>
          </a:p>
          <a:p>
            <a:pPr algn="ctr"/>
            <a:r>
              <a:rPr lang="en-GB" sz="1600" b="1" dirty="0">
                <a:solidFill>
                  <a:schemeClr val="bg1"/>
                </a:solidFill>
                <a:latin typeface="Trebuchet MS" panose="020B0603020202020204" pitchFamily="34" charset="0"/>
              </a:rPr>
              <a:t> Of the greatness of his government and peace there will be no end.</a:t>
            </a:r>
          </a:p>
          <a:p>
            <a:pPr algn="ctr"/>
            <a:r>
              <a:rPr lang="en-GB" sz="1600" b="1" dirty="0">
                <a:solidFill>
                  <a:schemeClr val="bg1"/>
                </a:solidFill>
                <a:latin typeface="Trebuchet MS" panose="020B0603020202020204" pitchFamily="34" charset="0"/>
              </a:rPr>
              <a:t>He will reign on David’s throne and over his kingdom, establishing and upholding it with j</a:t>
            </a:r>
          </a:p>
          <a:p>
            <a:pPr algn="ctr"/>
            <a:r>
              <a:rPr lang="en-GB" sz="1600" b="1" dirty="0" err="1">
                <a:solidFill>
                  <a:schemeClr val="bg1"/>
                </a:solidFill>
                <a:latin typeface="Trebuchet MS" panose="020B0603020202020204" pitchFamily="34" charset="0"/>
              </a:rPr>
              <a:t>ustice</a:t>
            </a:r>
            <a:r>
              <a:rPr lang="en-GB" sz="1600" b="1" dirty="0">
                <a:solidFill>
                  <a:schemeClr val="bg1"/>
                </a:solidFill>
                <a:latin typeface="Trebuchet MS" panose="020B0603020202020204" pitchFamily="34" charset="0"/>
              </a:rPr>
              <a:t> and righteousness from that time on and forever.</a:t>
            </a:r>
          </a:p>
          <a:p>
            <a:pPr algn="ctr"/>
            <a:r>
              <a:rPr lang="en-GB" sz="1600" b="1" dirty="0">
                <a:solidFill>
                  <a:schemeClr val="bg1"/>
                </a:solidFill>
                <a:latin typeface="Trebuchet MS" panose="020B0603020202020204" pitchFamily="34" charset="0"/>
              </a:rPr>
              <a:t>The zeal of the Lord Almighty will accomplish this.</a:t>
            </a:r>
          </a:p>
          <a:p>
            <a:pPr algn="ctr"/>
            <a:endParaRPr lang="en-GB" b="1" dirty="0"/>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pic>
        <p:nvPicPr>
          <p:cNvPr id="2" name="Online Media 1" title="God Has a Mission for You">
            <a:hlinkClick r:id="" action="ppaction://media"/>
            <a:extLst>
              <a:ext uri="{FF2B5EF4-FFF2-40B4-BE49-F238E27FC236}">
                <a16:creationId xmlns:a16="http://schemas.microsoft.com/office/drawing/2014/main" id="{439D25EF-F1F9-4659-9BBD-254978FA5032}"/>
              </a:ext>
            </a:extLst>
          </p:cNvPr>
          <p:cNvPicPr>
            <a:picLocks noRot="1" noChangeAspect="1"/>
          </p:cNvPicPr>
          <p:nvPr>
            <a:videoFile r:link="rId1"/>
          </p:nvPr>
        </p:nvPicPr>
        <p:blipFill>
          <a:blip r:embed="rId4"/>
          <a:stretch>
            <a:fillRect/>
          </a:stretch>
        </p:blipFill>
        <p:spPr>
          <a:xfrm>
            <a:off x="2195821" y="958373"/>
            <a:ext cx="8745580" cy="4941253"/>
          </a:xfrm>
          <a:prstGeom prst="rect">
            <a:avLst/>
          </a:prstGeom>
        </p:spPr>
      </p:pic>
      <p:sp>
        <p:nvSpPr>
          <p:cNvPr id="7" name="TextBox 6">
            <a:extLst>
              <a:ext uri="{FF2B5EF4-FFF2-40B4-BE49-F238E27FC236}">
                <a16:creationId xmlns:a16="http://schemas.microsoft.com/office/drawing/2014/main" id="{E7966BBD-2CAF-480E-BC4A-BE5C9AEC4023}"/>
              </a:ext>
            </a:extLst>
          </p:cNvPr>
          <p:cNvSpPr txBox="1"/>
          <p:nvPr/>
        </p:nvSpPr>
        <p:spPr>
          <a:xfrm>
            <a:off x="1466926" y="5955631"/>
            <a:ext cx="9258148" cy="369332"/>
          </a:xfrm>
          <a:prstGeom prst="rect">
            <a:avLst/>
          </a:prstGeom>
          <a:noFill/>
        </p:spPr>
        <p:txBody>
          <a:bodyPr wrap="square">
            <a:spAutoFit/>
          </a:bodyPr>
          <a:lstStyle/>
          <a:p>
            <a:pPr algn="ctr"/>
            <a:r>
              <a:rPr lang="en-GB" dirty="0">
                <a:solidFill>
                  <a:schemeClr val="bg1"/>
                </a:solidFill>
              </a:rPr>
              <a:t>Fr Mark Mary shares an important message with you – God has a Mission for You </a:t>
            </a:r>
          </a:p>
        </p:txBody>
      </p:sp>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3339</TotalTime>
  <Words>1393</Words>
  <Application>Microsoft Office PowerPoint</Application>
  <PresentationFormat>Widescreen</PresentationFormat>
  <Paragraphs>117</Paragraphs>
  <Slides>21</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42</cp:revision>
  <dcterms:created xsi:type="dcterms:W3CDTF">2021-03-09T17:12:56Z</dcterms:created>
  <dcterms:modified xsi:type="dcterms:W3CDTF">2021-10-04T13:52:07Z</dcterms:modified>
</cp:coreProperties>
</file>