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8" r:id="rId3"/>
    <p:sldId id="259" r:id="rId4"/>
    <p:sldId id="295" r:id="rId5"/>
    <p:sldId id="296" r:id="rId6"/>
    <p:sldId id="257" r:id="rId7"/>
    <p:sldId id="315" r:id="rId8"/>
    <p:sldId id="303" r:id="rId9"/>
    <p:sldId id="304" r:id="rId10"/>
    <p:sldId id="302" r:id="rId11"/>
    <p:sldId id="305" r:id="rId12"/>
    <p:sldId id="306" r:id="rId13"/>
    <p:sldId id="307" r:id="rId14"/>
    <p:sldId id="308" r:id="rId15"/>
    <p:sldId id="309" r:id="rId16"/>
    <p:sldId id="301" r:id="rId17"/>
    <p:sldId id="310" r:id="rId18"/>
    <p:sldId id="297" r:id="rId19"/>
    <p:sldId id="311" r:id="rId20"/>
    <p:sldId id="312" r:id="rId21"/>
    <p:sldId id="313" r:id="rId22"/>
    <p:sldId id="31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59B"/>
    <a:srgbClr val="0E252B"/>
    <a:srgbClr val="FFCC00"/>
    <a:srgbClr val="003D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13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o469PRLdbHU?feature=oembed"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rhnAa-0kMJk?feature=oembed"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https://www.youtube.com/embed/Fis29rZ2n_4?feature=oembed" TargetMode="External"/><Relationship Id="rId5" Type="http://schemas.openxmlformats.org/officeDocument/2006/relationships/image" Target="../media/image20.jpe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fOB73qRVGJs?feature=oembed" TargetMode="External"/><Relationship Id="rId5" Type="http://schemas.openxmlformats.org/officeDocument/2006/relationships/image" Target="../media/image27.jpe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30.jpe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ideo" Target="https://www.youtube.com/embed/0ZRHJlX2iv8?feature=oembed" TargetMode="Externa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9.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video" Target="https://www.youtube.com/embed/qUtEirFLRXI?feature=oembed"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fC7xNZ5j-2o?feature=oembed"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914400" y="5190855"/>
            <a:ext cx="10363199" cy="1569660"/>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4</a:t>
            </a:r>
          </a:p>
          <a:p>
            <a:pPr algn="ctr"/>
            <a:r>
              <a:rPr lang="en-GB" sz="3200" dirty="0">
                <a:solidFill>
                  <a:schemeClr val="bg1"/>
                </a:solidFill>
                <a:latin typeface="Trebuchet MS" panose="020B0603020202020204" pitchFamily="34" charset="0"/>
                <a:cs typeface="Cavolini" panose="020B0502040204020203" pitchFamily="66" charset="0"/>
              </a:rPr>
              <a:t> Making the journey with the Disciples –</a:t>
            </a:r>
            <a:br>
              <a:rPr lang="en-GB" sz="3200" dirty="0">
                <a:solidFill>
                  <a:schemeClr val="bg1"/>
                </a:solidFill>
                <a:latin typeface="Trebuchet MS" panose="020B0603020202020204" pitchFamily="34" charset="0"/>
                <a:cs typeface="Cavolini" panose="020B0502040204020203" pitchFamily="66" charset="0"/>
              </a:rPr>
            </a:br>
            <a:r>
              <a:rPr lang="en-GB" sz="3200" dirty="0">
                <a:solidFill>
                  <a:schemeClr val="bg1"/>
                </a:solidFill>
                <a:latin typeface="Trebuchet MS" panose="020B0603020202020204" pitchFamily="34" charset="0"/>
                <a:cs typeface="Cavolini" panose="020B0502040204020203" pitchFamily="66" charset="0"/>
              </a:rPr>
              <a:t> the call to follow Jesus </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Reflection</a:t>
            </a:r>
          </a:p>
        </p:txBody>
      </p:sp>
      <p:sp>
        <p:nvSpPr>
          <p:cNvPr id="7" name="TextBox 6">
            <a:extLst>
              <a:ext uri="{FF2B5EF4-FFF2-40B4-BE49-F238E27FC236}">
                <a16:creationId xmlns:a16="http://schemas.microsoft.com/office/drawing/2014/main" id="{E3664420-F848-4CB4-82A1-29769EACD09B}"/>
              </a:ext>
            </a:extLst>
          </p:cNvPr>
          <p:cNvSpPr txBox="1"/>
          <p:nvPr/>
        </p:nvSpPr>
        <p:spPr>
          <a:xfrm>
            <a:off x="1652258" y="5770965"/>
            <a:ext cx="9258148" cy="369332"/>
          </a:xfrm>
          <a:prstGeom prst="rect">
            <a:avLst/>
          </a:prstGeom>
          <a:noFill/>
        </p:spPr>
        <p:txBody>
          <a:bodyPr wrap="square">
            <a:spAutoFit/>
          </a:bodyPr>
          <a:lstStyle/>
          <a:p>
            <a:pPr algn="ctr"/>
            <a:r>
              <a:rPr lang="en-GB" dirty="0">
                <a:solidFill>
                  <a:schemeClr val="bg1"/>
                </a:solidFill>
              </a:rPr>
              <a:t>As you listen to this hymn think about Jesus calling you as His disciples</a:t>
            </a:r>
          </a:p>
        </p:txBody>
      </p:sp>
      <p:pic>
        <p:nvPicPr>
          <p:cNvPr id="3" name="Online Media 2" title="Will you come and follow me (The Summons)">
            <a:hlinkClick r:id="" action="ppaction://media"/>
            <a:extLst>
              <a:ext uri="{FF2B5EF4-FFF2-40B4-BE49-F238E27FC236}">
                <a16:creationId xmlns:a16="http://schemas.microsoft.com/office/drawing/2014/main" id="{53C88CF5-0DDF-49D5-89F6-4E8D7F6000E7}"/>
              </a:ext>
            </a:extLst>
          </p:cNvPr>
          <p:cNvPicPr>
            <a:picLocks noRot="1" noChangeAspect="1"/>
          </p:cNvPicPr>
          <p:nvPr>
            <a:videoFile r:link="rId1"/>
          </p:nvPr>
        </p:nvPicPr>
        <p:blipFill>
          <a:blip r:embed="rId4"/>
          <a:stretch>
            <a:fillRect/>
          </a:stretch>
        </p:blipFill>
        <p:spPr>
          <a:xfrm>
            <a:off x="2726792" y="1147820"/>
            <a:ext cx="7376199" cy="4167552"/>
          </a:xfrm>
          <a:prstGeom prst="rect">
            <a:avLst/>
          </a:prstGeom>
        </p:spPr>
      </p:pic>
    </p:spTree>
    <p:extLst>
      <p:ext uri="{BB962C8B-B14F-4D97-AF65-F5344CB8AC3E}">
        <p14:creationId xmlns:p14="http://schemas.microsoft.com/office/powerpoint/2010/main" val="1816330635"/>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Testimony</a:t>
            </a:r>
          </a:p>
        </p:txBody>
      </p:sp>
      <p:pic>
        <p:nvPicPr>
          <p:cNvPr id="2" name="Online Media 1" title="Jessica McCollough Discipleship Testimony">
            <a:hlinkClick r:id="" action="ppaction://media"/>
            <a:extLst>
              <a:ext uri="{FF2B5EF4-FFF2-40B4-BE49-F238E27FC236}">
                <a16:creationId xmlns:a16="http://schemas.microsoft.com/office/drawing/2014/main" id="{8B8DFF28-9803-481E-A6E6-B5F588C687C1}"/>
              </a:ext>
            </a:extLst>
          </p:cNvPr>
          <p:cNvPicPr>
            <a:picLocks noRot="1" noChangeAspect="1"/>
          </p:cNvPicPr>
          <p:nvPr>
            <a:videoFile r:link="rId1"/>
          </p:nvPr>
        </p:nvPicPr>
        <p:blipFill>
          <a:blip r:embed="rId4"/>
          <a:stretch>
            <a:fillRect/>
          </a:stretch>
        </p:blipFill>
        <p:spPr>
          <a:xfrm>
            <a:off x="2547893" y="1352291"/>
            <a:ext cx="7630258" cy="4153417"/>
          </a:xfrm>
          <a:prstGeom prst="rect">
            <a:avLst/>
          </a:prstGeom>
        </p:spPr>
      </p:pic>
      <p:sp>
        <p:nvSpPr>
          <p:cNvPr id="8" name="TextBox 7">
            <a:extLst>
              <a:ext uri="{FF2B5EF4-FFF2-40B4-BE49-F238E27FC236}">
                <a16:creationId xmlns:a16="http://schemas.microsoft.com/office/drawing/2014/main" id="{E3FB7289-FDB0-4333-B0F1-346DFC82F2ED}"/>
              </a:ext>
            </a:extLst>
          </p:cNvPr>
          <p:cNvSpPr txBox="1"/>
          <p:nvPr/>
        </p:nvSpPr>
        <p:spPr>
          <a:xfrm>
            <a:off x="1652258" y="5770965"/>
            <a:ext cx="9258148" cy="369332"/>
          </a:xfrm>
          <a:prstGeom prst="rect">
            <a:avLst/>
          </a:prstGeom>
          <a:noFill/>
        </p:spPr>
        <p:txBody>
          <a:bodyPr wrap="square">
            <a:spAutoFit/>
          </a:bodyPr>
          <a:lstStyle/>
          <a:p>
            <a:pPr algn="ctr"/>
            <a:r>
              <a:rPr lang="en-GB" dirty="0">
                <a:solidFill>
                  <a:schemeClr val="bg1"/>
                </a:solidFill>
              </a:rPr>
              <a:t>Jessica shares her Discipleship Testimony</a:t>
            </a:r>
          </a:p>
        </p:txBody>
      </p:sp>
    </p:spTree>
    <p:extLst>
      <p:ext uri="{BB962C8B-B14F-4D97-AF65-F5344CB8AC3E}">
        <p14:creationId xmlns:p14="http://schemas.microsoft.com/office/powerpoint/2010/main" val="308467721"/>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12" name="TextBox 11">
            <a:extLst>
              <a:ext uri="{FF2B5EF4-FFF2-40B4-BE49-F238E27FC236}">
                <a16:creationId xmlns:a16="http://schemas.microsoft.com/office/drawing/2014/main" id="{CD3B0047-FC6F-4BF7-B064-C41A82B02B6B}"/>
              </a:ext>
            </a:extLst>
          </p:cNvPr>
          <p:cNvSpPr txBox="1"/>
          <p:nvPr/>
        </p:nvSpPr>
        <p:spPr>
          <a:xfrm>
            <a:off x="471780" y="1052571"/>
            <a:ext cx="11457444" cy="3108543"/>
          </a:xfrm>
          <a:prstGeom prst="rect">
            <a:avLst/>
          </a:prstGeom>
          <a:noFill/>
        </p:spPr>
        <p:txBody>
          <a:bodyPr wrap="square">
            <a:spAutoFit/>
          </a:bodyPr>
          <a:lstStyle/>
          <a:p>
            <a:pPr>
              <a:tabLst>
                <a:tab pos="4479925" algn="l"/>
              </a:tabLst>
            </a:pPr>
            <a:r>
              <a:rPr lang="en-GB" sz="1400" b="1" dirty="0">
                <a:latin typeface="Trebuchet MS" panose="020B0603020202020204" pitchFamily="34" charset="0"/>
              </a:rPr>
              <a:t>520</a:t>
            </a:r>
            <a:r>
              <a:rPr lang="en-GB" sz="1400" dirty="0">
                <a:latin typeface="Trebuchet MS" panose="020B0603020202020204" pitchFamily="34" charset="0"/>
              </a:rPr>
              <a:t> - In all of his life Jesus presents himself as our model. He is "the perfect man", who invites us to become his disciples and follow him. In humbling himself, he has given us an example to imitate, through his prayer he draws us to pray, and by his poverty he calls us to accept freely the privation and persecutions that may come our way. </a:t>
            </a:r>
          </a:p>
          <a:p>
            <a:pPr>
              <a:tabLst>
                <a:tab pos="4479925" algn="l"/>
              </a:tabLst>
            </a:pPr>
            <a:endParaRPr lang="en-GB" sz="1400" dirty="0">
              <a:latin typeface="Trebuchet MS" panose="020B0603020202020204" pitchFamily="34" charset="0"/>
            </a:endParaRPr>
          </a:p>
          <a:p>
            <a:pPr>
              <a:tabLst>
                <a:tab pos="4479925" algn="l"/>
              </a:tabLst>
            </a:pPr>
            <a:r>
              <a:rPr lang="en-GB" sz="1400" dirty="0">
                <a:latin typeface="Trebuchet MS" panose="020B0603020202020204" pitchFamily="34" charset="0"/>
              </a:rPr>
              <a:t>#546 - Jesus' invitation to enter his kingdom comes in the form of parables, a characteristic feature of his teaching. Through his parables he invites people to the feast of the kingdom, but he also asks for a radical choice: to gain the kingdom, one must give everything. Words are not enough, deeds are required. The parables are like mirrors for man: will he be hard soil or good earth for the word? What use has he made of the talents he has received? Jesus and the presence of the kingdom in this world are secretly at the heart of the parables. One must enter the kingdom, that is, become a disciple of Christ, in order to "know the secrets of the kingdom of heaven". For those who stay "outside", everything remains enigmatic.</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618</a:t>
            </a:r>
            <a:r>
              <a:rPr lang="en-GB" sz="1400" dirty="0">
                <a:latin typeface="Trebuchet MS" panose="020B0603020202020204" pitchFamily="34" charset="0"/>
              </a:rPr>
              <a:t> - He calls his disciples to "take up [their] cross and follow [him]", for "Christ also suffered for [us],</a:t>
            </a:r>
          </a:p>
          <a:p>
            <a:pPr>
              <a:tabLst>
                <a:tab pos="4479925" algn="l"/>
              </a:tabLst>
            </a:pPr>
            <a:r>
              <a:rPr lang="en-GB" sz="1400" dirty="0">
                <a:latin typeface="Trebuchet MS" panose="020B0603020202020204" pitchFamily="34" charset="0"/>
              </a:rPr>
              <a:t>leaving [us] an example so that [we] should follow in his steps." In fact Jesus desires to associate with his</a:t>
            </a:r>
          </a:p>
          <a:p>
            <a:pPr>
              <a:tabLst>
                <a:tab pos="4479925" algn="l"/>
              </a:tabLst>
            </a:pPr>
            <a:r>
              <a:rPr lang="en-GB" sz="1400" dirty="0">
                <a:latin typeface="Trebuchet MS" panose="020B0603020202020204" pitchFamily="34" charset="0"/>
              </a:rPr>
              <a:t>redeeming sacrifice those who were to be its first beneficiaries. </a:t>
            </a:r>
          </a:p>
        </p:txBody>
      </p:sp>
      <p:pic>
        <p:nvPicPr>
          <p:cNvPr id="13" name="Picture 12" descr="Icon&#10;&#10;Description automatically generated">
            <a:extLst>
              <a:ext uri="{FF2B5EF4-FFF2-40B4-BE49-F238E27FC236}">
                <a16:creationId xmlns:a16="http://schemas.microsoft.com/office/drawing/2014/main" id="{06AEF37C-9963-404E-AB9D-7CB4F808589F}"/>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295637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with low confidence">
            <a:extLst>
              <a:ext uri="{FF2B5EF4-FFF2-40B4-BE49-F238E27FC236}">
                <a16:creationId xmlns:a16="http://schemas.microsoft.com/office/drawing/2014/main" id="{B2184AA9-1149-4B47-90DB-476B59B94F36}"/>
              </a:ext>
            </a:extLst>
          </p:cNvPr>
          <p:cNvPicPr>
            <a:picLocks noChangeAspect="1"/>
          </p:cNvPicPr>
          <p:nvPr/>
        </p:nvPicPr>
        <p:blipFill rotWithShape="1">
          <a:blip r:embed="rId3">
            <a:extLst>
              <a:ext uri="{28A0092B-C50C-407E-A947-70E740481C1C}">
                <a14:useLocalDpi xmlns:a14="http://schemas.microsoft.com/office/drawing/2010/main" val="0"/>
              </a:ext>
            </a:extLst>
          </a:blip>
          <a:srcRect l="6433"/>
          <a:stretch/>
        </p:blipFill>
        <p:spPr>
          <a:xfrm>
            <a:off x="0" y="0"/>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chemeClr val="bg1"/>
                </a:solidFill>
                <a:latin typeface="Trebuchet MS" panose="020B0603020202020204" pitchFamily="34" charset="0"/>
              </a:rPr>
              <a:t>Question</a:t>
            </a:r>
          </a:p>
        </p:txBody>
      </p:sp>
      <p:sp>
        <p:nvSpPr>
          <p:cNvPr id="8" name="TextBox 7">
            <a:extLst>
              <a:ext uri="{FF2B5EF4-FFF2-40B4-BE49-F238E27FC236}">
                <a16:creationId xmlns:a16="http://schemas.microsoft.com/office/drawing/2014/main" id="{50F8E8F9-5C60-4910-9F63-3E73F7E017BF}"/>
              </a:ext>
            </a:extLst>
          </p:cNvPr>
          <p:cNvSpPr txBox="1"/>
          <p:nvPr/>
        </p:nvSpPr>
        <p:spPr>
          <a:xfrm>
            <a:off x="3974205" y="5596716"/>
            <a:ext cx="6419173" cy="998799"/>
          </a:xfrm>
          <a:prstGeom prst="rect">
            <a:avLst/>
          </a:prstGeom>
        </p:spPr>
        <p:txBody>
          <a:bodyPr vert="horz" lIns="91440" tIns="45720" rIns="91440" bIns="45720" rtlCol="0">
            <a:normAutofit/>
          </a:bodyPr>
          <a:lstStyle/>
          <a:p>
            <a:pPr>
              <a:lnSpc>
                <a:spcPct val="90000"/>
              </a:lnSpc>
              <a:spcAft>
                <a:spcPts val="600"/>
              </a:spcAft>
            </a:pPr>
            <a:r>
              <a:rPr lang="en-US" sz="2200" dirty="0">
                <a:solidFill>
                  <a:schemeClr val="bg1"/>
                </a:solidFill>
                <a:latin typeface="Trebuchet MS" panose="020B0603020202020204" pitchFamily="34" charset="0"/>
              </a:rPr>
              <a:t>How can I be a Good Disciple of Christ?</a:t>
            </a:r>
          </a:p>
        </p:txBody>
      </p:sp>
      <p:pic>
        <p:nvPicPr>
          <p:cNvPr id="2" name="Online Media 1" title="How to be a Good Disciple of Christ">
            <a:hlinkClick r:id="" action="ppaction://media"/>
            <a:extLst>
              <a:ext uri="{FF2B5EF4-FFF2-40B4-BE49-F238E27FC236}">
                <a16:creationId xmlns:a16="http://schemas.microsoft.com/office/drawing/2014/main" id="{624096DE-BDFC-4CC4-AAE5-E1D2FC66F47A}"/>
              </a:ext>
            </a:extLst>
          </p:cNvPr>
          <p:cNvPicPr>
            <a:picLocks noRot="1" noChangeAspect="1"/>
          </p:cNvPicPr>
          <p:nvPr>
            <a:videoFile r:link="rId1"/>
          </p:nvPr>
        </p:nvPicPr>
        <p:blipFill>
          <a:blip r:embed="rId5"/>
          <a:stretch>
            <a:fillRect/>
          </a:stretch>
        </p:blipFill>
        <p:spPr>
          <a:xfrm>
            <a:off x="997527" y="1472095"/>
            <a:ext cx="5098473" cy="3539962"/>
          </a:xfrm>
          <a:prstGeom prst="rect">
            <a:avLst/>
          </a:prstGeom>
        </p:spPr>
      </p:pic>
    </p:spTree>
    <p:extLst>
      <p:ext uri="{BB962C8B-B14F-4D97-AF65-F5344CB8AC3E}">
        <p14:creationId xmlns:p14="http://schemas.microsoft.com/office/powerpoint/2010/main" val="2575626037"/>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2FB99E-B909-4EFC-B24F-EF0640EB8F13}"/>
              </a:ext>
            </a:extLst>
          </p:cNvPr>
          <p:cNvSpPr txBox="1"/>
          <p:nvPr/>
        </p:nvSpPr>
        <p:spPr>
          <a:xfrm>
            <a:off x="640080" y="2872899"/>
            <a:ext cx="4243589" cy="1662525"/>
          </a:xfrm>
          <a:prstGeom prst="rect">
            <a:avLst/>
          </a:prstGeom>
        </p:spPr>
        <p:txBody>
          <a:bodyPr vert="horz" lIns="91440" tIns="45720" rIns="91440" bIns="45720" rtlCol="0">
            <a:normAutofit/>
          </a:bodyPr>
          <a:lstStyle/>
          <a:p>
            <a:pPr>
              <a:lnSpc>
                <a:spcPct val="90000"/>
              </a:lnSpc>
              <a:spcAft>
                <a:spcPts val="600"/>
              </a:spcAft>
            </a:pPr>
            <a:r>
              <a:rPr lang="en-US" sz="2400" dirty="0">
                <a:solidFill>
                  <a:srgbClr val="04659B"/>
                </a:solidFill>
                <a:latin typeface="Trebuchet MS" panose="020B0603020202020204" pitchFamily="34" charset="0"/>
              </a:rPr>
              <a:t>How do you feel Jesus has called you to be His Disciple?</a:t>
            </a:r>
          </a:p>
        </p:txBody>
      </p:sp>
      <p:pic>
        <p:nvPicPr>
          <p:cNvPr id="12" name="Picture 11" descr="Icon&#10;&#10;Description automatically generated">
            <a:extLst>
              <a:ext uri="{FF2B5EF4-FFF2-40B4-BE49-F238E27FC236}">
                <a16:creationId xmlns:a16="http://schemas.microsoft.com/office/drawing/2014/main" id="{45A8F772-A2FC-4A98-8D30-8FF33ECD329F}"/>
              </a:ext>
            </a:extLst>
          </p:cNvPr>
          <p:cNvPicPr>
            <a:picLocks noChangeAspect="1"/>
          </p:cNvPicPr>
          <p:nvPr/>
        </p:nvPicPr>
        <p:blipFill rotWithShape="1">
          <a:blip r:embed="rId2">
            <a:extLst>
              <a:ext uri="{28A0092B-C50C-407E-A947-70E740481C1C}">
                <a14:useLocalDpi xmlns:a14="http://schemas.microsoft.com/office/drawing/2010/main" val="0"/>
              </a:ext>
            </a:extLst>
          </a:blip>
          <a:srcRect l="17217" r="2636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TextBox 10">
            <a:extLst>
              <a:ext uri="{FF2B5EF4-FFF2-40B4-BE49-F238E27FC236}">
                <a16:creationId xmlns:a16="http://schemas.microsoft.com/office/drawing/2014/main" id="{0C3FE68D-99F8-4C71-B997-622A18FB5274}"/>
              </a:ext>
            </a:extLst>
          </p:cNvPr>
          <p:cNvSpPr txBox="1"/>
          <p:nvPr/>
        </p:nvSpPr>
        <p:spPr>
          <a:xfrm>
            <a:off x="515067" y="25556"/>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04659B"/>
                </a:solidFill>
                <a:latin typeface="Trebuchet MS" panose="020B0603020202020204" pitchFamily="34" charset="0"/>
                <a:ea typeface="+mj-ea"/>
                <a:cs typeface="+mj-cs"/>
              </a:rPr>
              <a:t>Discussion</a:t>
            </a:r>
            <a:r>
              <a:rPr lang="en-US" sz="4400" b="1" dirty="0">
                <a:solidFill>
                  <a:srgbClr val="333739"/>
                </a:solidFill>
                <a:latin typeface="Trebuchet MS" panose="020B0603020202020204" pitchFamily="34" charset="0"/>
                <a:ea typeface="+mj-ea"/>
                <a:cs typeface="+mj-cs"/>
              </a:rPr>
              <a:t> </a:t>
            </a:r>
          </a:p>
        </p:txBody>
      </p:sp>
      <p:sp>
        <p:nvSpPr>
          <p:cNvPr id="7" name="TextBox 6">
            <a:extLst>
              <a:ext uri="{FF2B5EF4-FFF2-40B4-BE49-F238E27FC236}">
                <a16:creationId xmlns:a16="http://schemas.microsoft.com/office/drawing/2014/main" id="{3C840AC2-6ECD-4575-98D6-BE43BDB238A6}"/>
              </a:ext>
            </a:extLst>
          </p:cNvPr>
          <p:cNvSpPr txBox="1"/>
          <p:nvPr/>
        </p:nvSpPr>
        <p:spPr>
          <a:xfrm>
            <a:off x="1820780" y="5512296"/>
            <a:ext cx="3296561" cy="1013487"/>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FFCC00"/>
                </a:solidFill>
                <a:latin typeface="Trebuchet MS" panose="020B0603020202020204" pitchFamily="34" charset="0"/>
              </a:rPr>
              <a:t>Discuss this is two’s &amp; three’s then feedback to the main group</a:t>
            </a:r>
            <a:endParaRPr lang="en-US" sz="2000" dirty="0">
              <a:solidFill>
                <a:srgbClr val="FFCC00"/>
              </a:solidFill>
              <a:latin typeface="Trebuchet MS" panose="020B0603020202020204" pitchFamily="34" charset="0"/>
            </a:endParaRPr>
          </a:p>
        </p:txBody>
      </p:sp>
      <p:pic>
        <p:nvPicPr>
          <p:cNvPr id="16" name="Picture 15" descr="Icon&#10;&#10;Description automatically generated">
            <a:extLst>
              <a:ext uri="{FF2B5EF4-FFF2-40B4-BE49-F238E27FC236}">
                <a16:creationId xmlns:a16="http://schemas.microsoft.com/office/drawing/2014/main" id="{B50E15B4-E822-4B41-AB52-2C7E78010E45}"/>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34971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18106"/>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3">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sp>
        <p:nvSpPr>
          <p:cNvPr id="8" name="TextBox 7">
            <a:extLst>
              <a:ext uri="{FF2B5EF4-FFF2-40B4-BE49-F238E27FC236}">
                <a16:creationId xmlns:a16="http://schemas.microsoft.com/office/drawing/2014/main" id="{48A20B93-C1CF-4163-98B7-2B66605BD489}"/>
              </a:ext>
            </a:extLst>
          </p:cNvPr>
          <p:cNvSpPr txBox="1"/>
          <p:nvPr/>
        </p:nvSpPr>
        <p:spPr>
          <a:xfrm>
            <a:off x="4266287" y="3429000"/>
            <a:ext cx="3929429" cy="646331"/>
          </a:xfrm>
          <a:prstGeom prst="rect">
            <a:avLst/>
          </a:prstGeom>
          <a:noFill/>
        </p:spPr>
        <p:txBody>
          <a:bodyPr wrap="square">
            <a:spAutoFit/>
          </a:bodyPr>
          <a:lstStyle/>
          <a:p>
            <a:r>
              <a:rPr lang="en-GB" b="1" dirty="0">
                <a:latin typeface="Trebuchet MS" panose="020B0603020202020204" pitchFamily="34" charset="0"/>
              </a:rPr>
              <a:t>catholicmissionarydisciples.com/</a:t>
            </a:r>
            <a:br>
              <a:rPr lang="en-GB" b="1" dirty="0">
                <a:latin typeface="Trebuchet MS" panose="020B0603020202020204" pitchFamily="34" charset="0"/>
              </a:rPr>
            </a:br>
            <a:r>
              <a:rPr lang="en-GB" b="1" dirty="0">
                <a:latin typeface="Trebuchet MS" panose="020B0603020202020204" pitchFamily="34" charset="0"/>
              </a:rPr>
              <a:t>news/marks-of-discipleship</a:t>
            </a:r>
          </a:p>
        </p:txBody>
      </p:sp>
      <p:pic>
        <p:nvPicPr>
          <p:cNvPr id="11" name="Picture 10" descr="Logo&#10;&#10;Description automatically generated">
            <a:extLst>
              <a:ext uri="{FF2B5EF4-FFF2-40B4-BE49-F238E27FC236}">
                <a16:creationId xmlns:a16="http://schemas.microsoft.com/office/drawing/2014/main" id="{27EF3216-7C34-4016-8C57-D7FDA4E19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0806" y="1942898"/>
            <a:ext cx="2166798" cy="2185973"/>
          </a:xfrm>
          <a:prstGeom prst="rect">
            <a:avLst/>
          </a:prstGeom>
        </p:spPr>
      </p:pic>
      <p:sp>
        <p:nvSpPr>
          <p:cNvPr id="12" name="TextBox 11">
            <a:extLst>
              <a:ext uri="{FF2B5EF4-FFF2-40B4-BE49-F238E27FC236}">
                <a16:creationId xmlns:a16="http://schemas.microsoft.com/office/drawing/2014/main" id="{830C13F3-3F73-4FE7-84E3-4C4401735356}"/>
              </a:ext>
            </a:extLst>
          </p:cNvPr>
          <p:cNvSpPr txBox="1"/>
          <p:nvPr/>
        </p:nvSpPr>
        <p:spPr>
          <a:xfrm>
            <a:off x="8495469" y="4164104"/>
            <a:ext cx="3929429" cy="369332"/>
          </a:xfrm>
          <a:prstGeom prst="rect">
            <a:avLst/>
          </a:prstGeom>
          <a:noFill/>
        </p:spPr>
        <p:txBody>
          <a:bodyPr wrap="square">
            <a:spAutoFit/>
          </a:bodyPr>
          <a:lstStyle/>
          <a:p>
            <a:r>
              <a:rPr lang="en-GB" b="1" dirty="0">
                <a:latin typeface="Trebuchet MS" panose="020B0603020202020204" pitchFamily="34" charset="0"/>
              </a:rPr>
              <a:t>alpha.org/</a:t>
            </a:r>
          </a:p>
        </p:txBody>
      </p:sp>
      <p:pic>
        <p:nvPicPr>
          <p:cNvPr id="14" name="Picture 13" descr="Shape&#10;&#10;Description automatically generated with medium confidence">
            <a:extLst>
              <a:ext uri="{FF2B5EF4-FFF2-40B4-BE49-F238E27FC236}">
                <a16:creationId xmlns:a16="http://schemas.microsoft.com/office/drawing/2014/main" id="{98A7E76E-7DF8-4D8D-9CE6-B46790E362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9924" y="5041247"/>
            <a:ext cx="3341821" cy="532172"/>
          </a:xfrm>
          <a:prstGeom prst="rect">
            <a:avLst/>
          </a:prstGeom>
        </p:spPr>
      </p:pic>
      <p:sp>
        <p:nvSpPr>
          <p:cNvPr id="15" name="TextBox 14">
            <a:extLst>
              <a:ext uri="{FF2B5EF4-FFF2-40B4-BE49-F238E27FC236}">
                <a16:creationId xmlns:a16="http://schemas.microsoft.com/office/drawing/2014/main" id="{FFB00B38-8123-495D-AD74-6CEE28BA680C}"/>
              </a:ext>
            </a:extLst>
          </p:cNvPr>
          <p:cNvSpPr txBox="1"/>
          <p:nvPr/>
        </p:nvSpPr>
        <p:spPr>
          <a:xfrm>
            <a:off x="4071798" y="5838948"/>
            <a:ext cx="3929429" cy="369332"/>
          </a:xfrm>
          <a:prstGeom prst="rect">
            <a:avLst/>
          </a:prstGeom>
          <a:noFill/>
        </p:spPr>
        <p:txBody>
          <a:bodyPr wrap="square">
            <a:spAutoFit/>
          </a:bodyPr>
          <a:lstStyle/>
          <a:p>
            <a:r>
              <a:rPr lang="en-GB" b="1" dirty="0">
                <a:latin typeface="Trebuchet MS" panose="020B0603020202020204" pitchFamily="34" charset="0"/>
              </a:rPr>
              <a:t>Sycamore.fm/</a:t>
            </a:r>
          </a:p>
        </p:txBody>
      </p:sp>
      <p:pic>
        <p:nvPicPr>
          <p:cNvPr id="3074" name="Picture 2" descr="12 Marks of Discipleship">
            <a:extLst>
              <a:ext uri="{FF2B5EF4-FFF2-40B4-BE49-F238E27FC236}">
                <a16:creationId xmlns:a16="http://schemas.microsoft.com/office/drawing/2014/main" id="{1D0336E5-04F0-416B-BED6-0542720572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3570" y="1951642"/>
            <a:ext cx="2518977" cy="131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988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BA3395-C609-465C-AFAA-8185770A11D2">
            <a:extLst>
              <a:ext uri="{FF2B5EF4-FFF2-40B4-BE49-F238E27FC236}">
                <a16:creationId xmlns:a16="http://schemas.microsoft.com/office/drawing/2014/main" id="{D42F6C55-6B5E-44F2-B8C4-EAC0A3D3F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1" t="3555" b="2301"/>
          <a:stretch/>
        </p:blipFill>
        <p:spPr bwMode="auto">
          <a:xfrm>
            <a:off x="7491662" y="753979"/>
            <a:ext cx="4215841" cy="5422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open your heart to Him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him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his presence with you.</a:t>
            </a:r>
          </a:p>
          <a:p>
            <a:pPr algn="ctr"/>
            <a:endParaRPr lang="en-GB" dirty="0"/>
          </a:p>
        </p:txBody>
      </p:sp>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pic>
        <p:nvPicPr>
          <p:cNvPr id="2" name="Online Media 1" title="Alone With GOD - 3 Hour Peaceful Music | Relaxation Music | Christian Meditation Music |Prayer Music">
            <a:hlinkClick r:id="" action="ppaction://media"/>
            <a:extLst>
              <a:ext uri="{FF2B5EF4-FFF2-40B4-BE49-F238E27FC236}">
                <a16:creationId xmlns:a16="http://schemas.microsoft.com/office/drawing/2014/main" id="{561DA0D4-B308-414E-8653-BDA0B8010020}"/>
              </a:ext>
            </a:extLst>
          </p:cNvPr>
          <p:cNvPicPr>
            <a:picLocks noRot="1" noChangeAspect="1"/>
          </p:cNvPicPr>
          <p:nvPr>
            <a:videoFile r:link="rId1"/>
          </p:nvPr>
        </p:nvPicPr>
        <p:blipFill>
          <a:blip r:embed="rId5"/>
          <a:stretch>
            <a:fillRect/>
          </a:stretch>
        </p:blipFill>
        <p:spPr>
          <a:xfrm>
            <a:off x="4700339" y="4526767"/>
            <a:ext cx="2540000" cy="1435100"/>
          </a:xfrm>
          <a:prstGeom prst="rect">
            <a:avLst/>
          </a:prstGeom>
        </p:spPr>
      </p:pic>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Introduction</a:t>
            </a:r>
          </a:p>
        </p:txBody>
      </p:sp>
      <p:sp>
        <p:nvSpPr>
          <p:cNvPr id="7" name="TextBox 6">
            <a:extLst>
              <a:ext uri="{FF2B5EF4-FFF2-40B4-BE49-F238E27FC236}">
                <a16:creationId xmlns:a16="http://schemas.microsoft.com/office/drawing/2014/main" id="{D6588456-4E5E-4A74-9FDC-98C7AB373782}"/>
              </a:ext>
            </a:extLst>
          </p:cNvPr>
          <p:cNvSpPr txBox="1"/>
          <p:nvPr/>
        </p:nvSpPr>
        <p:spPr>
          <a:xfrm>
            <a:off x="472687" y="1431794"/>
            <a:ext cx="5238415" cy="4124206"/>
          </a:xfrm>
          <a:prstGeom prst="rect">
            <a:avLst/>
          </a:prstGeom>
          <a:noFill/>
        </p:spPr>
        <p:txBody>
          <a:bodyPr wrap="square" rtlCol="0">
            <a:spAutoFit/>
          </a:bodyPr>
          <a:lstStyle/>
          <a:p>
            <a:r>
              <a:rPr lang="en-GB"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focus of this session is the call to follow Jesus. The disciples were called by Jesus to follow him and they left their old lives behind. They made their lives a pilgrimage following Jesus and allowing themselves to be formed by him. He called them to live a life that was self giving taking up the cross. We are called to follow their example on our own faith journey, Jesus calls each one of us to follow him and to be his life long disciples. It is this way that we will find true meaning and purpose in our lives</a:t>
            </a:r>
            <a:r>
              <a:rPr lang="en-GB"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200" dirty="0">
              <a:solidFill>
                <a:srgbClr val="FFCC00"/>
              </a:solidFill>
              <a:latin typeface="Trebuchet MS" panose="020B0603020202020204" pitchFamily="34" charset="0"/>
            </a:endParaRPr>
          </a:p>
        </p:txBody>
      </p:sp>
      <p:pic>
        <p:nvPicPr>
          <p:cNvPr id="14" name="Picture 13" descr="Icon&#10;&#10;Description automatically generated">
            <a:extLst>
              <a:ext uri="{FF2B5EF4-FFF2-40B4-BE49-F238E27FC236}">
                <a16:creationId xmlns:a16="http://schemas.microsoft.com/office/drawing/2014/main" id="{C0B47A87-8C6A-4EF7-95A2-6D622BF7927C}"/>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026" name="Picture 2" descr="Are You a Disciple of Christ? - David Servant">
            <a:extLst>
              <a:ext uri="{FF2B5EF4-FFF2-40B4-BE49-F238E27FC236}">
                <a16:creationId xmlns:a16="http://schemas.microsoft.com/office/drawing/2014/main" id="{766FBDE3-6689-4958-970D-BF8D5FC25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572" y="1839516"/>
            <a:ext cx="5601741" cy="330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48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914400" y="5190855"/>
            <a:ext cx="10363199" cy="1569660"/>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4</a:t>
            </a:r>
          </a:p>
          <a:p>
            <a:pPr algn="ctr"/>
            <a:r>
              <a:rPr lang="en-GB" sz="3200" dirty="0">
                <a:solidFill>
                  <a:schemeClr val="bg1"/>
                </a:solidFill>
                <a:latin typeface="Trebuchet MS" panose="020B0603020202020204" pitchFamily="34" charset="0"/>
                <a:cs typeface="Cavolini" panose="020B0502040204020203" pitchFamily="66" charset="0"/>
              </a:rPr>
              <a:t> Making the journey with the Disciples –</a:t>
            </a:r>
            <a:br>
              <a:rPr lang="en-GB" sz="3200" dirty="0">
                <a:solidFill>
                  <a:schemeClr val="bg1"/>
                </a:solidFill>
                <a:latin typeface="Trebuchet MS" panose="020B0603020202020204" pitchFamily="34" charset="0"/>
                <a:cs typeface="Cavolini" panose="020B0502040204020203" pitchFamily="66" charset="0"/>
              </a:rPr>
            </a:br>
            <a:r>
              <a:rPr lang="en-GB" sz="3200" dirty="0">
                <a:solidFill>
                  <a:schemeClr val="bg1"/>
                </a:solidFill>
                <a:latin typeface="Trebuchet MS" panose="020B0603020202020204" pitchFamily="34" charset="0"/>
                <a:cs typeface="Cavolini" panose="020B0502040204020203" pitchFamily="66" charset="0"/>
              </a:rPr>
              <a:t> the call to follow Jesus </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863139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con&#10;&#10;Description automatically generated">
            <a:extLst>
              <a:ext uri="{FF2B5EF4-FFF2-40B4-BE49-F238E27FC236}">
                <a16:creationId xmlns:a16="http://schemas.microsoft.com/office/drawing/2014/main" id="{1F2364A2-66C9-41A9-9E32-32622AE8B7B5}"/>
              </a:ext>
            </a:extLst>
          </p:cNvPr>
          <p:cNvPicPr>
            <a:picLocks noGrp="1" noChangeAspect="1"/>
          </p:cNvPicPr>
          <p:nvPr>
            <p:ph idx="1"/>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345538" y="196552"/>
            <a:ext cx="2452369" cy="2452369"/>
          </a:xfrm>
        </p:spPr>
      </p:pic>
      <p:sp>
        <p:nvSpPr>
          <p:cNvPr id="11" name="TextBox 10">
            <a:extLst>
              <a:ext uri="{FF2B5EF4-FFF2-40B4-BE49-F238E27FC236}">
                <a16:creationId xmlns:a16="http://schemas.microsoft.com/office/drawing/2014/main" id="{5849021A-DFCB-4A72-BE82-EBEED511F47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Catholicism in a Hundred Objects</a:t>
            </a:r>
          </a:p>
        </p:txBody>
      </p:sp>
      <p:pic>
        <p:nvPicPr>
          <p:cNvPr id="12" name="Picture 11" descr="Icon&#10;&#10;Description automatically generated">
            <a:extLst>
              <a:ext uri="{FF2B5EF4-FFF2-40B4-BE49-F238E27FC236}">
                <a16:creationId xmlns:a16="http://schemas.microsoft.com/office/drawing/2014/main" id="{6AF0AD4E-C5D1-4CB3-9F0A-115154478BA2}"/>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17" name="TextBox 16">
            <a:extLst>
              <a:ext uri="{FF2B5EF4-FFF2-40B4-BE49-F238E27FC236}">
                <a16:creationId xmlns:a16="http://schemas.microsoft.com/office/drawing/2014/main" id="{34C2FF2D-333F-4100-A306-93E939C81CAC}"/>
              </a:ext>
            </a:extLst>
          </p:cNvPr>
          <p:cNvSpPr txBox="1"/>
          <p:nvPr/>
        </p:nvSpPr>
        <p:spPr>
          <a:xfrm>
            <a:off x="7729605" y="6118920"/>
            <a:ext cx="5016380" cy="369332"/>
          </a:xfrm>
          <a:prstGeom prst="rect">
            <a:avLst/>
          </a:prstGeom>
          <a:noFill/>
        </p:spPr>
        <p:txBody>
          <a:bodyPr wrap="square">
            <a:spAutoFit/>
          </a:bodyPr>
          <a:lstStyle/>
          <a:p>
            <a:pPr algn="ctr"/>
            <a:r>
              <a:rPr lang="en-GB" dirty="0">
                <a:solidFill>
                  <a:schemeClr val="bg1"/>
                </a:solidFill>
              </a:rPr>
              <a:t>The Four Gospels</a:t>
            </a:r>
          </a:p>
        </p:txBody>
      </p:sp>
      <p:sp>
        <p:nvSpPr>
          <p:cNvPr id="18" name="TextBox 17">
            <a:extLst>
              <a:ext uri="{FF2B5EF4-FFF2-40B4-BE49-F238E27FC236}">
                <a16:creationId xmlns:a16="http://schemas.microsoft.com/office/drawing/2014/main" id="{2716E71B-871C-4709-9A7E-6E360E76ADC7}"/>
              </a:ext>
            </a:extLst>
          </p:cNvPr>
          <p:cNvSpPr txBox="1"/>
          <p:nvPr/>
        </p:nvSpPr>
        <p:spPr>
          <a:xfrm>
            <a:off x="2791539" y="5075184"/>
            <a:ext cx="5016380" cy="276999"/>
          </a:xfrm>
          <a:prstGeom prst="rect">
            <a:avLst/>
          </a:prstGeom>
          <a:noFill/>
        </p:spPr>
        <p:txBody>
          <a:bodyPr wrap="square">
            <a:spAutoFit/>
          </a:bodyPr>
          <a:lstStyle/>
          <a:p>
            <a:pPr algn="ctr"/>
            <a:r>
              <a:rPr lang="en-GB" sz="1200" dirty="0">
                <a:solidFill>
                  <a:schemeClr val="bg1"/>
                </a:solidFill>
                <a:latin typeface="Trebuchet MS" panose="020B0603020202020204" pitchFamily="34" charset="0"/>
              </a:rPr>
              <a:t>This video is 28 minutes long so watch as much or as little as you like </a:t>
            </a:r>
            <a:endParaRPr lang="en-GB" sz="1200" dirty="0"/>
          </a:p>
        </p:txBody>
      </p:sp>
      <p:pic>
        <p:nvPicPr>
          <p:cNvPr id="2" name="Online Media 1" title="The life of Jesus">
            <a:hlinkClick r:id="" action="ppaction://media"/>
            <a:extLst>
              <a:ext uri="{FF2B5EF4-FFF2-40B4-BE49-F238E27FC236}">
                <a16:creationId xmlns:a16="http://schemas.microsoft.com/office/drawing/2014/main" id="{2557A1A0-2FBF-4C48-ABB2-10251E529936}"/>
              </a:ext>
            </a:extLst>
          </p:cNvPr>
          <p:cNvPicPr>
            <a:picLocks noRot="1" noChangeAspect="1"/>
          </p:cNvPicPr>
          <p:nvPr>
            <a:videoFile r:link="rId1"/>
          </p:nvPr>
        </p:nvPicPr>
        <p:blipFill>
          <a:blip r:embed="rId5"/>
          <a:stretch>
            <a:fillRect/>
          </a:stretch>
        </p:blipFill>
        <p:spPr>
          <a:xfrm>
            <a:off x="1012027" y="978011"/>
            <a:ext cx="6690982" cy="4000389"/>
          </a:xfrm>
          <a:prstGeom prst="rect">
            <a:avLst/>
          </a:prstGeom>
        </p:spPr>
      </p:pic>
      <p:pic>
        <p:nvPicPr>
          <p:cNvPr id="2050" name="Picture 2" descr="Heart and Mind: The Four-Gospel Journey for Radical Transformation | First  Baptist Church">
            <a:extLst>
              <a:ext uri="{FF2B5EF4-FFF2-40B4-BE49-F238E27FC236}">
                <a16:creationId xmlns:a16="http://schemas.microsoft.com/office/drawing/2014/main" id="{0E5E478F-1CFA-4290-B17B-88036524A3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5617" y="3679975"/>
            <a:ext cx="1884356" cy="234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161310"/>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flag with a star on it&#10;&#10;Description automatically generated with low confidence">
            <a:extLst>
              <a:ext uri="{FF2B5EF4-FFF2-40B4-BE49-F238E27FC236}">
                <a16:creationId xmlns:a16="http://schemas.microsoft.com/office/drawing/2014/main" id="{67D5ECDB-72A5-43E4-8179-70837EFCD902}"/>
              </a:ext>
            </a:extLst>
          </p:cNvPr>
          <p:cNvPicPr>
            <a:picLocks noChangeAspect="1"/>
          </p:cNvPicPr>
          <p:nvPr/>
        </p:nvPicPr>
        <p:blipFill rotWithShape="1">
          <a:blip r:embed="rId3">
            <a:extLst>
              <a:ext uri="{28A0092B-C50C-407E-A947-70E740481C1C}">
                <a14:useLocalDpi xmlns:a14="http://schemas.microsoft.com/office/drawing/2010/main" val="0"/>
              </a:ext>
            </a:extLst>
          </a:blip>
          <a:srcRect r="14458" b="8056"/>
          <a:stretch/>
        </p:blipFill>
        <p:spPr>
          <a:xfrm>
            <a:off x="-1" y="-1"/>
            <a:ext cx="12192001" cy="6858001"/>
          </a:xfrm>
          <a:prstGeom prst="rect">
            <a:avLst/>
          </a:prstGeom>
        </p:spPr>
      </p:pic>
      <p:sp>
        <p:nvSpPr>
          <p:cNvPr id="6" name="TextBox 5">
            <a:extLst>
              <a:ext uri="{FF2B5EF4-FFF2-40B4-BE49-F238E27FC236}">
                <a16:creationId xmlns:a16="http://schemas.microsoft.com/office/drawing/2014/main" id="{45B621DE-1A9E-431D-BE03-A1419DD71A7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A Journey with…</a:t>
            </a:r>
          </a:p>
        </p:txBody>
      </p:sp>
      <p:sp>
        <p:nvSpPr>
          <p:cNvPr id="5" name="TextBox 4">
            <a:extLst>
              <a:ext uri="{FF2B5EF4-FFF2-40B4-BE49-F238E27FC236}">
                <a16:creationId xmlns:a16="http://schemas.microsoft.com/office/drawing/2014/main" id="{E375734D-8399-4164-84E5-C727E6D3D649}"/>
              </a:ext>
            </a:extLst>
          </p:cNvPr>
          <p:cNvSpPr txBox="1"/>
          <p:nvPr/>
        </p:nvSpPr>
        <p:spPr>
          <a:xfrm>
            <a:off x="883451" y="2534659"/>
            <a:ext cx="4202354" cy="369332"/>
          </a:xfrm>
          <a:prstGeom prst="rect">
            <a:avLst/>
          </a:prstGeom>
          <a:noFill/>
        </p:spPr>
        <p:txBody>
          <a:bodyPr wrap="square">
            <a:spAutoFit/>
          </a:bodyPr>
          <a:lstStyle/>
          <a:p>
            <a:pPr algn="ctr"/>
            <a:r>
              <a:rPr lang="en-GB" dirty="0">
                <a:solidFill>
                  <a:schemeClr val="bg1"/>
                </a:solidFill>
                <a:latin typeface="Trebuchet MS" panose="020B0603020202020204" pitchFamily="34" charset="0"/>
              </a:rPr>
              <a:t>Intro video here</a:t>
            </a:r>
            <a:endParaRPr lang="en-GB" b="1" dirty="0"/>
          </a:p>
        </p:txBody>
      </p:sp>
      <p:pic>
        <p:nvPicPr>
          <p:cNvPr id="2" name="Online Media 1" title="Making the journey with the disciples">
            <a:hlinkClick r:id="" action="ppaction://media"/>
            <a:extLst>
              <a:ext uri="{FF2B5EF4-FFF2-40B4-BE49-F238E27FC236}">
                <a16:creationId xmlns:a16="http://schemas.microsoft.com/office/drawing/2014/main" id="{D41DE758-99E9-4EC1-A149-7809140315D0}"/>
              </a:ext>
            </a:extLst>
          </p:cNvPr>
          <p:cNvPicPr>
            <a:picLocks noRot="1" noChangeAspect="1"/>
          </p:cNvPicPr>
          <p:nvPr>
            <a:videoFile r:link="rId1"/>
          </p:nvPr>
        </p:nvPicPr>
        <p:blipFill>
          <a:blip r:embed="rId4"/>
          <a:stretch>
            <a:fillRect/>
          </a:stretch>
        </p:blipFill>
        <p:spPr>
          <a:xfrm>
            <a:off x="374078" y="2186441"/>
            <a:ext cx="5090069" cy="2875889"/>
          </a:xfrm>
          <a:prstGeom prst="rect">
            <a:avLst/>
          </a:prstGeom>
        </p:spPr>
      </p:pic>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13" name="Content Placeholder 12" descr="Text&#10;&#10;Description automatically generated with low confidence">
            <a:extLst>
              <a:ext uri="{FF2B5EF4-FFF2-40B4-BE49-F238E27FC236}">
                <a16:creationId xmlns:a16="http://schemas.microsoft.com/office/drawing/2014/main" id="{C9270646-37A6-4CE3-87EB-5479DE07B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811" r="27226"/>
          <a:stretch/>
        </p:blipFill>
        <p:spPr>
          <a:xfrm>
            <a:off x="0" y="4090737"/>
            <a:ext cx="4748463" cy="2789154"/>
          </a:xfrm>
        </p:spPr>
      </p:pic>
      <p:sp>
        <p:nvSpPr>
          <p:cNvPr id="14" name="TextBox 13">
            <a:extLst>
              <a:ext uri="{FF2B5EF4-FFF2-40B4-BE49-F238E27FC236}">
                <a16:creationId xmlns:a16="http://schemas.microsoft.com/office/drawing/2014/main" id="{02FE8839-9388-4B00-83EA-13028E51FA68}"/>
              </a:ext>
            </a:extLst>
          </p:cNvPr>
          <p:cNvSpPr txBox="1"/>
          <p:nvPr/>
        </p:nvSpPr>
        <p:spPr>
          <a:xfrm>
            <a:off x="589558" y="262485"/>
            <a:ext cx="7630258" cy="523220"/>
          </a:xfrm>
          <a:prstGeom prst="rect">
            <a:avLst/>
          </a:prstGeom>
          <a:noFill/>
        </p:spPr>
        <p:txBody>
          <a:bodyPr wrap="square" rtlCol="0">
            <a:spAutoFit/>
          </a:bodyPr>
          <a:lstStyle/>
          <a:p>
            <a:r>
              <a:rPr lang="en-GB" sz="2800" b="1" dirty="0">
                <a:solidFill>
                  <a:schemeClr val="bg1"/>
                </a:solidFill>
                <a:latin typeface="Trebuchet MS" panose="020B0603020202020204" pitchFamily="34" charset="0"/>
              </a:rPr>
              <a:t>Scripture Reading - Mark 1:16-20 </a:t>
            </a:r>
          </a:p>
        </p:txBody>
      </p:sp>
      <p:pic>
        <p:nvPicPr>
          <p:cNvPr id="15" name="Picture 14" descr="Icon&#10;&#10;Description automatically generated">
            <a:extLst>
              <a:ext uri="{FF2B5EF4-FFF2-40B4-BE49-F238E27FC236}">
                <a16:creationId xmlns:a16="http://schemas.microsoft.com/office/drawing/2014/main" id="{FD3AC81B-283A-40B3-819C-5D7787CBA393}"/>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411327" y="5229726"/>
            <a:ext cx="1483895" cy="1483895"/>
          </a:xfrm>
          <a:prstGeom prst="rect">
            <a:avLst/>
          </a:prstGeom>
        </p:spPr>
      </p:pic>
      <p:sp>
        <p:nvSpPr>
          <p:cNvPr id="5" name="TextBox 4">
            <a:extLst>
              <a:ext uri="{FF2B5EF4-FFF2-40B4-BE49-F238E27FC236}">
                <a16:creationId xmlns:a16="http://schemas.microsoft.com/office/drawing/2014/main" id="{D88BB220-C9BD-48BE-A9CE-2F43C5F005AC}"/>
              </a:ext>
            </a:extLst>
          </p:cNvPr>
          <p:cNvSpPr txBox="1"/>
          <p:nvPr/>
        </p:nvSpPr>
        <p:spPr>
          <a:xfrm>
            <a:off x="1466926" y="1245791"/>
            <a:ext cx="9258148" cy="3416320"/>
          </a:xfrm>
          <a:prstGeom prst="rect">
            <a:avLst/>
          </a:prstGeom>
          <a:noFill/>
        </p:spPr>
        <p:txBody>
          <a:bodyPr wrap="square">
            <a:spAutoFit/>
          </a:bodyPr>
          <a:lstStyle/>
          <a:p>
            <a:pPr algn="ctr"/>
            <a:endParaRPr lang="en-GB" b="1" dirty="0">
              <a:solidFill>
                <a:schemeClr val="bg1"/>
              </a:solidFill>
              <a:latin typeface="Trebuchet MS" panose="020B0603020202020204" pitchFamily="34" charset="0"/>
            </a:endParaRPr>
          </a:p>
          <a:p>
            <a:pPr algn="ctr"/>
            <a:r>
              <a:rPr lang="en-GB" b="1" dirty="0">
                <a:solidFill>
                  <a:schemeClr val="bg1"/>
                </a:solidFill>
                <a:latin typeface="Trebuchet MS" panose="020B0603020202020204" pitchFamily="34" charset="0"/>
              </a:rPr>
              <a:t>As Jesus walked beside the Sea of Galilee, he saw Simon and his brother Andrew casting a net into the lake, for they were fishermen. </a:t>
            </a:r>
          </a:p>
          <a:p>
            <a:pPr algn="ctr"/>
            <a:endParaRPr lang="en-GB" b="1" dirty="0">
              <a:solidFill>
                <a:schemeClr val="bg1"/>
              </a:solidFill>
              <a:latin typeface="Trebuchet MS" panose="020B0603020202020204" pitchFamily="34" charset="0"/>
            </a:endParaRPr>
          </a:p>
          <a:p>
            <a:pPr algn="ctr"/>
            <a:r>
              <a:rPr lang="en-GB" b="1" dirty="0">
                <a:solidFill>
                  <a:schemeClr val="bg1"/>
                </a:solidFill>
                <a:latin typeface="Trebuchet MS" panose="020B0603020202020204" pitchFamily="34" charset="0"/>
              </a:rPr>
              <a:t>“Come, follow me,” Jesus said, “and I will send you out to fish for people.” </a:t>
            </a:r>
          </a:p>
          <a:p>
            <a:pPr algn="ctr"/>
            <a:endParaRPr lang="en-GB" b="1" dirty="0">
              <a:solidFill>
                <a:schemeClr val="bg1"/>
              </a:solidFill>
              <a:latin typeface="Trebuchet MS" panose="020B0603020202020204" pitchFamily="34" charset="0"/>
            </a:endParaRPr>
          </a:p>
          <a:p>
            <a:pPr algn="ctr"/>
            <a:r>
              <a:rPr lang="en-GB" b="1" dirty="0">
                <a:solidFill>
                  <a:schemeClr val="bg1"/>
                </a:solidFill>
                <a:latin typeface="Trebuchet MS" panose="020B0603020202020204" pitchFamily="34" charset="0"/>
              </a:rPr>
              <a:t>At once they left their nets and followed him.</a:t>
            </a:r>
          </a:p>
          <a:p>
            <a:pPr algn="ctr"/>
            <a:endParaRPr lang="en-GB" b="1" dirty="0">
              <a:solidFill>
                <a:schemeClr val="bg1"/>
              </a:solidFill>
              <a:latin typeface="Trebuchet MS" panose="020B0603020202020204" pitchFamily="34" charset="0"/>
            </a:endParaRPr>
          </a:p>
          <a:p>
            <a:pPr algn="ctr"/>
            <a:r>
              <a:rPr lang="en-GB" b="1" dirty="0">
                <a:solidFill>
                  <a:schemeClr val="bg1"/>
                </a:solidFill>
                <a:latin typeface="Trebuchet MS" panose="020B0603020202020204" pitchFamily="34" charset="0"/>
              </a:rPr>
              <a:t> When he had gone a little farther, he saw James son of Zebedee and his brother John in a boat, preparing their nets. Without delay he called them, and they left their father Zebedee in the boat with the hired men and followed him.</a:t>
            </a:r>
          </a:p>
          <a:p>
            <a:pPr algn="ctr"/>
            <a:endParaRPr lang="en-GB" b="1" dirty="0"/>
          </a:p>
        </p:txBody>
      </p:sp>
    </p:spTree>
    <p:extLst>
      <p:ext uri="{BB962C8B-B14F-4D97-AF65-F5344CB8AC3E}">
        <p14:creationId xmlns:p14="http://schemas.microsoft.com/office/powerpoint/2010/main" val="20650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Main Input</a:t>
            </a:r>
          </a:p>
        </p:txBody>
      </p:sp>
      <p:pic>
        <p:nvPicPr>
          <p:cNvPr id="3" name="Online Media 2" title="Bishop Robert Barron on The Calling of the Disciples">
            <a:hlinkClick r:id="" action="ppaction://media"/>
            <a:extLst>
              <a:ext uri="{FF2B5EF4-FFF2-40B4-BE49-F238E27FC236}">
                <a16:creationId xmlns:a16="http://schemas.microsoft.com/office/drawing/2014/main" id="{33EAE6B8-9AE8-4905-AE6F-1E321EC9D0C8}"/>
              </a:ext>
            </a:extLst>
          </p:cNvPr>
          <p:cNvPicPr>
            <a:picLocks noRot="1" noChangeAspect="1"/>
          </p:cNvPicPr>
          <p:nvPr>
            <a:videoFile r:link="rId1"/>
          </p:nvPr>
        </p:nvPicPr>
        <p:blipFill>
          <a:blip r:embed="rId4"/>
          <a:stretch>
            <a:fillRect/>
          </a:stretch>
        </p:blipFill>
        <p:spPr>
          <a:xfrm>
            <a:off x="2023231" y="1422993"/>
            <a:ext cx="8533074" cy="4012014"/>
          </a:xfrm>
          <a:prstGeom prst="rect">
            <a:avLst/>
          </a:prstGeom>
        </p:spPr>
      </p:pic>
      <p:sp>
        <p:nvSpPr>
          <p:cNvPr id="7" name="TextBox 6">
            <a:extLst>
              <a:ext uri="{FF2B5EF4-FFF2-40B4-BE49-F238E27FC236}">
                <a16:creationId xmlns:a16="http://schemas.microsoft.com/office/drawing/2014/main" id="{AF694F91-C575-41E9-A687-CBE7DE9669D7}"/>
              </a:ext>
            </a:extLst>
          </p:cNvPr>
          <p:cNvSpPr txBox="1"/>
          <p:nvPr/>
        </p:nvSpPr>
        <p:spPr>
          <a:xfrm>
            <a:off x="1652258" y="5770965"/>
            <a:ext cx="9258148" cy="369332"/>
          </a:xfrm>
          <a:prstGeom prst="rect">
            <a:avLst/>
          </a:prstGeom>
          <a:noFill/>
        </p:spPr>
        <p:txBody>
          <a:bodyPr wrap="square">
            <a:spAutoFit/>
          </a:bodyPr>
          <a:lstStyle/>
          <a:p>
            <a:pPr algn="ctr"/>
            <a:r>
              <a:rPr lang="en-GB" dirty="0">
                <a:solidFill>
                  <a:schemeClr val="bg1"/>
                </a:solidFill>
              </a:rPr>
              <a:t>Bishop Robert Barron on The Calling of the Disciples</a:t>
            </a:r>
          </a:p>
        </p:txBody>
      </p:sp>
    </p:spTree>
    <p:extLst>
      <p:ext uri="{BB962C8B-B14F-4D97-AF65-F5344CB8AC3E}">
        <p14:creationId xmlns:p14="http://schemas.microsoft.com/office/powerpoint/2010/main" val="120306373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3244</TotalTime>
  <Words>1307</Words>
  <Application>Microsoft Office PowerPoint</Application>
  <PresentationFormat>Widescreen</PresentationFormat>
  <Paragraphs>111</Paragraphs>
  <Slides>22</Slides>
  <Notes>0</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41</cp:revision>
  <dcterms:created xsi:type="dcterms:W3CDTF">2021-03-09T17:12:56Z</dcterms:created>
  <dcterms:modified xsi:type="dcterms:W3CDTF">2021-10-04T13:59:15Z</dcterms:modified>
</cp:coreProperties>
</file>