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6" r:id="rId2"/>
    <p:sldId id="258" r:id="rId3"/>
    <p:sldId id="259" r:id="rId4"/>
    <p:sldId id="295" r:id="rId5"/>
    <p:sldId id="296" r:id="rId6"/>
    <p:sldId id="257" r:id="rId7"/>
    <p:sldId id="315" r:id="rId8"/>
    <p:sldId id="303" r:id="rId9"/>
    <p:sldId id="304" r:id="rId10"/>
    <p:sldId id="302" r:id="rId11"/>
    <p:sldId id="305" r:id="rId12"/>
    <p:sldId id="306" r:id="rId13"/>
    <p:sldId id="307" r:id="rId14"/>
    <p:sldId id="308" r:id="rId15"/>
    <p:sldId id="309" r:id="rId16"/>
    <p:sldId id="301" r:id="rId17"/>
    <p:sldId id="310" r:id="rId18"/>
    <p:sldId id="297" r:id="rId19"/>
    <p:sldId id="311" r:id="rId20"/>
    <p:sldId id="312" r:id="rId21"/>
    <p:sldId id="313" r:id="rId22"/>
    <p:sldId id="31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659B"/>
    <a:srgbClr val="0E252B"/>
    <a:srgbClr val="FFCC00"/>
    <a:srgbClr val="003DA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5" d="100"/>
          <a:sy n="105" d="100"/>
        </p:scale>
        <p:origin x="138" y="2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EE3C7-AAB7-4D1C-AE06-456E5649D1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4135DED-E66E-4C4B-8A94-21734EF91C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D7DCB3E-8A9E-46B2-98CC-EC4A7054A179}"/>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5" name="Footer Placeholder 4">
            <a:extLst>
              <a:ext uri="{FF2B5EF4-FFF2-40B4-BE49-F238E27FC236}">
                <a16:creationId xmlns:a16="http://schemas.microsoft.com/office/drawing/2014/main" id="{BB185751-361A-4E91-9E81-38DCA439DC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1AA39B-B211-4E86-B778-DE618B5F25BD}"/>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4123922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9E1AD-7A03-4B32-B74A-D2864860518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510595-9942-40DD-9DE7-D39B7BB2E0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6EF9C9-71B3-4F2F-B628-F0061624E088}"/>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5" name="Footer Placeholder 4">
            <a:extLst>
              <a:ext uri="{FF2B5EF4-FFF2-40B4-BE49-F238E27FC236}">
                <a16:creationId xmlns:a16="http://schemas.microsoft.com/office/drawing/2014/main" id="{2234393A-F534-4ECB-ACA4-D721C57F32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53E95D-7915-4373-A814-7208071F6463}"/>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2944623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BF4A57-E224-48E4-A35A-50FCFF8081E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60784FE-EA0A-4DE5-BE51-5954F4EBE6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C71255-37D9-4427-B63D-8FB315ECABB6}"/>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5" name="Footer Placeholder 4">
            <a:extLst>
              <a:ext uri="{FF2B5EF4-FFF2-40B4-BE49-F238E27FC236}">
                <a16:creationId xmlns:a16="http://schemas.microsoft.com/office/drawing/2014/main" id="{1FC2C0B2-7BB8-40D3-94BF-9B3550B934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FBD225-D223-417F-983A-2855C54E2B06}"/>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2665185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0327-BF05-4958-AC1E-1BD4316E6A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A953A5-A063-4583-B2D9-EEF1EA4F95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9C859C-A2FE-4776-A92A-5C574A2FDC68}"/>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5" name="Footer Placeholder 4">
            <a:extLst>
              <a:ext uri="{FF2B5EF4-FFF2-40B4-BE49-F238E27FC236}">
                <a16:creationId xmlns:a16="http://schemas.microsoft.com/office/drawing/2014/main" id="{97768359-3AA9-4DF9-B1FD-D167025566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B9E961-D7EB-46D8-AD54-4C6333BD63F8}"/>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3787015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16E7C-BB9E-4B31-A21A-647B81E7EA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FDAA65E-96DD-48A1-B967-CC0808DF9A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8D78A0-51B2-401B-B78A-201868365EF0}"/>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5" name="Footer Placeholder 4">
            <a:extLst>
              <a:ext uri="{FF2B5EF4-FFF2-40B4-BE49-F238E27FC236}">
                <a16:creationId xmlns:a16="http://schemas.microsoft.com/office/drawing/2014/main" id="{3C5C4E17-C7E8-4F6A-AAD3-130B2AB293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84AA39-B505-42B6-9343-F130030709BF}"/>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790822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31E88-FDCD-4362-B92E-4FDB564130E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CF2649A-8098-4738-ACD2-7D8C137107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8BE624D-0673-4423-8373-3F3DC25B18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031BCEE-8F2E-4119-BA24-2B7975B4BC52}"/>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6" name="Footer Placeholder 5">
            <a:extLst>
              <a:ext uri="{FF2B5EF4-FFF2-40B4-BE49-F238E27FC236}">
                <a16:creationId xmlns:a16="http://schemas.microsoft.com/office/drawing/2014/main" id="{46459309-1994-44ED-88FC-23F12EF6DA9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D7E7044-6512-4A86-B25E-3B576FE143A4}"/>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2393561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C01E6-1155-47AB-844E-4A26EB16332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9EF83A1-988C-4687-A7F3-4474EFCE89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E4770E-9BC8-41BE-95CB-FA26CF6AA9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CACCDD1-8F7F-4CE7-BCD4-A2EFE32780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0D47B4-664D-4CA3-9B79-0344B79927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430977D-9EC4-4B1D-8E11-E488282B8FFB}"/>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8" name="Footer Placeholder 7">
            <a:extLst>
              <a:ext uri="{FF2B5EF4-FFF2-40B4-BE49-F238E27FC236}">
                <a16:creationId xmlns:a16="http://schemas.microsoft.com/office/drawing/2014/main" id="{758C72A7-BB1C-4322-8C79-8EE2322A18B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F86D3A2-4B31-4B29-A5CA-EBEA74F92925}"/>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256490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15B47-9B4A-4488-A444-FB398A359AC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707D5C6-853A-4883-970D-10DB57A952CB}"/>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4" name="Footer Placeholder 3">
            <a:extLst>
              <a:ext uri="{FF2B5EF4-FFF2-40B4-BE49-F238E27FC236}">
                <a16:creationId xmlns:a16="http://schemas.microsoft.com/office/drawing/2014/main" id="{F42DF8A4-15E2-4E4C-B364-9675A71B339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2FD57A4-BED5-4F3F-B5C5-315734F403F1}"/>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1898629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C336E6-7B0C-4C5F-9748-E36618276986}"/>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3" name="Footer Placeholder 2">
            <a:extLst>
              <a:ext uri="{FF2B5EF4-FFF2-40B4-BE49-F238E27FC236}">
                <a16:creationId xmlns:a16="http://schemas.microsoft.com/office/drawing/2014/main" id="{78B3C3A6-D329-449A-8D91-A9470D32BDF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A869F15-F54E-4725-BCAF-1B63DBAF6E82}"/>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446473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EC20B-EAB1-42AE-B63D-F2FE46C191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FD6BB56-5499-4917-A5CA-463D9CA1EA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F858C04-B3B2-4E71-8B6E-5D0C0EA423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F35DB7-A917-441D-BF7B-D2D5A9A10BC3}"/>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6" name="Footer Placeholder 5">
            <a:extLst>
              <a:ext uri="{FF2B5EF4-FFF2-40B4-BE49-F238E27FC236}">
                <a16:creationId xmlns:a16="http://schemas.microsoft.com/office/drawing/2014/main" id="{EF8AE488-EA5F-45A7-A0F7-47E9EF6FD3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F178E8-D4E4-40AD-9801-30CAF86F6395}"/>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929568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56F9A-2824-49DA-B41C-3F74C17693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41CF6BE-FD0A-4831-9A45-58D02895AA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25E3C20-16F7-42F9-A42A-FE9EAB6514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5F8822-8B8F-40E1-A1F1-0BB6669C14FD}"/>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6" name="Footer Placeholder 5">
            <a:extLst>
              <a:ext uri="{FF2B5EF4-FFF2-40B4-BE49-F238E27FC236}">
                <a16:creationId xmlns:a16="http://schemas.microsoft.com/office/drawing/2014/main" id="{C7BC5B24-8EE5-4B9B-A656-CA5E9788B5C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901F9B-BF47-49FD-8CE9-01620C206407}"/>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850282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4659B"/>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D49F4E-6069-49F3-9C15-A0C3D601B9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2D6046E-174B-4092-B010-C6E12F5580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BB518F-D012-49D4-98CB-BD3C99BCF3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1F0801-CB5D-4432-A65B-676A93D42997}" type="datetimeFigureOut">
              <a:rPr lang="en-GB" smtClean="0"/>
              <a:t>04/10/2021</a:t>
            </a:fld>
            <a:endParaRPr lang="en-GB"/>
          </a:p>
        </p:txBody>
      </p:sp>
      <p:sp>
        <p:nvSpPr>
          <p:cNvPr id="5" name="Footer Placeholder 4">
            <a:extLst>
              <a:ext uri="{FF2B5EF4-FFF2-40B4-BE49-F238E27FC236}">
                <a16:creationId xmlns:a16="http://schemas.microsoft.com/office/drawing/2014/main" id="{E71127B8-7AD5-4F8D-A90D-3E7E832277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AE8B9BC-FB32-4BE4-8960-EF0AD30AF6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7F0303-CABC-4E1C-BD8A-1E704EDC69A4}" type="slidenum">
              <a:rPr lang="en-GB" smtClean="0"/>
              <a:t>‹#›</a:t>
            </a:fld>
            <a:endParaRPr lang="en-GB"/>
          </a:p>
        </p:txBody>
      </p:sp>
    </p:spTree>
    <p:extLst>
      <p:ext uri="{BB962C8B-B14F-4D97-AF65-F5344CB8AC3E}">
        <p14:creationId xmlns:p14="http://schemas.microsoft.com/office/powerpoint/2010/main" val="2001189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ideo" Target="https://www.youtube.com/embed/DXDGE_lRI0E?feature=oembed" TargetMode="Externa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ideo" Target="https://www.youtube.com/embed/QPn6WdDnTSs?feature=oembed" TargetMode="Externa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ideo" Target="https://www.youtube.com/embed/Je9lI5jPTnQ?feature=oembed" TargetMode="External"/><Relationship Id="rId5" Type="http://schemas.openxmlformats.org/officeDocument/2006/relationships/image" Target="../media/image20.jpeg"/><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3.jpeg"/><Relationship Id="rId2" Type="http://schemas.openxmlformats.org/officeDocument/2006/relationships/video" Target="https://www.youtube.com/embed/cJJLUC928_4?feature=oembed" TargetMode="External"/><Relationship Id="rId1" Type="http://schemas.openxmlformats.org/officeDocument/2006/relationships/video" Target="https://www.youtube.com/embed/lIHqYqIjKVw?feature=oembed" TargetMode="External"/><Relationship Id="rId6" Type="http://schemas.openxmlformats.org/officeDocument/2006/relationships/image" Target="../media/image22.jpeg"/><Relationship Id="rId5" Type="http://schemas.openxmlformats.org/officeDocument/2006/relationships/image" Target="../media/image21.jpg"/><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video" Target="https://www.youtube.com/embed/JLpxiMOn3TM?feature=oembed" TargetMode="External"/><Relationship Id="rId5" Type="http://schemas.openxmlformats.org/officeDocument/2006/relationships/image" Target="../media/image25.jpeg"/><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slideLayout" Target="../slideLayouts/slideLayout2.xml"/><Relationship Id="rId1" Type="http://schemas.openxmlformats.org/officeDocument/2006/relationships/video" Target="https://www.youtube.com/embed/XcOwjYPozi0?feature=oembed" TargetMode="External"/><Relationship Id="rId5" Type="http://schemas.openxmlformats.org/officeDocument/2006/relationships/image" Target="../media/image28.jpeg"/><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video" Target="https://www.youtube.com/embed/7KgjVla3Cho?feature=oembed" TargetMode="Externa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2.xml"/><Relationship Id="rId1" Type="http://schemas.openxmlformats.org/officeDocument/2006/relationships/video" Target="https://www.youtube.com/embed/nXZVhWaPJ20?feature=oembed" TargetMode="External"/><Relationship Id="rId5" Type="http://schemas.openxmlformats.org/officeDocument/2006/relationships/image" Target="../media/image9.jpe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2.xml"/><Relationship Id="rId1" Type="http://schemas.openxmlformats.org/officeDocument/2006/relationships/video" Target="https://www.youtube.com/embed/C8fPctfDN3U?feature=oembed" TargetMode="Externa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ideo" Target="https://www.youtube.com/embed/iJfyhFNMBF4?feature=oembed" TargetMode="Externa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2DF23EA5-1C2A-4159-AE93-4774E667A65E}"/>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6930190" y="882315"/>
            <a:ext cx="3750043" cy="3750043"/>
          </a:xfrm>
          <a:prstGeom prst="rect">
            <a:avLst/>
          </a:prstGeom>
        </p:spPr>
      </p:pic>
      <p:sp>
        <p:nvSpPr>
          <p:cNvPr id="12" name="TextBox 11">
            <a:extLst>
              <a:ext uri="{FF2B5EF4-FFF2-40B4-BE49-F238E27FC236}">
                <a16:creationId xmlns:a16="http://schemas.microsoft.com/office/drawing/2014/main" id="{CD0D190A-133C-4664-BD79-9A9F9244B8A4}"/>
              </a:ext>
            </a:extLst>
          </p:cNvPr>
          <p:cNvSpPr txBox="1"/>
          <p:nvPr/>
        </p:nvSpPr>
        <p:spPr>
          <a:xfrm>
            <a:off x="2579495" y="2162051"/>
            <a:ext cx="4787116" cy="1190570"/>
          </a:xfrm>
          <a:prstGeom prst="rect">
            <a:avLst/>
          </a:prstGeom>
          <a:noFill/>
        </p:spPr>
        <p:txBody>
          <a:bodyPr wrap="square" rtlCol="0">
            <a:prstTxWarp prst="textPlain">
              <a:avLst/>
            </a:prstTxWarp>
            <a:spAutoFit/>
          </a:bodyPr>
          <a:lstStyle/>
          <a:p>
            <a:pPr algn="ctr"/>
            <a:r>
              <a:rPr lang="en-GB" sz="5400" b="1" dirty="0">
                <a:solidFill>
                  <a:srgbClr val="FFCC00"/>
                </a:solidFill>
                <a:latin typeface="Trebuchet MS" panose="020B0603020202020204" pitchFamily="34" charset="0"/>
                <a:cs typeface="Cavolini" panose="020B0502040204020203" pitchFamily="66" charset="0"/>
              </a:rPr>
              <a:t>CAMINO</a:t>
            </a:r>
          </a:p>
        </p:txBody>
      </p:sp>
      <p:sp>
        <p:nvSpPr>
          <p:cNvPr id="13" name="TextBox 12">
            <a:extLst>
              <a:ext uri="{FF2B5EF4-FFF2-40B4-BE49-F238E27FC236}">
                <a16:creationId xmlns:a16="http://schemas.microsoft.com/office/drawing/2014/main" id="{E196F29A-B3F6-4331-8840-EA3424C564BE}"/>
              </a:ext>
            </a:extLst>
          </p:cNvPr>
          <p:cNvSpPr txBox="1"/>
          <p:nvPr/>
        </p:nvSpPr>
        <p:spPr>
          <a:xfrm>
            <a:off x="2189847" y="3459050"/>
            <a:ext cx="5791000" cy="646331"/>
          </a:xfrm>
          <a:prstGeom prst="rect">
            <a:avLst/>
          </a:prstGeom>
          <a:noFill/>
        </p:spPr>
        <p:txBody>
          <a:bodyPr wrap="square" rtlCol="0">
            <a:spAutoFit/>
          </a:bodyPr>
          <a:lstStyle/>
          <a:p>
            <a:pPr algn="ctr"/>
            <a:r>
              <a:rPr lang="en-GB" sz="3600" dirty="0">
                <a:solidFill>
                  <a:srgbClr val="FFCC00"/>
                </a:solidFill>
                <a:latin typeface="Trebuchet MS" panose="020B0603020202020204" pitchFamily="34" charset="0"/>
                <a:cs typeface="Cavolini" panose="020B0502040204020203" pitchFamily="66" charset="0"/>
              </a:rPr>
              <a:t>Making the Journey…</a:t>
            </a:r>
          </a:p>
        </p:txBody>
      </p:sp>
      <p:sp>
        <p:nvSpPr>
          <p:cNvPr id="16" name="TextBox 15">
            <a:extLst>
              <a:ext uri="{FF2B5EF4-FFF2-40B4-BE49-F238E27FC236}">
                <a16:creationId xmlns:a16="http://schemas.microsoft.com/office/drawing/2014/main" id="{54BEB45C-D797-4F15-861C-3E5F9F7DBE70}"/>
              </a:ext>
            </a:extLst>
          </p:cNvPr>
          <p:cNvSpPr txBox="1"/>
          <p:nvPr/>
        </p:nvSpPr>
        <p:spPr>
          <a:xfrm>
            <a:off x="914400" y="5018624"/>
            <a:ext cx="10363199" cy="1569660"/>
          </a:xfrm>
          <a:prstGeom prst="rect">
            <a:avLst/>
          </a:prstGeom>
          <a:noFill/>
        </p:spPr>
        <p:txBody>
          <a:bodyPr wrap="square" rtlCol="0">
            <a:spAutoFit/>
          </a:bodyPr>
          <a:lstStyle/>
          <a:p>
            <a:pPr algn="ctr"/>
            <a:r>
              <a:rPr lang="en-GB" sz="3200" b="1" dirty="0">
                <a:solidFill>
                  <a:schemeClr val="bg1"/>
                </a:solidFill>
                <a:latin typeface="Trebuchet MS" panose="020B0603020202020204" pitchFamily="34" charset="0"/>
                <a:cs typeface="Cavolini" panose="020B0502040204020203" pitchFamily="66" charset="0"/>
              </a:rPr>
              <a:t>Session 5</a:t>
            </a:r>
          </a:p>
          <a:p>
            <a:pPr algn="ctr"/>
            <a:r>
              <a:rPr lang="en-GB" sz="3200" dirty="0">
                <a:solidFill>
                  <a:schemeClr val="bg1"/>
                </a:solidFill>
                <a:latin typeface="Trebuchet MS" panose="020B0603020202020204" pitchFamily="34" charset="0"/>
                <a:cs typeface="Cavolini" panose="020B0502040204020203" pitchFamily="66" charset="0"/>
              </a:rPr>
              <a:t> Making the journey with the Apostles – </a:t>
            </a:r>
            <a:br>
              <a:rPr lang="en-GB" sz="3200" dirty="0">
                <a:solidFill>
                  <a:schemeClr val="bg1"/>
                </a:solidFill>
                <a:latin typeface="Trebuchet MS" panose="020B0603020202020204" pitchFamily="34" charset="0"/>
                <a:cs typeface="Cavolini" panose="020B0502040204020203" pitchFamily="66" charset="0"/>
              </a:rPr>
            </a:br>
            <a:r>
              <a:rPr lang="en-GB" sz="3200" dirty="0">
                <a:solidFill>
                  <a:schemeClr val="bg1"/>
                </a:solidFill>
                <a:latin typeface="Trebuchet MS" panose="020B0603020202020204" pitchFamily="34" charset="0"/>
                <a:cs typeface="Cavolini" panose="020B0502040204020203" pitchFamily="66" charset="0"/>
              </a:rPr>
              <a:t>the Resurrection</a:t>
            </a:r>
          </a:p>
        </p:txBody>
      </p:sp>
      <p:pic>
        <p:nvPicPr>
          <p:cNvPr id="18" name="Picture 17" descr="Logo&#10;&#10;Description automatically generated with medium confidence">
            <a:extLst>
              <a:ext uri="{FF2B5EF4-FFF2-40B4-BE49-F238E27FC236}">
                <a16:creationId xmlns:a16="http://schemas.microsoft.com/office/drawing/2014/main" id="{346D0A1F-593E-4778-8272-AB293CA778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0114" y="112872"/>
            <a:ext cx="3590733" cy="646332"/>
          </a:xfrm>
          <a:prstGeom prst="rect">
            <a:avLst/>
          </a:prstGeom>
        </p:spPr>
      </p:pic>
    </p:spTree>
    <p:extLst>
      <p:ext uri="{BB962C8B-B14F-4D97-AF65-F5344CB8AC3E}">
        <p14:creationId xmlns:p14="http://schemas.microsoft.com/office/powerpoint/2010/main" val="1457791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1A87EB73-69C1-44C2-B41D-8D4A61D3935B}"/>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6" name="TextBox 5">
            <a:extLst>
              <a:ext uri="{FF2B5EF4-FFF2-40B4-BE49-F238E27FC236}">
                <a16:creationId xmlns:a16="http://schemas.microsoft.com/office/drawing/2014/main" id="{2FFB6BA3-3341-4160-87D9-8D02A76F01B9}"/>
              </a:ext>
            </a:extLst>
          </p:cNvPr>
          <p:cNvSpPr txBox="1"/>
          <p:nvPr/>
        </p:nvSpPr>
        <p:spPr>
          <a:xfrm>
            <a:off x="616990"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Reflection</a:t>
            </a:r>
          </a:p>
        </p:txBody>
      </p:sp>
      <p:sp>
        <p:nvSpPr>
          <p:cNvPr id="7" name="TextBox 6">
            <a:extLst>
              <a:ext uri="{FF2B5EF4-FFF2-40B4-BE49-F238E27FC236}">
                <a16:creationId xmlns:a16="http://schemas.microsoft.com/office/drawing/2014/main" id="{E3664420-F848-4CB4-82A1-29769EACD09B}"/>
              </a:ext>
            </a:extLst>
          </p:cNvPr>
          <p:cNvSpPr txBox="1"/>
          <p:nvPr/>
        </p:nvSpPr>
        <p:spPr>
          <a:xfrm>
            <a:off x="1466926" y="5955631"/>
            <a:ext cx="9258148" cy="369332"/>
          </a:xfrm>
          <a:prstGeom prst="rect">
            <a:avLst/>
          </a:prstGeom>
          <a:noFill/>
        </p:spPr>
        <p:txBody>
          <a:bodyPr wrap="square">
            <a:spAutoFit/>
          </a:bodyPr>
          <a:lstStyle/>
          <a:p>
            <a:pPr algn="ctr"/>
            <a:r>
              <a:rPr lang="en-GB" dirty="0">
                <a:solidFill>
                  <a:schemeClr val="bg1"/>
                </a:solidFill>
              </a:rPr>
              <a:t>As we give thanks to the Risen Lord we listen to this song of praise. </a:t>
            </a:r>
          </a:p>
        </p:txBody>
      </p:sp>
      <p:pic>
        <p:nvPicPr>
          <p:cNvPr id="2" name="Online Media 1" title="10,000 Reasons (Bless the Lord) - Matt Redman (Best Worship Song Ever) (with Lyrics)">
            <a:hlinkClick r:id="" action="ppaction://media"/>
            <a:extLst>
              <a:ext uri="{FF2B5EF4-FFF2-40B4-BE49-F238E27FC236}">
                <a16:creationId xmlns:a16="http://schemas.microsoft.com/office/drawing/2014/main" id="{D6E9F2AA-BA38-41E2-898D-F196E2EE967C}"/>
              </a:ext>
            </a:extLst>
          </p:cNvPr>
          <p:cNvPicPr>
            <a:picLocks noRot="1" noChangeAspect="1"/>
          </p:cNvPicPr>
          <p:nvPr>
            <a:videoFile r:link="rId1"/>
          </p:nvPr>
        </p:nvPicPr>
        <p:blipFill>
          <a:blip r:embed="rId4"/>
          <a:stretch>
            <a:fillRect/>
          </a:stretch>
        </p:blipFill>
        <p:spPr>
          <a:xfrm>
            <a:off x="2943034" y="1213128"/>
            <a:ext cx="6517837" cy="4431743"/>
          </a:xfrm>
          <a:prstGeom prst="rect">
            <a:avLst/>
          </a:prstGeom>
        </p:spPr>
      </p:pic>
    </p:spTree>
    <p:extLst>
      <p:ext uri="{BB962C8B-B14F-4D97-AF65-F5344CB8AC3E}">
        <p14:creationId xmlns:p14="http://schemas.microsoft.com/office/powerpoint/2010/main" val="1816330635"/>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F0A0A782-73E6-4FBD-B256-F80A2A3DD5C9}"/>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6" name="TextBox 5">
            <a:extLst>
              <a:ext uri="{FF2B5EF4-FFF2-40B4-BE49-F238E27FC236}">
                <a16:creationId xmlns:a16="http://schemas.microsoft.com/office/drawing/2014/main" id="{0FB345C6-9CB0-4ACC-8351-9F19AA996ACB}"/>
              </a:ext>
            </a:extLst>
          </p:cNvPr>
          <p:cNvSpPr txBox="1"/>
          <p:nvPr/>
        </p:nvSpPr>
        <p:spPr>
          <a:xfrm>
            <a:off x="616990" y="262485"/>
            <a:ext cx="1105989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“What’s So Different About These Christians?” </a:t>
            </a:r>
          </a:p>
        </p:txBody>
      </p:sp>
      <p:pic>
        <p:nvPicPr>
          <p:cNvPr id="2" name="Online Media 1" title="“What’s So Different About These Christians?” — 3 Evangelization Hacks You Can Use Today">
            <a:hlinkClick r:id="" action="ppaction://media"/>
            <a:extLst>
              <a:ext uri="{FF2B5EF4-FFF2-40B4-BE49-F238E27FC236}">
                <a16:creationId xmlns:a16="http://schemas.microsoft.com/office/drawing/2014/main" id="{541F4496-0607-4AE8-8CC1-C7AE8CDFAD4A}"/>
              </a:ext>
            </a:extLst>
          </p:cNvPr>
          <p:cNvPicPr>
            <a:picLocks noRot="1" noChangeAspect="1"/>
          </p:cNvPicPr>
          <p:nvPr>
            <a:videoFile r:link="rId1"/>
          </p:nvPr>
        </p:nvPicPr>
        <p:blipFill>
          <a:blip r:embed="rId4"/>
          <a:stretch>
            <a:fillRect/>
          </a:stretch>
        </p:blipFill>
        <p:spPr>
          <a:xfrm>
            <a:off x="2400827" y="1134121"/>
            <a:ext cx="7744812" cy="4399722"/>
          </a:xfrm>
          <a:prstGeom prst="rect">
            <a:avLst/>
          </a:prstGeom>
        </p:spPr>
      </p:pic>
      <p:sp>
        <p:nvSpPr>
          <p:cNvPr id="7" name="TextBox 6">
            <a:extLst>
              <a:ext uri="{FF2B5EF4-FFF2-40B4-BE49-F238E27FC236}">
                <a16:creationId xmlns:a16="http://schemas.microsoft.com/office/drawing/2014/main" id="{BFF2E44F-F64C-4200-AB9A-1CF5B355B0D0}"/>
              </a:ext>
            </a:extLst>
          </p:cNvPr>
          <p:cNvSpPr txBox="1"/>
          <p:nvPr/>
        </p:nvSpPr>
        <p:spPr>
          <a:xfrm>
            <a:off x="3927267" y="5714470"/>
            <a:ext cx="9765792" cy="369332"/>
          </a:xfrm>
          <a:prstGeom prst="rect">
            <a:avLst/>
          </a:prstGeom>
          <a:noFill/>
        </p:spPr>
        <p:txBody>
          <a:bodyPr wrap="square">
            <a:spAutoFit/>
          </a:bodyPr>
          <a:lstStyle/>
          <a:p>
            <a:r>
              <a:rPr lang="en-GB" dirty="0">
                <a:solidFill>
                  <a:schemeClr val="bg1"/>
                </a:solidFill>
                <a:latin typeface="Trebuchet MS" panose="020B0603020202020204" pitchFamily="34" charset="0"/>
              </a:rPr>
              <a:t>3 Evangelization Hacks You Can Use Today</a:t>
            </a:r>
          </a:p>
        </p:txBody>
      </p:sp>
    </p:spTree>
    <p:extLst>
      <p:ext uri="{BB962C8B-B14F-4D97-AF65-F5344CB8AC3E}">
        <p14:creationId xmlns:p14="http://schemas.microsoft.com/office/powerpoint/2010/main" val="308467721"/>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01A43-149C-44E0-BA8E-0E21F038125A}"/>
              </a:ext>
            </a:extLst>
          </p:cNvPr>
          <p:cNvSpPr>
            <a:spLocks noGrp="1"/>
          </p:cNvSpPr>
          <p:nvPr>
            <p:ph type="title"/>
          </p:nvPr>
        </p:nvSpPr>
        <p:spPr/>
        <p:txBody>
          <a:bodyPr/>
          <a:lstStyle/>
          <a:p>
            <a:endParaRPr lang="en-GB"/>
          </a:p>
        </p:txBody>
      </p:sp>
      <p:pic>
        <p:nvPicPr>
          <p:cNvPr id="9" name="Content Placeholder 8" descr="A book on a table&#10;&#10;Description automatically generated with medium confidence">
            <a:extLst>
              <a:ext uri="{FF2B5EF4-FFF2-40B4-BE49-F238E27FC236}">
                <a16:creationId xmlns:a16="http://schemas.microsoft.com/office/drawing/2014/main" id="{98D69EA9-B0DF-4F5E-9ED8-04833B3C04A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5000"/>
          <a:stretch/>
        </p:blipFill>
        <p:spPr>
          <a:xfrm>
            <a:off x="0" y="0"/>
            <a:ext cx="12192000" cy="6858000"/>
          </a:xfrm>
        </p:spPr>
      </p:pic>
      <p:sp>
        <p:nvSpPr>
          <p:cNvPr id="10" name="TextBox 9">
            <a:extLst>
              <a:ext uri="{FF2B5EF4-FFF2-40B4-BE49-F238E27FC236}">
                <a16:creationId xmlns:a16="http://schemas.microsoft.com/office/drawing/2014/main" id="{10ACA547-A48D-46E5-84E0-31F7C1629466}"/>
              </a:ext>
            </a:extLst>
          </p:cNvPr>
          <p:cNvSpPr txBox="1"/>
          <p:nvPr/>
        </p:nvSpPr>
        <p:spPr>
          <a:xfrm>
            <a:off x="471780" y="91456"/>
            <a:ext cx="7630258" cy="584775"/>
          </a:xfrm>
          <a:prstGeom prst="rect">
            <a:avLst/>
          </a:prstGeom>
          <a:noFill/>
        </p:spPr>
        <p:txBody>
          <a:bodyPr wrap="square" rtlCol="0">
            <a:spAutoFit/>
          </a:bodyPr>
          <a:lstStyle/>
          <a:p>
            <a:r>
              <a:rPr lang="en-GB" sz="3200" b="1" dirty="0">
                <a:latin typeface="Trebuchet MS" panose="020B0603020202020204" pitchFamily="34" charset="0"/>
              </a:rPr>
              <a:t>Catechism of the Catholic Church</a:t>
            </a:r>
          </a:p>
        </p:txBody>
      </p:sp>
      <p:sp>
        <p:nvSpPr>
          <p:cNvPr id="12" name="TextBox 11">
            <a:extLst>
              <a:ext uri="{FF2B5EF4-FFF2-40B4-BE49-F238E27FC236}">
                <a16:creationId xmlns:a16="http://schemas.microsoft.com/office/drawing/2014/main" id="{CD3B0047-FC6F-4BF7-B064-C41A82B02B6B}"/>
              </a:ext>
            </a:extLst>
          </p:cNvPr>
          <p:cNvSpPr txBox="1"/>
          <p:nvPr/>
        </p:nvSpPr>
        <p:spPr>
          <a:xfrm>
            <a:off x="148857" y="676231"/>
            <a:ext cx="11684993" cy="5047536"/>
          </a:xfrm>
          <a:prstGeom prst="rect">
            <a:avLst/>
          </a:prstGeom>
          <a:noFill/>
        </p:spPr>
        <p:txBody>
          <a:bodyPr wrap="square">
            <a:spAutoFit/>
          </a:bodyPr>
          <a:lstStyle/>
          <a:p>
            <a:pPr>
              <a:tabLst>
                <a:tab pos="4479925" algn="l"/>
              </a:tabLst>
            </a:pPr>
            <a:r>
              <a:rPr lang="en-GB" sz="1400" dirty="0">
                <a:latin typeface="Trebuchet MS" panose="020B0603020202020204" pitchFamily="34" charset="0"/>
              </a:rPr>
              <a:t>75 "Christ the Lord, in whom the entire Revelation of the most high God is summed up, commanded the apostles to preach the Gospel, which had been promised beforehand by the prophets, and which he fulfilled in his own person and promulgated with his own lips. In preaching the Gospel, they were to communicate the gifts of God to all men. This Gospel was to be the source of all saving truth and moral discipline."</a:t>
            </a:r>
          </a:p>
          <a:p>
            <a:pPr>
              <a:tabLst>
                <a:tab pos="4479925" algn="l"/>
              </a:tabLst>
            </a:pPr>
            <a:r>
              <a:rPr lang="en-GB" sz="1400" dirty="0">
                <a:latin typeface="Trebuchet MS" panose="020B0603020202020204" pitchFamily="34" charset="0"/>
              </a:rPr>
              <a:t>In the apostolic preaching. . .</a:t>
            </a:r>
          </a:p>
          <a:p>
            <a:pPr>
              <a:tabLst>
                <a:tab pos="4479925" algn="l"/>
              </a:tabLst>
            </a:pPr>
            <a:endParaRPr lang="en-GB" sz="1400" dirty="0">
              <a:latin typeface="Trebuchet MS" panose="020B0603020202020204" pitchFamily="34" charset="0"/>
            </a:endParaRPr>
          </a:p>
          <a:p>
            <a:pPr>
              <a:tabLst>
                <a:tab pos="4479925" algn="l"/>
              </a:tabLst>
            </a:pPr>
            <a:r>
              <a:rPr lang="en-GB" sz="1400" dirty="0">
                <a:latin typeface="Trebuchet MS" panose="020B0603020202020204" pitchFamily="34" charset="0"/>
              </a:rPr>
              <a:t>76 In keeping with the Lord's command, the Gospel was handed on in two ways:</a:t>
            </a:r>
          </a:p>
          <a:p>
            <a:pPr>
              <a:tabLst>
                <a:tab pos="4479925" algn="l"/>
              </a:tabLst>
            </a:pPr>
            <a:r>
              <a:rPr lang="en-GB" sz="1400" dirty="0">
                <a:latin typeface="Trebuchet MS" panose="020B0603020202020204" pitchFamily="34" charset="0"/>
              </a:rPr>
              <a:t>- orally "by the apostles who handed on, by the spoken word of their preaching, by the example they gave, by the institutions they established, what they themselves had received - whether from the lips of Christ, from his way of life and his works, or whether they had learned it at the prompting of the Holy Spirit";</a:t>
            </a:r>
          </a:p>
          <a:p>
            <a:pPr>
              <a:tabLst>
                <a:tab pos="4479925" algn="l"/>
              </a:tabLst>
            </a:pPr>
            <a:r>
              <a:rPr lang="en-GB" sz="1400" dirty="0">
                <a:latin typeface="Trebuchet MS" panose="020B0603020202020204" pitchFamily="34" charset="0"/>
              </a:rPr>
              <a:t>- in writing "by those apostles and other men associated with the apostles who, under the inspiration of the same Holy Spirit, committed the message of salvation to writing".</a:t>
            </a:r>
          </a:p>
          <a:p>
            <a:pPr>
              <a:tabLst>
                <a:tab pos="4479925" algn="l"/>
              </a:tabLst>
            </a:pPr>
            <a:r>
              <a:rPr lang="en-GB" sz="1400" dirty="0">
                <a:latin typeface="Trebuchet MS" panose="020B0603020202020204" pitchFamily="34" charset="0"/>
              </a:rPr>
              <a:t>. . . continued in apostolic succession</a:t>
            </a:r>
          </a:p>
          <a:p>
            <a:pPr>
              <a:tabLst>
                <a:tab pos="4479925" algn="l"/>
              </a:tabLst>
            </a:pPr>
            <a:endParaRPr lang="en-GB" sz="1400" dirty="0">
              <a:latin typeface="Trebuchet MS" panose="020B0603020202020204" pitchFamily="34" charset="0"/>
            </a:endParaRPr>
          </a:p>
          <a:p>
            <a:pPr>
              <a:tabLst>
                <a:tab pos="4479925" algn="l"/>
              </a:tabLst>
            </a:pPr>
            <a:r>
              <a:rPr lang="en-GB" sz="1400" dirty="0">
                <a:latin typeface="Trebuchet MS" panose="020B0603020202020204" pitchFamily="34" charset="0"/>
              </a:rPr>
              <a:t>77 "In order that the full and living Gospel might always be preserved in the Church the apostles left bishops as their successors. They gave them their own position of teaching authority." Indeed, "the apostolic preaching, which is expressed in a special way in the inspired books, was to be preserved in a continuous line of succession until the end of time."</a:t>
            </a:r>
          </a:p>
          <a:p>
            <a:pPr>
              <a:tabLst>
                <a:tab pos="4479925" algn="l"/>
              </a:tabLst>
            </a:pPr>
            <a:endParaRPr lang="en-GB" sz="1400" dirty="0">
              <a:latin typeface="Trebuchet MS" panose="020B0603020202020204" pitchFamily="34" charset="0"/>
            </a:endParaRPr>
          </a:p>
          <a:p>
            <a:pPr>
              <a:tabLst>
                <a:tab pos="4479925" algn="l"/>
              </a:tabLst>
            </a:pPr>
            <a:r>
              <a:rPr lang="en-GB" sz="1400" dirty="0">
                <a:latin typeface="Trebuchet MS" panose="020B0603020202020204" pitchFamily="34" charset="0"/>
              </a:rPr>
              <a:t>78 This living transmission, accomplished in the Holy Spirit, is called Tradition, since it is distinct from Sacred Scripture, though closely connected to it. Through Tradition, "the Church, in her doctrine, life and worship, perpetuates and transmits to every generation all that she herself is, all that she believes." "The sayings of the holy Fathers are a witness to the life-giving presence of this Tradition, showing how its riches are poured out in the practice and life of the Church, in her belief and her prayer."</a:t>
            </a:r>
          </a:p>
          <a:p>
            <a:pPr>
              <a:tabLst>
                <a:tab pos="4479925" algn="l"/>
              </a:tabLst>
            </a:pPr>
            <a:endParaRPr lang="en-GB" sz="1400" dirty="0">
              <a:latin typeface="Trebuchet MS" panose="020B0603020202020204" pitchFamily="34" charset="0"/>
            </a:endParaRPr>
          </a:p>
          <a:p>
            <a:pPr>
              <a:tabLst>
                <a:tab pos="4479925" algn="l"/>
              </a:tabLst>
            </a:pPr>
            <a:endParaRPr lang="en-GB" sz="1400" dirty="0">
              <a:latin typeface="Trebuchet MS" panose="020B0603020202020204" pitchFamily="34" charset="0"/>
            </a:endParaRPr>
          </a:p>
        </p:txBody>
      </p:sp>
    </p:spTree>
    <p:extLst>
      <p:ext uri="{BB962C8B-B14F-4D97-AF65-F5344CB8AC3E}">
        <p14:creationId xmlns:p14="http://schemas.microsoft.com/office/powerpoint/2010/main" val="2956379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logo&#10;&#10;Description automatically generated with low confidence">
            <a:extLst>
              <a:ext uri="{FF2B5EF4-FFF2-40B4-BE49-F238E27FC236}">
                <a16:creationId xmlns:a16="http://schemas.microsoft.com/office/drawing/2014/main" id="{B2184AA9-1149-4B47-90DB-476B59B94F36}"/>
              </a:ext>
            </a:extLst>
          </p:cNvPr>
          <p:cNvPicPr>
            <a:picLocks noChangeAspect="1"/>
          </p:cNvPicPr>
          <p:nvPr/>
        </p:nvPicPr>
        <p:blipFill rotWithShape="1">
          <a:blip r:embed="rId3">
            <a:extLst>
              <a:ext uri="{28A0092B-C50C-407E-A947-70E740481C1C}">
                <a14:useLocalDpi xmlns:a14="http://schemas.microsoft.com/office/drawing/2010/main" val="0"/>
              </a:ext>
            </a:extLst>
          </a:blip>
          <a:srcRect l="6433"/>
          <a:stretch/>
        </p:blipFill>
        <p:spPr>
          <a:xfrm>
            <a:off x="0" y="0"/>
            <a:ext cx="12192000" cy="6858000"/>
          </a:xfrm>
          <a:prstGeom prst="rect">
            <a:avLst/>
          </a:prstGeom>
        </p:spPr>
      </p:pic>
      <p:pic>
        <p:nvPicPr>
          <p:cNvPr id="5" name="Picture 4" descr="Icon&#10;&#10;Description automatically generated">
            <a:extLst>
              <a:ext uri="{FF2B5EF4-FFF2-40B4-BE49-F238E27FC236}">
                <a16:creationId xmlns:a16="http://schemas.microsoft.com/office/drawing/2014/main" id="{F0A0A782-73E6-4FBD-B256-F80A2A3DD5C9}"/>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6" name="TextBox 5">
            <a:extLst>
              <a:ext uri="{FF2B5EF4-FFF2-40B4-BE49-F238E27FC236}">
                <a16:creationId xmlns:a16="http://schemas.microsoft.com/office/drawing/2014/main" id="{0FB345C6-9CB0-4ACC-8351-9F19AA996ACB}"/>
              </a:ext>
            </a:extLst>
          </p:cNvPr>
          <p:cNvSpPr txBox="1"/>
          <p:nvPr/>
        </p:nvSpPr>
        <p:spPr>
          <a:xfrm>
            <a:off x="616990" y="262485"/>
            <a:ext cx="7630258" cy="646331"/>
          </a:xfrm>
          <a:prstGeom prst="rect">
            <a:avLst/>
          </a:prstGeom>
          <a:noFill/>
        </p:spPr>
        <p:txBody>
          <a:bodyPr wrap="square" rtlCol="0">
            <a:spAutoFit/>
          </a:bodyPr>
          <a:lstStyle/>
          <a:p>
            <a:r>
              <a:rPr lang="en-GB" sz="3600" b="1" dirty="0">
                <a:solidFill>
                  <a:schemeClr val="bg1"/>
                </a:solidFill>
                <a:latin typeface="Trebuchet MS" panose="020B0603020202020204" pitchFamily="34" charset="0"/>
              </a:rPr>
              <a:t>Question</a:t>
            </a:r>
          </a:p>
        </p:txBody>
      </p:sp>
      <p:sp>
        <p:nvSpPr>
          <p:cNvPr id="8" name="TextBox 7">
            <a:extLst>
              <a:ext uri="{FF2B5EF4-FFF2-40B4-BE49-F238E27FC236}">
                <a16:creationId xmlns:a16="http://schemas.microsoft.com/office/drawing/2014/main" id="{50F8E8F9-5C60-4910-9F63-3E73F7E017BF}"/>
              </a:ext>
            </a:extLst>
          </p:cNvPr>
          <p:cNvSpPr txBox="1"/>
          <p:nvPr/>
        </p:nvSpPr>
        <p:spPr>
          <a:xfrm>
            <a:off x="3974205" y="5596716"/>
            <a:ext cx="4243589" cy="998799"/>
          </a:xfrm>
          <a:prstGeom prst="rect">
            <a:avLst/>
          </a:prstGeom>
        </p:spPr>
        <p:txBody>
          <a:bodyPr vert="horz" lIns="91440" tIns="45720" rIns="91440" bIns="45720" rtlCol="0">
            <a:normAutofit/>
          </a:bodyPr>
          <a:lstStyle/>
          <a:p>
            <a:pPr>
              <a:lnSpc>
                <a:spcPct val="90000"/>
              </a:lnSpc>
              <a:spcAft>
                <a:spcPts val="600"/>
              </a:spcAft>
            </a:pPr>
            <a:endParaRPr lang="en-US" sz="2200" dirty="0">
              <a:solidFill>
                <a:schemeClr val="bg1"/>
              </a:solidFill>
              <a:latin typeface="Trebuchet MS" panose="020B0603020202020204" pitchFamily="34" charset="0"/>
            </a:endParaRPr>
          </a:p>
        </p:txBody>
      </p:sp>
      <p:pic>
        <p:nvPicPr>
          <p:cNvPr id="10" name="Online Media 9" title="What are the proofs for the resurrection of Jesus?">
            <a:hlinkClick r:id="" action="ppaction://media"/>
            <a:extLst>
              <a:ext uri="{FF2B5EF4-FFF2-40B4-BE49-F238E27FC236}">
                <a16:creationId xmlns:a16="http://schemas.microsoft.com/office/drawing/2014/main" id="{2ECD6E4B-E555-49A5-925F-B25E74B3519F}"/>
              </a:ext>
            </a:extLst>
          </p:cNvPr>
          <p:cNvPicPr>
            <a:picLocks noRot="1" noChangeAspect="1"/>
          </p:cNvPicPr>
          <p:nvPr>
            <a:videoFile r:link="rId1"/>
          </p:nvPr>
        </p:nvPicPr>
        <p:blipFill>
          <a:blip r:embed="rId5"/>
          <a:stretch>
            <a:fillRect/>
          </a:stretch>
        </p:blipFill>
        <p:spPr>
          <a:xfrm>
            <a:off x="1151450" y="1756958"/>
            <a:ext cx="5323778" cy="3081599"/>
          </a:xfrm>
          <a:prstGeom prst="rect">
            <a:avLst/>
          </a:prstGeom>
        </p:spPr>
      </p:pic>
      <p:sp>
        <p:nvSpPr>
          <p:cNvPr id="11" name="TextBox 10">
            <a:extLst>
              <a:ext uri="{FF2B5EF4-FFF2-40B4-BE49-F238E27FC236}">
                <a16:creationId xmlns:a16="http://schemas.microsoft.com/office/drawing/2014/main" id="{BC425B2B-8919-41A0-AF7F-2150EA60D79C}"/>
              </a:ext>
            </a:extLst>
          </p:cNvPr>
          <p:cNvSpPr txBox="1"/>
          <p:nvPr/>
        </p:nvSpPr>
        <p:spPr>
          <a:xfrm>
            <a:off x="2464313" y="5432411"/>
            <a:ext cx="9468154" cy="523220"/>
          </a:xfrm>
          <a:prstGeom prst="rect">
            <a:avLst/>
          </a:prstGeom>
          <a:noFill/>
        </p:spPr>
        <p:txBody>
          <a:bodyPr wrap="square" rtlCol="0">
            <a:spAutoFit/>
          </a:bodyPr>
          <a:lstStyle/>
          <a:p>
            <a:r>
              <a:rPr lang="en-GB" sz="2800" b="1" dirty="0">
                <a:solidFill>
                  <a:schemeClr val="bg1"/>
                </a:solidFill>
                <a:latin typeface="Trebuchet MS" panose="020B0603020202020204" pitchFamily="34" charset="0"/>
              </a:rPr>
              <a:t>Are there any proofs for the Resurrection of Jesus?</a:t>
            </a:r>
          </a:p>
        </p:txBody>
      </p:sp>
    </p:spTree>
    <p:extLst>
      <p:ext uri="{BB962C8B-B14F-4D97-AF65-F5344CB8AC3E}">
        <p14:creationId xmlns:p14="http://schemas.microsoft.com/office/powerpoint/2010/main" val="2575626037"/>
      </p:ext>
    </p:extLst>
  </p:cSld>
  <p:clrMapOvr>
    <a:masterClrMapping/>
  </p:clrMapOvr>
  <p:timing>
    <p:tnLst>
      <p:par>
        <p:cTn id="1" dur="indefinite" restart="never" nodeType="tmRoot">
          <p:childTnLst>
            <p:video>
              <p:cMediaNode vol="80000">
                <p:cTn id="2" fill="hold" display="0">
                  <p:stCondLst>
                    <p:cond delay="indefinite"/>
                  </p:stCondLst>
                </p:cTn>
                <p:tgtEl>
                  <p:spTgt spid="10"/>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C3FE68D-99F8-4C71-B997-622A18FB5274}"/>
              </a:ext>
            </a:extLst>
          </p:cNvPr>
          <p:cNvSpPr txBox="1"/>
          <p:nvPr/>
        </p:nvSpPr>
        <p:spPr>
          <a:xfrm>
            <a:off x="640080" y="325369"/>
            <a:ext cx="4368602" cy="195684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b="1" dirty="0">
                <a:latin typeface="Trebuchet MS" panose="020B0603020202020204" pitchFamily="34" charset="0"/>
                <a:ea typeface="+mj-ea"/>
                <a:cs typeface="+mj-cs"/>
              </a:rPr>
              <a:t>Discussion</a:t>
            </a:r>
            <a:r>
              <a:rPr lang="en-US" sz="5400" b="1" dirty="0">
                <a:latin typeface="+mj-lt"/>
                <a:ea typeface="+mj-ea"/>
                <a:cs typeface="+mj-cs"/>
              </a:rPr>
              <a:t> </a:t>
            </a:r>
          </a:p>
        </p:txBody>
      </p:sp>
      <p:sp>
        <p:nvSpPr>
          <p:cNvPr id="5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92FB99E-B909-4EFC-B24F-EF0640EB8F13}"/>
              </a:ext>
            </a:extLst>
          </p:cNvPr>
          <p:cNvSpPr txBox="1"/>
          <p:nvPr/>
        </p:nvSpPr>
        <p:spPr>
          <a:xfrm>
            <a:off x="640080" y="2872899"/>
            <a:ext cx="4243589" cy="3320668"/>
          </a:xfrm>
          <a:prstGeom prst="rect">
            <a:avLst/>
          </a:prstGeom>
        </p:spPr>
        <p:txBody>
          <a:bodyPr vert="horz" lIns="91440" tIns="45720" rIns="91440" bIns="45720" rtlCol="0">
            <a:normAutofit/>
          </a:bodyPr>
          <a:lstStyle/>
          <a:p>
            <a:pPr>
              <a:lnSpc>
                <a:spcPct val="90000"/>
              </a:lnSpc>
              <a:spcAft>
                <a:spcPts val="600"/>
              </a:spcAft>
            </a:pPr>
            <a:r>
              <a:rPr lang="en-US" sz="2200" dirty="0">
                <a:latin typeface="Trebuchet MS" panose="020B0603020202020204" pitchFamily="34" charset="0"/>
              </a:rPr>
              <a:t>What difference does this image make to your life? </a:t>
            </a:r>
          </a:p>
          <a:p>
            <a:pPr>
              <a:lnSpc>
                <a:spcPct val="90000"/>
              </a:lnSpc>
              <a:spcAft>
                <a:spcPts val="600"/>
              </a:spcAft>
            </a:pPr>
            <a:endParaRPr lang="en-US" sz="2200" dirty="0">
              <a:latin typeface="Trebuchet MS" panose="020B0603020202020204" pitchFamily="34" charset="0"/>
            </a:endParaRPr>
          </a:p>
          <a:p>
            <a:pPr>
              <a:lnSpc>
                <a:spcPct val="90000"/>
              </a:lnSpc>
              <a:spcAft>
                <a:spcPts val="600"/>
              </a:spcAft>
            </a:pPr>
            <a:r>
              <a:rPr lang="en-GB" sz="2200" dirty="0">
                <a:latin typeface="Trebuchet MS" panose="020B0603020202020204" pitchFamily="34" charset="0"/>
              </a:rPr>
              <a:t>Discuss this is two’s &amp; three’s then feedback to the main group</a:t>
            </a:r>
          </a:p>
          <a:p>
            <a:pPr>
              <a:lnSpc>
                <a:spcPct val="90000"/>
              </a:lnSpc>
              <a:spcAft>
                <a:spcPts val="600"/>
              </a:spcAft>
            </a:pPr>
            <a:endParaRPr lang="en-US" sz="2200" dirty="0">
              <a:latin typeface="Trebuchet MS" panose="020B0603020202020204" pitchFamily="34" charset="0"/>
            </a:endParaRPr>
          </a:p>
        </p:txBody>
      </p:sp>
      <p:pic>
        <p:nvPicPr>
          <p:cNvPr id="9" name="Picture 8">
            <a:extLst>
              <a:ext uri="{FF2B5EF4-FFF2-40B4-BE49-F238E27FC236}">
                <a16:creationId xmlns:a16="http://schemas.microsoft.com/office/drawing/2014/main" id="{2008579B-9F82-4E8C-A1C9-040B8DCCE1B6}"/>
              </a:ext>
            </a:extLst>
          </p:cNvPr>
          <p:cNvPicPr>
            <a:picLocks noChangeAspect="1"/>
          </p:cNvPicPr>
          <p:nvPr/>
        </p:nvPicPr>
        <p:blipFill rotWithShape="1">
          <a:blip r:embed="rId2"/>
          <a:srcRect r="43580"/>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49713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6B75D44-B9FA-4C04-9E10-75C1DB55F104}"/>
              </a:ext>
            </a:extLst>
          </p:cNvPr>
          <p:cNvSpPr txBox="1"/>
          <p:nvPr/>
        </p:nvSpPr>
        <p:spPr>
          <a:xfrm>
            <a:off x="3341939" y="118106"/>
            <a:ext cx="8384839" cy="1138773"/>
          </a:xfrm>
          <a:prstGeom prst="rect">
            <a:avLst/>
          </a:prstGeom>
          <a:noFill/>
        </p:spPr>
        <p:txBody>
          <a:bodyPr wrap="square" rtlCol="0">
            <a:spAutoFit/>
          </a:bodyPr>
          <a:lstStyle/>
          <a:p>
            <a:r>
              <a:rPr lang="en-GB" sz="3200" b="1" dirty="0">
                <a:solidFill>
                  <a:srgbClr val="04659B"/>
                </a:solidFill>
                <a:latin typeface="Trebuchet MS" panose="020B0603020202020204" pitchFamily="34" charset="0"/>
              </a:rPr>
              <a:t>Internet Corner - Where to find out more…</a:t>
            </a:r>
          </a:p>
          <a:p>
            <a:endParaRPr lang="en-GB" sz="3600" b="1" dirty="0">
              <a:solidFill>
                <a:srgbClr val="003DA8"/>
              </a:solidFill>
              <a:latin typeface="Trebuchet MS" panose="020B0603020202020204" pitchFamily="34" charset="0"/>
            </a:endParaRPr>
          </a:p>
        </p:txBody>
      </p:sp>
      <p:pic>
        <p:nvPicPr>
          <p:cNvPr id="5" name="Picture 4" descr="Logo, icon&#10;&#10;Description automatically generated">
            <a:extLst>
              <a:ext uri="{FF2B5EF4-FFF2-40B4-BE49-F238E27FC236}">
                <a16:creationId xmlns:a16="http://schemas.microsoft.com/office/drawing/2014/main" id="{56556AC4-B39C-4297-AB7B-BC74C20A7E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17604" y="5307334"/>
            <a:ext cx="1420368" cy="1432560"/>
          </a:xfrm>
          <a:prstGeom prst="rect">
            <a:avLst/>
          </a:prstGeom>
        </p:spPr>
      </p:pic>
      <p:pic>
        <p:nvPicPr>
          <p:cNvPr id="7" name="Picture 6" descr="A picture containing graphical user interface&#10;&#10;Description automatically generated">
            <a:extLst>
              <a:ext uri="{FF2B5EF4-FFF2-40B4-BE49-F238E27FC236}">
                <a16:creationId xmlns:a16="http://schemas.microsoft.com/office/drawing/2014/main" id="{39C611E4-2421-4621-B80F-FF8289E0043F}"/>
              </a:ext>
            </a:extLst>
          </p:cNvPr>
          <p:cNvPicPr>
            <a:picLocks noChangeAspect="1"/>
          </p:cNvPicPr>
          <p:nvPr/>
        </p:nvPicPr>
        <p:blipFill rotWithShape="1">
          <a:blip r:embed="rId5">
            <a:extLst>
              <a:ext uri="{28A0092B-C50C-407E-A947-70E740481C1C}">
                <a14:useLocalDpi xmlns:a14="http://schemas.microsoft.com/office/drawing/2010/main" val="0"/>
              </a:ext>
            </a:extLst>
          </a:blip>
          <a:srcRect l="50948" r="18748"/>
          <a:stretch/>
        </p:blipFill>
        <p:spPr>
          <a:xfrm>
            <a:off x="0" y="0"/>
            <a:ext cx="3696533" cy="6858000"/>
          </a:xfrm>
          <a:prstGeom prst="flowChartDelay">
            <a:avLst/>
          </a:prstGeom>
        </p:spPr>
      </p:pic>
      <p:sp>
        <p:nvSpPr>
          <p:cNvPr id="12" name="TextBox 11">
            <a:extLst>
              <a:ext uri="{FF2B5EF4-FFF2-40B4-BE49-F238E27FC236}">
                <a16:creationId xmlns:a16="http://schemas.microsoft.com/office/drawing/2014/main" id="{830C13F3-3F73-4FE7-84E3-4C4401735356}"/>
              </a:ext>
            </a:extLst>
          </p:cNvPr>
          <p:cNvSpPr txBox="1"/>
          <p:nvPr/>
        </p:nvSpPr>
        <p:spPr>
          <a:xfrm>
            <a:off x="3782226" y="4152686"/>
            <a:ext cx="3929429" cy="307777"/>
          </a:xfrm>
          <a:prstGeom prst="rect">
            <a:avLst/>
          </a:prstGeom>
          <a:noFill/>
        </p:spPr>
        <p:txBody>
          <a:bodyPr wrap="square">
            <a:spAutoFit/>
          </a:bodyPr>
          <a:lstStyle/>
          <a:p>
            <a:pPr algn="ctr"/>
            <a:r>
              <a:rPr lang="en-GB" sz="1400" b="1" dirty="0">
                <a:latin typeface="Trebuchet MS" panose="020B0603020202020204" pitchFamily="34" charset="0"/>
              </a:rPr>
              <a:t>Why did Jesus die? - Alpha</a:t>
            </a:r>
          </a:p>
        </p:txBody>
      </p:sp>
      <p:sp>
        <p:nvSpPr>
          <p:cNvPr id="15" name="TextBox 14">
            <a:extLst>
              <a:ext uri="{FF2B5EF4-FFF2-40B4-BE49-F238E27FC236}">
                <a16:creationId xmlns:a16="http://schemas.microsoft.com/office/drawing/2014/main" id="{FFB00B38-8123-495D-AD74-6CEE28BA680C}"/>
              </a:ext>
            </a:extLst>
          </p:cNvPr>
          <p:cNvSpPr txBox="1"/>
          <p:nvPr/>
        </p:nvSpPr>
        <p:spPr>
          <a:xfrm>
            <a:off x="7079542" y="4152687"/>
            <a:ext cx="5659712" cy="307777"/>
          </a:xfrm>
          <a:prstGeom prst="rect">
            <a:avLst/>
          </a:prstGeom>
          <a:noFill/>
        </p:spPr>
        <p:txBody>
          <a:bodyPr wrap="square">
            <a:spAutoFit/>
          </a:bodyPr>
          <a:lstStyle/>
          <a:p>
            <a:pPr algn="ctr"/>
            <a:r>
              <a:rPr lang="en-GB" sz="1400" b="1" dirty="0">
                <a:latin typeface="Trebuchet MS" panose="020B0603020202020204" pitchFamily="34" charset="0"/>
              </a:rPr>
              <a:t>The Light of the Resurrection - Sycamore</a:t>
            </a:r>
          </a:p>
        </p:txBody>
      </p:sp>
      <p:pic>
        <p:nvPicPr>
          <p:cNvPr id="2" name="Online Media 1" title="Alpha Film Series // Episode 03 // Why Did Jesus Die">
            <a:hlinkClick r:id="" action="ppaction://media"/>
            <a:extLst>
              <a:ext uri="{FF2B5EF4-FFF2-40B4-BE49-F238E27FC236}">
                <a16:creationId xmlns:a16="http://schemas.microsoft.com/office/drawing/2014/main" id="{715E0C25-D62B-43CD-AFB5-B6E68F3AA6D9}"/>
              </a:ext>
            </a:extLst>
          </p:cNvPr>
          <p:cNvPicPr>
            <a:picLocks noRot="1" noChangeAspect="1"/>
          </p:cNvPicPr>
          <p:nvPr>
            <a:videoFile r:link="rId1"/>
          </p:nvPr>
        </p:nvPicPr>
        <p:blipFill>
          <a:blip r:embed="rId6"/>
          <a:stretch>
            <a:fillRect/>
          </a:stretch>
        </p:blipFill>
        <p:spPr>
          <a:xfrm>
            <a:off x="3782226" y="1837312"/>
            <a:ext cx="3929429" cy="2220127"/>
          </a:xfrm>
          <a:prstGeom prst="rect">
            <a:avLst/>
          </a:prstGeom>
        </p:spPr>
      </p:pic>
      <p:pic>
        <p:nvPicPr>
          <p:cNvPr id="3" name="Online Media 2" title="[4C] The light of the Resurrection">
            <a:hlinkClick r:id="" action="ppaction://media"/>
            <a:extLst>
              <a:ext uri="{FF2B5EF4-FFF2-40B4-BE49-F238E27FC236}">
                <a16:creationId xmlns:a16="http://schemas.microsoft.com/office/drawing/2014/main" id="{97496248-EA51-4167-8896-5646BC0E1496}"/>
              </a:ext>
            </a:extLst>
          </p:cNvPr>
          <p:cNvPicPr>
            <a:picLocks noRot="1" noChangeAspect="1"/>
          </p:cNvPicPr>
          <p:nvPr>
            <a:videoFile r:link="rId2"/>
          </p:nvPr>
        </p:nvPicPr>
        <p:blipFill>
          <a:blip r:embed="rId7"/>
          <a:stretch>
            <a:fillRect/>
          </a:stretch>
        </p:blipFill>
        <p:spPr>
          <a:xfrm>
            <a:off x="7797348" y="1836615"/>
            <a:ext cx="3929429" cy="2220127"/>
          </a:xfrm>
          <a:prstGeom prst="rect">
            <a:avLst/>
          </a:prstGeom>
        </p:spPr>
      </p:pic>
    </p:spTree>
    <p:extLst>
      <p:ext uri="{BB962C8B-B14F-4D97-AF65-F5344CB8AC3E}">
        <p14:creationId xmlns:p14="http://schemas.microsoft.com/office/powerpoint/2010/main" val="2710988955"/>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video>
              <p:cMediaNode vol="80000">
                <p:cTn id="3" fill="hold" display="0">
                  <p:stCondLst>
                    <p:cond delay="indefinite"/>
                  </p:stCondLst>
                </p:cTn>
                <p:tgtEl>
                  <p:spTgt spid="3"/>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56BA3395-C609-465C-AFAA-8185770A11D2">
            <a:extLst>
              <a:ext uri="{FF2B5EF4-FFF2-40B4-BE49-F238E27FC236}">
                <a16:creationId xmlns:a16="http://schemas.microsoft.com/office/drawing/2014/main" id="{D42F6C55-6B5E-44F2-B8C4-EAC0A3D3F4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01" t="3555" b="2301"/>
          <a:stretch/>
        </p:blipFill>
        <p:spPr bwMode="auto">
          <a:xfrm>
            <a:off x="7491662" y="753979"/>
            <a:ext cx="4215841" cy="54222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469C1D31-9E8E-4E57-864B-FDF06E2B3B8D}"/>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Conversation with Jesus</a:t>
            </a:r>
          </a:p>
        </p:txBody>
      </p:sp>
      <p:pic>
        <p:nvPicPr>
          <p:cNvPr id="6" name="Picture 5" descr="Icon&#10;&#10;Description automatically generated">
            <a:extLst>
              <a:ext uri="{FF2B5EF4-FFF2-40B4-BE49-F238E27FC236}">
                <a16:creationId xmlns:a16="http://schemas.microsoft.com/office/drawing/2014/main" id="{F9FBADAF-8554-4F2B-AE32-25274D427731}"/>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7" name="TextBox 6">
            <a:extLst>
              <a:ext uri="{FF2B5EF4-FFF2-40B4-BE49-F238E27FC236}">
                <a16:creationId xmlns:a16="http://schemas.microsoft.com/office/drawing/2014/main" id="{DCE1D185-8D9A-4C94-B5BF-D2158A8B3C41}"/>
              </a:ext>
            </a:extLst>
          </p:cNvPr>
          <p:cNvSpPr txBox="1"/>
          <p:nvPr/>
        </p:nvSpPr>
        <p:spPr>
          <a:xfrm>
            <a:off x="932428" y="1613683"/>
            <a:ext cx="5805256" cy="3323987"/>
          </a:xfrm>
          <a:prstGeom prst="rect">
            <a:avLst/>
          </a:prstGeom>
          <a:noFill/>
        </p:spPr>
        <p:txBody>
          <a:bodyPr wrap="square">
            <a:spAutoFit/>
          </a:bodyPr>
          <a:lstStyle/>
          <a:p>
            <a:pPr algn="ctr"/>
            <a:r>
              <a:rPr lang="en-GB" sz="2400" dirty="0">
                <a:solidFill>
                  <a:schemeClr val="bg1"/>
                </a:solidFill>
                <a:latin typeface="Trebuchet MS" panose="020B0603020202020204" pitchFamily="34" charset="0"/>
              </a:rPr>
              <a:t>Focus on this image of Jesus and open your heart to Him now.</a:t>
            </a:r>
          </a:p>
          <a:p>
            <a:pPr algn="ctr"/>
            <a:endParaRPr lang="en-GB" sz="2400" dirty="0">
              <a:solidFill>
                <a:schemeClr val="bg1"/>
              </a:solidFill>
              <a:latin typeface="Trebuchet MS" panose="020B0603020202020204" pitchFamily="34" charset="0"/>
            </a:endParaRPr>
          </a:p>
          <a:p>
            <a:pPr algn="ctr"/>
            <a:r>
              <a:rPr lang="en-GB" sz="2400" dirty="0">
                <a:solidFill>
                  <a:schemeClr val="bg1"/>
                </a:solidFill>
                <a:latin typeface="Trebuchet MS" panose="020B0603020202020204" pitchFamily="34" charset="0"/>
              </a:rPr>
              <a:t>Take this opportunity to talk to him in your mind and heart.</a:t>
            </a:r>
          </a:p>
          <a:p>
            <a:pPr algn="ctr"/>
            <a:endParaRPr lang="en-GB" sz="2400" dirty="0">
              <a:solidFill>
                <a:schemeClr val="bg1"/>
              </a:solidFill>
              <a:latin typeface="Trebuchet MS" panose="020B0603020202020204" pitchFamily="34" charset="0"/>
            </a:endParaRPr>
          </a:p>
          <a:p>
            <a:pPr algn="ctr"/>
            <a:r>
              <a:rPr lang="en-GB" sz="2400" dirty="0">
                <a:solidFill>
                  <a:schemeClr val="bg1"/>
                </a:solidFill>
                <a:latin typeface="Trebuchet MS" panose="020B0603020202020204" pitchFamily="34" charset="0"/>
              </a:rPr>
              <a:t>Listen and be aware of his presence with you.</a:t>
            </a:r>
          </a:p>
          <a:p>
            <a:pPr algn="ctr"/>
            <a:endParaRPr lang="en-GB" dirty="0"/>
          </a:p>
        </p:txBody>
      </p:sp>
      <p:sp>
        <p:nvSpPr>
          <p:cNvPr id="9" name="TextBox 8">
            <a:extLst>
              <a:ext uri="{FF2B5EF4-FFF2-40B4-BE49-F238E27FC236}">
                <a16:creationId xmlns:a16="http://schemas.microsoft.com/office/drawing/2014/main" id="{E0176E54-2D15-45F8-8712-C587E58C5845}"/>
              </a:ext>
            </a:extLst>
          </p:cNvPr>
          <p:cNvSpPr txBox="1"/>
          <p:nvPr/>
        </p:nvSpPr>
        <p:spPr>
          <a:xfrm>
            <a:off x="2618876" y="6176211"/>
            <a:ext cx="4916902" cy="338554"/>
          </a:xfrm>
          <a:prstGeom prst="rect">
            <a:avLst/>
          </a:prstGeom>
          <a:noFill/>
        </p:spPr>
        <p:txBody>
          <a:bodyPr wrap="square">
            <a:spAutoFit/>
          </a:bodyPr>
          <a:lstStyle/>
          <a:p>
            <a:r>
              <a:rPr lang="en-GB" sz="1600" dirty="0">
                <a:solidFill>
                  <a:schemeClr val="bg1"/>
                </a:solidFill>
                <a:latin typeface="Trebuchet MS" panose="020B0603020202020204" pitchFamily="34" charset="0"/>
              </a:rPr>
              <a:t>You may want to use this hymn to help you pray</a:t>
            </a:r>
            <a:endParaRPr lang="en-GB" sz="1600" dirty="0">
              <a:solidFill>
                <a:schemeClr val="bg1"/>
              </a:solidFill>
            </a:endParaRPr>
          </a:p>
        </p:txBody>
      </p:sp>
      <p:pic>
        <p:nvPicPr>
          <p:cNvPr id="2" name="Online Media 1" title="This Day">
            <a:hlinkClick r:id="" action="ppaction://media"/>
            <a:extLst>
              <a:ext uri="{FF2B5EF4-FFF2-40B4-BE49-F238E27FC236}">
                <a16:creationId xmlns:a16="http://schemas.microsoft.com/office/drawing/2014/main" id="{C13C5BFD-E823-472C-ABB4-2B2C3DBE9B96}"/>
              </a:ext>
            </a:extLst>
          </p:cNvPr>
          <p:cNvPicPr>
            <a:picLocks noRot="1" noChangeAspect="1"/>
          </p:cNvPicPr>
          <p:nvPr>
            <a:videoFile r:link="rId1"/>
          </p:nvPr>
        </p:nvPicPr>
        <p:blipFill>
          <a:blip r:embed="rId5"/>
          <a:stretch>
            <a:fillRect/>
          </a:stretch>
        </p:blipFill>
        <p:spPr>
          <a:xfrm>
            <a:off x="4475125" y="4261184"/>
            <a:ext cx="2540000" cy="1905000"/>
          </a:xfrm>
          <a:prstGeom prst="rect">
            <a:avLst/>
          </a:prstGeom>
        </p:spPr>
      </p:pic>
    </p:spTree>
    <p:extLst>
      <p:ext uri="{BB962C8B-B14F-4D97-AF65-F5344CB8AC3E}">
        <p14:creationId xmlns:p14="http://schemas.microsoft.com/office/powerpoint/2010/main" val="1915315234"/>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erson writing on a piece of paper&#10;&#10;Description automatically generated with medium confidence">
            <a:extLst>
              <a:ext uri="{FF2B5EF4-FFF2-40B4-BE49-F238E27FC236}">
                <a16:creationId xmlns:a16="http://schemas.microsoft.com/office/drawing/2014/main" id="{92B17389-C4EB-4747-A12E-ED3DB1827D4E}"/>
              </a:ext>
            </a:extLst>
          </p:cNvPr>
          <p:cNvPicPr>
            <a:picLocks noChangeAspect="1"/>
          </p:cNvPicPr>
          <p:nvPr/>
        </p:nvPicPr>
        <p:blipFill rotWithShape="1">
          <a:blip r:embed="rId2">
            <a:extLst>
              <a:ext uri="{28A0092B-C50C-407E-A947-70E740481C1C}">
                <a14:useLocalDpi xmlns:a14="http://schemas.microsoft.com/office/drawing/2010/main" val="0"/>
              </a:ext>
            </a:extLst>
          </a:blip>
          <a:srcRect l="2980" r="3006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0" name="TextBox 9">
            <a:extLst>
              <a:ext uri="{FF2B5EF4-FFF2-40B4-BE49-F238E27FC236}">
                <a16:creationId xmlns:a16="http://schemas.microsoft.com/office/drawing/2014/main" id="{E7576600-A4A7-4A1F-9E68-2692B2BC4EB4}"/>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04659B"/>
                </a:solidFill>
                <a:latin typeface="Trebuchet MS" panose="020B0603020202020204" pitchFamily="34" charset="0"/>
              </a:rPr>
              <a:t>Spiritual Journal</a:t>
            </a:r>
          </a:p>
        </p:txBody>
      </p:sp>
      <p:pic>
        <p:nvPicPr>
          <p:cNvPr id="11" name="Picture 10" descr="Icon&#10;&#10;Description automatically generated">
            <a:extLst>
              <a:ext uri="{FF2B5EF4-FFF2-40B4-BE49-F238E27FC236}">
                <a16:creationId xmlns:a16="http://schemas.microsoft.com/office/drawing/2014/main" id="{380BB6AB-6975-442A-B414-67FD284842B4}"/>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1635492" y="1005957"/>
            <a:ext cx="1483895" cy="1483895"/>
          </a:xfrm>
          <a:prstGeom prst="rect">
            <a:avLst/>
          </a:prstGeom>
        </p:spPr>
      </p:pic>
      <p:sp>
        <p:nvSpPr>
          <p:cNvPr id="13" name="TextBox 12">
            <a:extLst>
              <a:ext uri="{FF2B5EF4-FFF2-40B4-BE49-F238E27FC236}">
                <a16:creationId xmlns:a16="http://schemas.microsoft.com/office/drawing/2014/main" id="{72A5EF19-2C95-497C-8FDC-DEC945E1911E}"/>
              </a:ext>
            </a:extLst>
          </p:cNvPr>
          <p:cNvSpPr txBox="1"/>
          <p:nvPr/>
        </p:nvSpPr>
        <p:spPr>
          <a:xfrm>
            <a:off x="640079" y="2881398"/>
            <a:ext cx="3474720" cy="1938992"/>
          </a:xfrm>
          <a:prstGeom prst="rect">
            <a:avLst/>
          </a:prstGeom>
          <a:noFill/>
        </p:spPr>
        <p:txBody>
          <a:bodyPr wrap="square">
            <a:spAutoFit/>
          </a:bodyPr>
          <a:lstStyle/>
          <a:p>
            <a:pPr algn="ctr"/>
            <a:r>
              <a:rPr lang="en-GB" sz="2400" dirty="0">
                <a:solidFill>
                  <a:srgbClr val="04659B"/>
                </a:solidFill>
                <a:effectLst/>
                <a:latin typeface="Trebuchet MS" panose="020B0603020202020204" pitchFamily="34" charset="0"/>
                <a:ea typeface="Times New Roman" panose="02020603050405020304" pitchFamily="18" charset="0"/>
              </a:rPr>
              <a:t>You may want to write down what has been important for you during this time together</a:t>
            </a:r>
            <a:endParaRPr lang="en-GB" sz="2400" dirty="0">
              <a:solidFill>
                <a:srgbClr val="04659B"/>
              </a:solidFill>
              <a:latin typeface="Trebuchet MS" panose="020B0603020202020204" pitchFamily="34" charset="0"/>
            </a:endParaRPr>
          </a:p>
        </p:txBody>
      </p:sp>
    </p:spTree>
    <p:extLst>
      <p:ext uri="{BB962C8B-B14F-4D97-AF65-F5344CB8AC3E}">
        <p14:creationId xmlns:p14="http://schemas.microsoft.com/office/powerpoint/2010/main" val="2367757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 sky, grass, ground&#10;&#10;Description automatically generated">
            <a:extLst>
              <a:ext uri="{FF2B5EF4-FFF2-40B4-BE49-F238E27FC236}">
                <a16:creationId xmlns:a16="http://schemas.microsoft.com/office/drawing/2014/main" id="{893FBFDA-AE85-4738-8A5D-012805F6C8C2}"/>
              </a:ext>
            </a:extLst>
          </p:cNvPr>
          <p:cNvPicPr>
            <a:picLocks noChangeAspect="1"/>
          </p:cNvPicPr>
          <p:nvPr/>
        </p:nvPicPr>
        <p:blipFill rotWithShape="1">
          <a:blip r:embed="rId3">
            <a:extLst>
              <a:ext uri="{28A0092B-C50C-407E-A947-70E740481C1C}">
                <a14:useLocalDpi xmlns:a14="http://schemas.microsoft.com/office/drawing/2010/main" val="0"/>
              </a:ext>
            </a:extLst>
          </a:blip>
          <a:srcRect l="6880"/>
          <a:stretch/>
        </p:blipFill>
        <p:spPr>
          <a:xfrm>
            <a:off x="0" y="0"/>
            <a:ext cx="12192000" cy="6873719"/>
          </a:xfrm>
          <a:prstGeom prst="rect">
            <a:avLst/>
          </a:prstGeom>
        </p:spPr>
      </p:pic>
      <p:sp>
        <p:nvSpPr>
          <p:cNvPr id="6" name="TextBox 5">
            <a:extLst>
              <a:ext uri="{FF2B5EF4-FFF2-40B4-BE49-F238E27FC236}">
                <a16:creationId xmlns:a16="http://schemas.microsoft.com/office/drawing/2014/main" id="{2EFDD393-E33F-451B-9907-485C95CA16FB}"/>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003DA8"/>
                </a:solidFill>
                <a:latin typeface="Trebuchet MS" panose="020B0603020202020204" pitchFamily="34" charset="0"/>
              </a:rPr>
              <a:t>Rucksack Prayer – Part 2</a:t>
            </a:r>
          </a:p>
        </p:txBody>
      </p:sp>
      <p:pic>
        <p:nvPicPr>
          <p:cNvPr id="7" name="Picture 6" descr="Icon&#10;&#10;Description automatically generated">
            <a:extLst>
              <a:ext uri="{FF2B5EF4-FFF2-40B4-BE49-F238E27FC236}">
                <a16:creationId xmlns:a16="http://schemas.microsoft.com/office/drawing/2014/main" id="{DF54549E-CE63-40A9-BFE9-4C05DC36BC4A}"/>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4" name="Online Media 3" title="Rucksack prayer Part Two">
            <a:hlinkClick r:id="" action="ppaction://media"/>
            <a:extLst>
              <a:ext uri="{FF2B5EF4-FFF2-40B4-BE49-F238E27FC236}">
                <a16:creationId xmlns:a16="http://schemas.microsoft.com/office/drawing/2014/main" id="{890F525E-B77B-4EF2-8F1E-37B4FA5748F5}"/>
              </a:ext>
            </a:extLst>
          </p:cNvPr>
          <p:cNvPicPr>
            <a:picLocks noRot="1" noChangeAspect="1"/>
          </p:cNvPicPr>
          <p:nvPr>
            <a:videoFile r:link="rId1"/>
          </p:nvPr>
        </p:nvPicPr>
        <p:blipFill>
          <a:blip r:embed="rId5"/>
          <a:stretch>
            <a:fillRect/>
          </a:stretch>
        </p:blipFill>
        <p:spPr>
          <a:xfrm>
            <a:off x="1820780" y="3993849"/>
            <a:ext cx="4318000" cy="2439670"/>
          </a:xfrm>
          <a:prstGeom prst="rect">
            <a:avLst/>
          </a:prstGeom>
        </p:spPr>
      </p:pic>
    </p:spTree>
    <p:extLst>
      <p:ext uri="{BB962C8B-B14F-4D97-AF65-F5344CB8AC3E}">
        <p14:creationId xmlns:p14="http://schemas.microsoft.com/office/powerpoint/2010/main" val="3787815744"/>
      </p:ext>
    </p:extLst>
  </p:cSld>
  <p:clrMapOvr>
    <a:masterClrMapping/>
  </p:clrMapOvr>
  <p:timing>
    <p:tnLst>
      <p:par>
        <p:cTn id="1" dur="indefinite" restart="never" nodeType="tmRoot">
          <p:childTnLst>
            <p:video>
              <p:cMediaNode vol="80000">
                <p:cTn id="2" fill="hold" display="0">
                  <p:stCondLst>
                    <p:cond delay="indefinite"/>
                  </p:stCondLst>
                </p:cTn>
                <p:tgtEl>
                  <p:spTgt spid="4"/>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9C1D31-9E8E-4E57-864B-FDF06E2B3B8D}"/>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The Lord’s Prayer</a:t>
            </a:r>
          </a:p>
        </p:txBody>
      </p:sp>
      <p:pic>
        <p:nvPicPr>
          <p:cNvPr id="6" name="Picture 5" descr="Icon&#10;&#10;Description automatically generated">
            <a:extLst>
              <a:ext uri="{FF2B5EF4-FFF2-40B4-BE49-F238E27FC236}">
                <a16:creationId xmlns:a16="http://schemas.microsoft.com/office/drawing/2014/main" id="{F9FBADAF-8554-4F2B-AE32-25274D427731}"/>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11" name="Picture 10">
            <a:extLst>
              <a:ext uri="{FF2B5EF4-FFF2-40B4-BE49-F238E27FC236}">
                <a16:creationId xmlns:a16="http://schemas.microsoft.com/office/drawing/2014/main" id="{17EEB9BF-378B-4920-A490-4144CFFB99C4}"/>
              </a:ext>
            </a:extLst>
          </p:cNvPr>
          <p:cNvPicPr>
            <a:picLocks noChangeAspect="1"/>
          </p:cNvPicPr>
          <p:nvPr/>
        </p:nvPicPr>
        <p:blipFill>
          <a:blip r:embed="rId3"/>
          <a:stretch>
            <a:fillRect/>
          </a:stretch>
        </p:blipFill>
        <p:spPr>
          <a:xfrm>
            <a:off x="2840455" y="1071015"/>
            <a:ext cx="7505700" cy="5524500"/>
          </a:xfrm>
          <a:prstGeom prst="rect">
            <a:avLst/>
          </a:prstGeom>
        </p:spPr>
      </p:pic>
    </p:spTree>
    <p:extLst>
      <p:ext uri="{BB962C8B-B14F-4D97-AF65-F5344CB8AC3E}">
        <p14:creationId xmlns:p14="http://schemas.microsoft.com/office/powerpoint/2010/main" val="1841291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4FC5D09-8AED-47C0-BAA4-CE64B080AFC7}"/>
              </a:ext>
            </a:extLst>
          </p:cNvPr>
          <p:cNvSpPr txBox="1"/>
          <p:nvPr/>
        </p:nvSpPr>
        <p:spPr>
          <a:xfrm>
            <a:off x="616990"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Introduction</a:t>
            </a:r>
          </a:p>
        </p:txBody>
      </p:sp>
      <p:sp>
        <p:nvSpPr>
          <p:cNvPr id="7" name="TextBox 6">
            <a:extLst>
              <a:ext uri="{FF2B5EF4-FFF2-40B4-BE49-F238E27FC236}">
                <a16:creationId xmlns:a16="http://schemas.microsoft.com/office/drawing/2014/main" id="{D6588456-4E5E-4A74-9FDC-98C7AB373782}"/>
              </a:ext>
            </a:extLst>
          </p:cNvPr>
          <p:cNvSpPr txBox="1"/>
          <p:nvPr/>
        </p:nvSpPr>
        <p:spPr>
          <a:xfrm>
            <a:off x="262457" y="856972"/>
            <a:ext cx="5659878" cy="4124206"/>
          </a:xfrm>
          <a:prstGeom prst="rect">
            <a:avLst/>
          </a:prstGeom>
          <a:noFill/>
        </p:spPr>
        <p:txBody>
          <a:bodyPr wrap="square" rtlCol="0">
            <a:spAutoFit/>
          </a:bodyPr>
          <a:lstStyle/>
          <a:p>
            <a:pPr algn="ctr"/>
            <a:endParaRPr lang="en-GB" sz="2200" dirty="0">
              <a:solidFill>
                <a:schemeClr val="bg1"/>
              </a:solidFill>
              <a:latin typeface="Trebuchet MS" panose="020B0603020202020204" pitchFamily="34" charset="0"/>
            </a:endParaRPr>
          </a:p>
          <a:p>
            <a:r>
              <a:rPr lang="en-GB" sz="1600" dirty="0">
                <a:solidFill>
                  <a:schemeClr val="bg1"/>
                </a:solidFill>
                <a:latin typeface="Trebuchet MS" panose="020B0603020202020204" pitchFamily="34" charset="0"/>
              </a:rPr>
              <a:t>In this session we will explore how the resurrection changes everything. The disciples had been called and formed by Jesus and prepared for his death and now they had the momentous news of the Resurrection. This changed their understanding of who Jesus was, it confirmed who he was and this compelled them to share this Good News. The resurrection is central to our faith, without it we are not Christians. It. changes the way that we look at life and death. This faith is given to us because the apostles were ‘sent out’ Greek word </a:t>
            </a:r>
            <a:r>
              <a:rPr lang="en-GB" sz="1600" dirty="0" err="1">
                <a:solidFill>
                  <a:schemeClr val="bg1"/>
                </a:solidFill>
                <a:latin typeface="Trebuchet MS" panose="020B0603020202020204" pitchFamily="34" charset="0"/>
              </a:rPr>
              <a:t>apostello</a:t>
            </a:r>
            <a:r>
              <a:rPr lang="en-GB" sz="1600" dirty="0">
                <a:solidFill>
                  <a:schemeClr val="bg1"/>
                </a:solidFill>
                <a:latin typeface="Trebuchet MS" panose="020B0603020202020204" pitchFamily="34" charset="0"/>
              </a:rPr>
              <a:t> to share the Good News. Once we allow the reality of the resurrection and it’s implications to enter deep within us it will radically change our understanding of life and death, help us to understand more full that life is a pilgrimage and compel us to share this meaning with our fellow pilgrims on the Way.</a:t>
            </a:r>
          </a:p>
        </p:txBody>
      </p:sp>
      <p:pic>
        <p:nvPicPr>
          <p:cNvPr id="14" name="Picture 13" descr="Icon&#10;&#10;Description automatically generated">
            <a:extLst>
              <a:ext uri="{FF2B5EF4-FFF2-40B4-BE49-F238E27FC236}">
                <a16:creationId xmlns:a16="http://schemas.microsoft.com/office/drawing/2014/main" id="{C0B47A87-8C6A-4EF7-95A2-6D622BF7927C}"/>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2" name="Picture 1">
            <a:extLst>
              <a:ext uri="{FF2B5EF4-FFF2-40B4-BE49-F238E27FC236}">
                <a16:creationId xmlns:a16="http://schemas.microsoft.com/office/drawing/2014/main" id="{5B97745A-0968-4872-8CB5-9A57C04BD094}"/>
              </a:ext>
            </a:extLst>
          </p:cNvPr>
          <p:cNvPicPr>
            <a:picLocks noChangeAspect="1"/>
          </p:cNvPicPr>
          <p:nvPr/>
        </p:nvPicPr>
        <p:blipFill>
          <a:blip r:embed="rId3"/>
          <a:stretch>
            <a:fillRect/>
          </a:stretch>
        </p:blipFill>
        <p:spPr>
          <a:xfrm>
            <a:off x="6140115" y="1051959"/>
            <a:ext cx="5715000" cy="4286250"/>
          </a:xfrm>
          <a:prstGeom prst="rect">
            <a:avLst/>
          </a:prstGeom>
        </p:spPr>
      </p:pic>
    </p:spTree>
    <p:extLst>
      <p:ext uri="{BB962C8B-B14F-4D97-AF65-F5344CB8AC3E}">
        <p14:creationId xmlns:p14="http://schemas.microsoft.com/office/powerpoint/2010/main" val="444486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9C1D31-9E8E-4E57-864B-FDF06E2B3B8D}"/>
              </a:ext>
            </a:extLst>
          </p:cNvPr>
          <p:cNvSpPr txBox="1"/>
          <p:nvPr/>
        </p:nvSpPr>
        <p:spPr>
          <a:xfrm>
            <a:off x="512487" y="262485"/>
            <a:ext cx="9946966"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Final pilgrim blessing for the week ahead </a:t>
            </a:r>
          </a:p>
        </p:txBody>
      </p:sp>
      <p:pic>
        <p:nvPicPr>
          <p:cNvPr id="6" name="Picture 5" descr="Icon&#10;&#10;Description automatically generated">
            <a:extLst>
              <a:ext uri="{FF2B5EF4-FFF2-40B4-BE49-F238E27FC236}">
                <a16:creationId xmlns:a16="http://schemas.microsoft.com/office/drawing/2014/main" id="{F9FBADAF-8554-4F2B-AE32-25274D427731}"/>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7" name="TextBox 6">
            <a:extLst>
              <a:ext uri="{FF2B5EF4-FFF2-40B4-BE49-F238E27FC236}">
                <a16:creationId xmlns:a16="http://schemas.microsoft.com/office/drawing/2014/main" id="{C2166D04-729C-44F5-8F5C-8596688247D0}"/>
              </a:ext>
            </a:extLst>
          </p:cNvPr>
          <p:cNvSpPr txBox="1"/>
          <p:nvPr/>
        </p:nvSpPr>
        <p:spPr>
          <a:xfrm>
            <a:off x="932427" y="1301758"/>
            <a:ext cx="11083109" cy="5847755"/>
          </a:xfrm>
          <a:prstGeom prst="rect">
            <a:avLst/>
          </a:prstGeom>
          <a:noFill/>
        </p:spPr>
        <p:txBody>
          <a:bodyPr wrap="square">
            <a:spAutoFit/>
          </a:bodyPr>
          <a:lstStyle/>
          <a:p>
            <a:pPr algn="ctr"/>
            <a:r>
              <a:rPr lang="en-GB" sz="2000" dirty="0">
                <a:solidFill>
                  <a:schemeClr val="bg1"/>
                </a:solidFill>
                <a:latin typeface="Trebuchet MS" panose="020B0603020202020204" pitchFamily="34" charset="0"/>
              </a:rPr>
              <a:t>God of our pilgrimage,</a:t>
            </a:r>
          </a:p>
          <a:p>
            <a:pPr algn="ctr"/>
            <a:r>
              <a:rPr lang="en-GB" sz="2000" dirty="0">
                <a:solidFill>
                  <a:schemeClr val="bg1"/>
                </a:solidFill>
                <a:latin typeface="Trebuchet MS" panose="020B0603020202020204" pitchFamily="34" charset="0"/>
              </a:rPr>
              <a:t>you have given us a desire</a:t>
            </a:r>
          </a:p>
          <a:p>
            <a:pPr algn="ctr"/>
            <a:r>
              <a:rPr lang="en-GB" sz="2000" dirty="0">
                <a:solidFill>
                  <a:schemeClr val="bg1"/>
                </a:solidFill>
                <a:latin typeface="Trebuchet MS" panose="020B0603020202020204" pitchFamily="34" charset="0"/>
              </a:rPr>
              <a:t>to take the questing way</a:t>
            </a:r>
          </a:p>
          <a:p>
            <a:pPr algn="ctr"/>
            <a:r>
              <a:rPr lang="en-GB" sz="2000" dirty="0">
                <a:solidFill>
                  <a:schemeClr val="bg1"/>
                </a:solidFill>
                <a:latin typeface="Trebuchet MS" panose="020B0603020202020204" pitchFamily="34" charset="0"/>
              </a:rPr>
              <a:t>and set out on our journey.</a:t>
            </a:r>
          </a:p>
          <a:p>
            <a:pPr algn="ctr"/>
            <a:r>
              <a:rPr lang="en-GB" sz="2000" dirty="0">
                <a:solidFill>
                  <a:schemeClr val="bg1"/>
                </a:solidFill>
                <a:latin typeface="Trebuchet MS" panose="020B0603020202020204" pitchFamily="34" charset="0"/>
              </a:rPr>
              <a:t>Help us to keep our eyes fixed on Jesus,</a:t>
            </a:r>
          </a:p>
          <a:p>
            <a:pPr algn="ctr"/>
            <a:r>
              <a:rPr lang="en-GB" sz="2000" dirty="0">
                <a:solidFill>
                  <a:schemeClr val="bg1"/>
                </a:solidFill>
                <a:latin typeface="Trebuchet MS" panose="020B0603020202020204" pitchFamily="34" charset="0"/>
              </a:rPr>
              <a:t>that whatever we encounter as we travel,</a:t>
            </a:r>
          </a:p>
          <a:p>
            <a:pPr algn="ctr"/>
            <a:r>
              <a:rPr lang="en-GB" sz="2000" dirty="0">
                <a:solidFill>
                  <a:schemeClr val="bg1"/>
                </a:solidFill>
                <a:latin typeface="Trebuchet MS" panose="020B0603020202020204" pitchFamily="34" charset="0"/>
              </a:rPr>
              <a:t>we may seek to glorify you by the way we live.</a:t>
            </a:r>
          </a:p>
          <a:p>
            <a:pPr algn="ctr"/>
            <a:r>
              <a:rPr lang="en-GB" sz="2000" dirty="0">
                <a:solidFill>
                  <a:schemeClr val="bg1"/>
                </a:solidFill>
                <a:latin typeface="Trebuchet MS" panose="020B0603020202020204" pitchFamily="34" charset="0"/>
              </a:rPr>
              <a:t> </a:t>
            </a:r>
          </a:p>
          <a:p>
            <a:pPr algn="ctr"/>
            <a:r>
              <a:rPr lang="en-GB" sz="2000" dirty="0">
                <a:solidFill>
                  <a:schemeClr val="bg1"/>
                </a:solidFill>
                <a:latin typeface="Trebuchet MS" panose="020B0603020202020204" pitchFamily="34" charset="0"/>
              </a:rPr>
              <a:t>You call us, Lord,</a:t>
            </a:r>
          </a:p>
          <a:p>
            <a:pPr algn="ctr"/>
            <a:r>
              <a:rPr lang="en-GB" sz="2000" dirty="0">
                <a:solidFill>
                  <a:schemeClr val="bg1"/>
                </a:solidFill>
                <a:latin typeface="Trebuchet MS" panose="020B0603020202020204" pitchFamily="34" charset="0"/>
              </a:rPr>
              <a:t>to leave familiar things and to leave our “comfort zone”.</a:t>
            </a:r>
          </a:p>
          <a:p>
            <a:pPr algn="ctr"/>
            <a:r>
              <a:rPr lang="en-GB" sz="2000" dirty="0">
                <a:solidFill>
                  <a:schemeClr val="bg1"/>
                </a:solidFill>
                <a:latin typeface="Trebuchet MS" panose="020B0603020202020204" pitchFamily="34" charset="0"/>
              </a:rPr>
              <a:t>May we open our eyes to new experiences,</a:t>
            </a:r>
          </a:p>
          <a:p>
            <a:pPr algn="ctr"/>
            <a:r>
              <a:rPr lang="en-GB" sz="2000" dirty="0">
                <a:solidFill>
                  <a:schemeClr val="bg1"/>
                </a:solidFill>
                <a:latin typeface="Trebuchet MS" panose="020B0603020202020204" pitchFamily="34" charset="0"/>
              </a:rPr>
              <a:t>may we open our ears to hear you speaking to us</a:t>
            </a:r>
          </a:p>
          <a:p>
            <a:pPr algn="ctr"/>
            <a:r>
              <a:rPr lang="en-GB" sz="2000" dirty="0">
                <a:solidFill>
                  <a:schemeClr val="bg1"/>
                </a:solidFill>
                <a:latin typeface="Trebuchet MS" panose="020B0603020202020204" pitchFamily="34" charset="0"/>
              </a:rPr>
              <a:t>and may we open our hearts to your love.</a:t>
            </a:r>
          </a:p>
          <a:p>
            <a:pPr algn="ctr"/>
            <a:r>
              <a:rPr lang="en-GB" sz="2000" dirty="0">
                <a:solidFill>
                  <a:schemeClr val="bg1"/>
                </a:solidFill>
                <a:latin typeface="Trebuchet MS" panose="020B0603020202020204" pitchFamily="34" charset="0"/>
              </a:rPr>
              <a:t>Grant that this time spent on pilgrimage</a:t>
            </a:r>
          </a:p>
          <a:p>
            <a:pPr algn="ctr"/>
            <a:r>
              <a:rPr lang="en-GB" sz="2000" dirty="0">
                <a:solidFill>
                  <a:schemeClr val="bg1"/>
                </a:solidFill>
                <a:latin typeface="Trebuchet MS" panose="020B0603020202020204" pitchFamily="34" charset="0"/>
              </a:rPr>
              <a:t>may help us to see ourselves as we really are</a:t>
            </a:r>
          </a:p>
          <a:p>
            <a:pPr algn="ctr"/>
            <a:r>
              <a:rPr lang="en-GB" sz="2000" dirty="0">
                <a:solidFill>
                  <a:schemeClr val="bg1"/>
                </a:solidFill>
                <a:latin typeface="Trebuchet MS" panose="020B0603020202020204" pitchFamily="34" charset="0"/>
              </a:rPr>
              <a:t>and may we strive to become the people you would have us be. Amen</a:t>
            </a:r>
          </a:p>
          <a:p>
            <a:pPr algn="ctr"/>
            <a:endParaRPr lang="en-GB" sz="2000" dirty="0">
              <a:solidFill>
                <a:schemeClr val="bg1"/>
              </a:solidFill>
              <a:latin typeface="Trebuchet MS" panose="020B0603020202020204" pitchFamily="34" charset="0"/>
            </a:endParaRPr>
          </a:p>
          <a:p>
            <a:pPr algn="r"/>
            <a:r>
              <a:rPr lang="en-GB" sz="1600" i="1" dirty="0">
                <a:solidFill>
                  <a:schemeClr val="bg1"/>
                </a:solidFill>
                <a:latin typeface="Trebuchet MS" panose="020B0603020202020204" pitchFamily="34" charset="0"/>
              </a:rPr>
              <a:t>… continued on next slide</a:t>
            </a:r>
          </a:p>
          <a:p>
            <a:pPr algn="ctr"/>
            <a:endParaRPr lang="en-GB" dirty="0"/>
          </a:p>
        </p:txBody>
      </p:sp>
    </p:spTree>
    <p:extLst>
      <p:ext uri="{BB962C8B-B14F-4D97-AF65-F5344CB8AC3E}">
        <p14:creationId xmlns:p14="http://schemas.microsoft.com/office/powerpoint/2010/main" val="3219862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9C1D31-9E8E-4E57-864B-FDF06E2B3B8D}"/>
              </a:ext>
            </a:extLst>
          </p:cNvPr>
          <p:cNvSpPr txBox="1"/>
          <p:nvPr/>
        </p:nvSpPr>
        <p:spPr>
          <a:xfrm>
            <a:off x="512487" y="262485"/>
            <a:ext cx="9946966"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Final pilgrim blessing for the week ahead </a:t>
            </a:r>
          </a:p>
        </p:txBody>
      </p:sp>
      <p:pic>
        <p:nvPicPr>
          <p:cNvPr id="6" name="Picture 5" descr="Icon&#10;&#10;Description automatically generated">
            <a:extLst>
              <a:ext uri="{FF2B5EF4-FFF2-40B4-BE49-F238E27FC236}">
                <a16:creationId xmlns:a16="http://schemas.microsoft.com/office/drawing/2014/main" id="{F9FBADAF-8554-4F2B-AE32-25274D427731}"/>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7" name="TextBox 6">
            <a:extLst>
              <a:ext uri="{FF2B5EF4-FFF2-40B4-BE49-F238E27FC236}">
                <a16:creationId xmlns:a16="http://schemas.microsoft.com/office/drawing/2014/main" id="{C2166D04-729C-44F5-8F5C-8596688247D0}"/>
              </a:ext>
            </a:extLst>
          </p:cNvPr>
          <p:cNvSpPr txBox="1"/>
          <p:nvPr/>
        </p:nvSpPr>
        <p:spPr>
          <a:xfrm>
            <a:off x="772006" y="1301758"/>
            <a:ext cx="11083109" cy="5293757"/>
          </a:xfrm>
          <a:prstGeom prst="rect">
            <a:avLst/>
          </a:prstGeom>
          <a:noFill/>
        </p:spPr>
        <p:txBody>
          <a:bodyPr wrap="square">
            <a:spAutoFit/>
          </a:bodyPr>
          <a:lstStyle/>
          <a:p>
            <a:pPr algn="ctr"/>
            <a:r>
              <a:rPr lang="en-GB" sz="2000" dirty="0">
                <a:solidFill>
                  <a:schemeClr val="bg1"/>
                </a:solidFill>
                <a:latin typeface="Trebuchet MS" panose="020B0603020202020204" pitchFamily="34" charset="0"/>
              </a:rPr>
              <a:t>Lord, you know our beginning and our end.</a:t>
            </a:r>
          </a:p>
          <a:p>
            <a:pPr algn="ctr"/>
            <a:r>
              <a:rPr lang="en-GB" sz="2000" dirty="0">
                <a:solidFill>
                  <a:schemeClr val="bg1"/>
                </a:solidFill>
                <a:latin typeface="Trebuchet MS" panose="020B0603020202020204" pitchFamily="34" charset="0"/>
              </a:rPr>
              <a:t>Help us to realise we are only pilgrims on this earth</a:t>
            </a:r>
          </a:p>
          <a:p>
            <a:pPr algn="ctr"/>
            <a:r>
              <a:rPr lang="en-GB" sz="2000" dirty="0">
                <a:solidFill>
                  <a:schemeClr val="bg1"/>
                </a:solidFill>
                <a:latin typeface="Trebuchet MS" panose="020B0603020202020204" pitchFamily="34" charset="0"/>
              </a:rPr>
              <a:t>and save us from being too attached to worldly possessions.</a:t>
            </a:r>
          </a:p>
          <a:p>
            <a:pPr algn="ctr"/>
            <a:r>
              <a:rPr lang="en-GB" sz="2000" dirty="0">
                <a:solidFill>
                  <a:schemeClr val="bg1"/>
                </a:solidFill>
                <a:latin typeface="Trebuchet MS" panose="020B0603020202020204" pitchFamily="34" charset="0"/>
              </a:rPr>
              <a:t>May we experience the freedom to wander,</a:t>
            </a:r>
          </a:p>
          <a:p>
            <a:pPr algn="ctr"/>
            <a:r>
              <a:rPr lang="en-GB" sz="2000" dirty="0">
                <a:solidFill>
                  <a:schemeClr val="bg1"/>
                </a:solidFill>
                <a:latin typeface="Trebuchet MS" panose="020B0603020202020204" pitchFamily="34" charset="0"/>
              </a:rPr>
              <a:t>the freedom to hope and the freedom to love as we journey. Amen</a:t>
            </a:r>
          </a:p>
          <a:p>
            <a:pPr algn="ctr"/>
            <a:r>
              <a:rPr lang="en-GB" sz="2000" dirty="0">
                <a:solidFill>
                  <a:schemeClr val="bg1"/>
                </a:solidFill>
                <a:latin typeface="Trebuchet MS" panose="020B0603020202020204" pitchFamily="34" charset="0"/>
              </a:rPr>
              <a:t> </a:t>
            </a:r>
          </a:p>
          <a:p>
            <a:pPr algn="ctr"/>
            <a:r>
              <a:rPr lang="en-GB" sz="2000" dirty="0">
                <a:solidFill>
                  <a:schemeClr val="bg1"/>
                </a:solidFill>
                <a:latin typeface="Trebuchet MS" panose="020B0603020202020204" pitchFamily="34" charset="0"/>
              </a:rPr>
              <a:t>Creator God, you are the source of all life and motivation.</a:t>
            </a:r>
          </a:p>
          <a:p>
            <a:pPr algn="ctr"/>
            <a:r>
              <a:rPr lang="en-GB" sz="2000" dirty="0">
                <a:solidFill>
                  <a:schemeClr val="bg1"/>
                </a:solidFill>
                <a:latin typeface="Trebuchet MS" panose="020B0603020202020204" pitchFamily="34" charset="0"/>
              </a:rPr>
              <a:t>May we journey in faith and love, rejoicing and eager to serve you.</a:t>
            </a:r>
          </a:p>
          <a:p>
            <a:pPr algn="ctr"/>
            <a:r>
              <a:rPr lang="en-GB" sz="2000" dirty="0">
                <a:solidFill>
                  <a:schemeClr val="bg1"/>
                </a:solidFill>
                <a:latin typeface="Trebuchet MS" panose="020B0603020202020204" pitchFamily="34" charset="0"/>
              </a:rPr>
              <a:t>Grant us a glimpse of your glory as we seek to follow you –</a:t>
            </a:r>
          </a:p>
          <a:p>
            <a:pPr algn="ctr"/>
            <a:r>
              <a:rPr lang="en-GB" sz="2000" dirty="0">
                <a:solidFill>
                  <a:schemeClr val="bg1"/>
                </a:solidFill>
                <a:latin typeface="Trebuchet MS" panose="020B0603020202020204" pitchFamily="34" charset="0"/>
              </a:rPr>
              <a:t>the Way, the Truth and the Life. Amen</a:t>
            </a:r>
          </a:p>
          <a:p>
            <a:pPr algn="ctr"/>
            <a:r>
              <a:rPr lang="en-GB" sz="2000" dirty="0">
                <a:solidFill>
                  <a:schemeClr val="bg1"/>
                </a:solidFill>
                <a:latin typeface="Trebuchet MS" panose="020B0603020202020204" pitchFamily="34" charset="0"/>
              </a:rPr>
              <a:t> </a:t>
            </a:r>
          </a:p>
          <a:p>
            <a:pPr algn="ctr"/>
            <a:r>
              <a:rPr lang="en-GB" sz="2000" dirty="0">
                <a:solidFill>
                  <a:schemeClr val="bg1"/>
                </a:solidFill>
                <a:latin typeface="Trebuchet MS" panose="020B0603020202020204" pitchFamily="34" charset="0"/>
              </a:rPr>
              <a:t>May God the Father who created you, guide your footsteps,</a:t>
            </a:r>
          </a:p>
          <a:p>
            <a:pPr algn="ctr"/>
            <a:r>
              <a:rPr lang="en-GB" sz="2000" dirty="0">
                <a:solidFill>
                  <a:schemeClr val="bg1"/>
                </a:solidFill>
                <a:latin typeface="Trebuchet MS" panose="020B0603020202020204" pitchFamily="34" charset="0"/>
              </a:rPr>
              <a:t>May God the Son who redeemed you, share your journey,</a:t>
            </a:r>
          </a:p>
          <a:p>
            <a:pPr algn="ctr"/>
            <a:r>
              <a:rPr lang="en-GB" sz="2000" dirty="0">
                <a:solidFill>
                  <a:schemeClr val="bg1"/>
                </a:solidFill>
                <a:latin typeface="Trebuchet MS" panose="020B0603020202020204" pitchFamily="34" charset="0"/>
              </a:rPr>
              <a:t>May God the Holy Spirit who sanctifies you, lead you on life’s pilgrimage,</a:t>
            </a:r>
          </a:p>
          <a:p>
            <a:pPr algn="ctr"/>
            <a:r>
              <a:rPr lang="en-GB" sz="2000" dirty="0">
                <a:solidFill>
                  <a:schemeClr val="bg1"/>
                </a:solidFill>
                <a:latin typeface="Trebuchet MS" panose="020B0603020202020204" pitchFamily="34" charset="0"/>
              </a:rPr>
              <a:t>and the blessing of God, Father, Son and Holy Spirit</a:t>
            </a:r>
          </a:p>
          <a:p>
            <a:pPr algn="ctr"/>
            <a:r>
              <a:rPr lang="en-GB" sz="2000" dirty="0">
                <a:solidFill>
                  <a:schemeClr val="bg1"/>
                </a:solidFill>
                <a:latin typeface="Trebuchet MS" panose="020B0603020202020204" pitchFamily="34" charset="0"/>
              </a:rPr>
              <a:t>be with you wherever you may go. Amen.</a:t>
            </a:r>
          </a:p>
          <a:p>
            <a:pPr algn="ctr"/>
            <a:endParaRPr lang="en-GB" dirty="0"/>
          </a:p>
        </p:txBody>
      </p:sp>
    </p:spTree>
    <p:extLst>
      <p:ext uri="{BB962C8B-B14F-4D97-AF65-F5344CB8AC3E}">
        <p14:creationId xmlns:p14="http://schemas.microsoft.com/office/powerpoint/2010/main" val="2821197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2DF23EA5-1C2A-4159-AE93-4774E667A65E}"/>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6930190" y="882315"/>
            <a:ext cx="3750043" cy="3750043"/>
          </a:xfrm>
          <a:prstGeom prst="rect">
            <a:avLst/>
          </a:prstGeom>
        </p:spPr>
      </p:pic>
      <p:sp>
        <p:nvSpPr>
          <p:cNvPr id="12" name="TextBox 11">
            <a:extLst>
              <a:ext uri="{FF2B5EF4-FFF2-40B4-BE49-F238E27FC236}">
                <a16:creationId xmlns:a16="http://schemas.microsoft.com/office/drawing/2014/main" id="{CD0D190A-133C-4664-BD79-9A9F9244B8A4}"/>
              </a:ext>
            </a:extLst>
          </p:cNvPr>
          <p:cNvSpPr txBox="1"/>
          <p:nvPr/>
        </p:nvSpPr>
        <p:spPr>
          <a:xfrm>
            <a:off x="2579495" y="2162051"/>
            <a:ext cx="4787116" cy="1190570"/>
          </a:xfrm>
          <a:prstGeom prst="rect">
            <a:avLst/>
          </a:prstGeom>
          <a:noFill/>
        </p:spPr>
        <p:txBody>
          <a:bodyPr wrap="square" rtlCol="0">
            <a:prstTxWarp prst="textPlain">
              <a:avLst/>
            </a:prstTxWarp>
            <a:spAutoFit/>
          </a:bodyPr>
          <a:lstStyle/>
          <a:p>
            <a:pPr algn="ctr"/>
            <a:r>
              <a:rPr lang="en-GB" sz="5400" b="1" dirty="0">
                <a:solidFill>
                  <a:srgbClr val="FFCC00"/>
                </a:solidFill>
                <a:latin typeface="Trebuchet MS" panose="020B0603020202020204" pitchFamily="34" charset="0"/>
                <a:cs typeface="Cavolini" panose="020B0502040204020203" pitchFamily="66" charset="0"/>
              </a:rPr>
              <a:t>CAMINO</a:t>
            </a:r>
          </a:p>
        </p:txBody>
      </p:sp>
      <p:sp>
        <p:nvSpPr>
          <p:cNvPr id="13" name="TextBox 12">
            <a:extLst>
              <a:ext uri="{FF2B5EF4-FFF2-40B4-BE49-F238E27FC236}">
                <a16:creationId xmlns:a16="http://schemas.microsoft.com/office/drawing/2014/main" id="{E196F29A-B3F6-4331-8840-EA3424C564BE}"/>
              </a:ext>
            </a:extLst>
          </p:cNvPr>
          <p:cNvSpPr txBox="1"/>
          <p:nvPr/>
        </p:nvSpPr>
        <p:spPr>
          <a:xfrm>
            <a:off x="2189847" y="3459050"/>
            <a:ext cx="5791000" cy="646331"/>
          </a:xfrm>
          <a:prstGeom prst="rect">
            <a:avLst/>
          </a:prstGeom>
          <a:noFill/>
        </p:spPr>
        <p:txBody>
          <a:bodyPr wrap="square" rtlCol="0">
            <a:spAutoFit/>
          </a:bodyPr>
          <a:lstStyle/>
          <a:p>
            <a:pPr algn="ctr"/>
            <a:r>
              <a:rPr lang="en-GB" sz="3600" dirty="0">
                <a:solidFill>
                  <a:srgbClr val="FFCC00"/>
                </a:solidFill>
                <a:latin typeface="Trebuchet MS" panose="020B0603020202020204" pitchFamily="34" charset="0"/>
                <a:cs typeface="Cavolini" panose="020B0502040204020203" pitchFamily="66" charset="0"/>
              </a:rPr>
              <a:t>Making the Journey…</a:t>
            </a:r>
          </a:p>
        </p:txBody>
      </p:sp>
      <p:sp>
        <p:nvSpPr>
          <p:cNvPr id="16" name="TextBox 15">
            <a:extLst>
              <a:ext uri="{FF2B5EF4-FFF2-40B4-BE49-F238E27FC236}">
                <a16:creationId xmlns:a16="http://schemas.microsoft.com/office/drawing/2014/main" id="{54BEB45C-D797-4F15-861C-3E5F9F7DBE70}"/>
              </a:ext>
            </a:extLst>
          </p:cNvPr>
          <p:cNvSpPr txBox="1"/>
          <p:nvPr/>
        </p:nvSpPr>
        <p:spPr>
          <a:xfrm>
            <a:off x="914400" y="5018624"/>
            <a:ext cx="10363199" cy="1569660"/>
          </a:xfrm>
          <a:prstGeom prst="rect">
            <a:avLst/>
          </a:prstGeom>
          <a:noFill/>
        </p:spPr>
        <p:txBody>
          <a:bodyPr wrap="square" rtlCol="0">
            <a:spAutoFit/>
          </a:bodyPr>
          <a:lstStyle/>
          <a:p>
            <a:pPr algn="ctr"/>
            <a:r>
              <a:rPr lang="en-GB" sz="3200" b="1" dirty="0">
                <a:solidFill>
                  <a:schemeClr val="bg1"/>
                </a:solidFill>
                <a:latin typeface="Trebuchet MS" panose="020B0603020202020204" pitchFamily="34" charset="0"/>
                <a:cs typeface="Cavolini" panose="020B0502040204020203" pitchFamily="66" charset="0"/>
              </a:rPr>
              <a:t>Session 5</a:t>
            </a:r>
          </a:p>
          <a:p>
            <a:pPr algn="ctr"/>
            <a:r>
              <a:rPr lang="en-GB" sz="3200" dirty="0">
                <a:solidFill>
                  <a:schemeClr val="bg1"/>
                </a:solidFill>
                <a:latin typeface="Trebuchet MS" panose="020B0603020202020204" pitchFamily="34" charset="0"/>
                <a:cs typeface="Cavolini" panose="020B0502040204020203" pitchFamily="66" charset="0"/>
              </a:rPr>
              <a:t> Making the journey with the Apostles – </a:t>
            </a:r>
            <a:br>
              <a:rPr lang="en-GB" sz="3200" dirty="0">
                <a:solidFill>
                  <a:schemeClr val="bg1"/>
                </a:solidFill>
                <a:latin typeface="Trebuchet MS" panose="020B0603020202020204" pitchFamily="34" charset="0"/>
                <a:cs typeface="Cavolini" panose="020B0502040204020203" pitchFamily="66" charset="0"/>
              </a:rPr>
            </a:br>
            <a:r>
              <a:rPr lang="en-GB" sz="3200" dirty="0">
                <a:solidFill>
                  <a:schemeClr val="bg1"/>
                </a:solidFill>
                <a:latin typeface="Trebuchet MS" panose="020B0603020202020204" pitchFamily="34" charset="0"/>
                <a:cs typeface="Cavolini" panose="020B0502040204020203" pitchFamily="66" charset="0"/>
              </a:rPr>
              <a:t>the Resurrection</a:t>
            </a:r>
          </a:p>
        </p:txBody>
      </p:sp>
      <p:pic>
        <p:nvPicPr>
          <p:cNvPr id="18" name="Picture 17" descr="Logo&#10;&#10;Description automatically generated with medium confidence">
            <a:extLst>
              <a:ext uri="{FF2B5EF4-FFF2-40B4-BE49-F238E27FC236}">
                <a16:creationId xmlns:a16="http://schemas.microsoft.com/office/drawing/2014/main" id="{346D0A1F-593E-4778-8272-AB293CA778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0114" y="112872"/>
            <a:ext cx="3590733" cy="646332"/>
          </a:xfrm>
          <a:prstGeom prst="rect">
            <a:avLst/>
          </a:prstGeom>
        </p:spPr>
      </p:pic>
    </p:spTree>
    <p:extLst>
      <p:ext uri="{BB962C8B-B14F-4D97-AF65-F5344CB8AC3E}">
        <p14:creationId xmlns:p14="http://schemas.microsoft.com/office/powerpoint/2010/main" val="4276507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4FC5D09-8AED-47C0-BAA4-CE64B080AFC7}"/>
              </a:ext>
            </a:extLst>
          </p:cNvPr>
          <p:cNvSpPr txBox="1"/>
          <p:nvPr/>
        </p:nvSpPr>
        <p:spPr>
          <a:xfrm>
            <a:off x="4187187" y="134148"/>
            <a:ext cx="7630258" cy="954107"/>
          </a:xfrm>
          <a:prstGeom prst="rect">
            <a:avLst/>
          </a:prstGeom>
          <a:noFill/>
        </p:spPr>
        <p:txBody>
          <a:bodyPr wrap="square" rtlCol="0">
            <a:spAutoFit/>
          </a:bodyPr>
          <a:lstStyle/>
          <a:p>
            <a:pPr algn="ctr"/>
            <a:r>
              <a:rPr lang="en-GB" sz="3600" b="1" dirty="0">
                <a:solidFill>
                  <a:srgbClr val="FFCC00"/>
                </a:solidFill>
                <a:latin typeface="Trebuchet MS" panose="020B0603020202020204" pitchFamily="34" charset="0"/>
              </a:rPr>
              <a:t>Opening Prayer</a:t>
            </a:r>
          </a:p>
          <a:p>
            <a:pPr algn="ctr"/>
            <a:r>
              <a:rPr lang="en-GB" sz="2000" b="1" dirty="0">
                <a:solidFill>
                  <a:srgbClr val="FFCC00"/>
                </a:solidFill>
                <a:latin typeface="Trebuchet MS" panose="020B0603020202020204" pitchFamily="34" charset="0"/>
              </a:rPr>
              <a:t> The Camino Prayer (adapted) </a:t>
            </a:r>
          </a:p>
        </p:txBody>
      </p:sp>
      <p:sp>
        <p:nvSpPr>
          <p:cNvPr id="7" name="TextBox 6">
            <a:extLst>
              <a:ext uri="{FF2B5EF4-FFF2-40B4-BE49-F238E27FC236}">
                <a16:creationId xmlns:a16="http://schemas.microsoft.com/office/drawing/2014/main" id="{D6588456-4E5E-4A74-9FDC-98C7AB373782}"/>
              </a:ext>
            </a:extLst>
          </p:cNvPr>
          <p:cNvSpPr txBox="1"/>
          <p:nvPr/>
        </p:nvSpPr>
        <p:spPr>
          <a:xfrm>
            <a:off x="4555957" y="1222403"/>
            <a:ext cx="7443537" cy="5663089"/>
          </a:xfrm>
          <a:prstGeom prst="rect">
            <a:avLst/>
          </a:prstGeom>
          <a:noFill/>
        </p:spPr>
        <p:txBody>
          <a:bodyPr wrap="square" rtlCol="0">
            <a:spAutoFit/>
          </a:bodyPr>
          <a:lstStyle/>
          <a:p>
            <a:pPr algn="ctr"/>
            <a:r>
              <a:rPr lang="en-GB" sz="2000" dirty="0">
                <a:solidFill>
                  <a:schemeClr val="bg1"/>
                </a:solidFill>
                <a:latin typeface="Trebuchet MS" panose="020B0603020202020204" pitchFamily="34" charset="0"/>
              </a:rPr>
              <a:t>O God, who brought your servant Abraham out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of the land of the Chaldeans,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protecting him in his wanderings,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who guided the Hebrew people across the desert,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we ask that you watch over us, your servants,</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 as we walk in the love of your name.</a:t>
            </a:r>
          </a:p>
          <a:p>
            <a:pPr algn="ctr"/>
            <a:r>
              <a:rPr lang="en-GB" sz="2000" dirty="0">
                <a:solidFill>
                  <a:schemeClr val="bg1"/>
                </a:solidFill>
                <a:latin typeface="Trebuchet MS" panose="020B0603020202020204" pitchFamily="34" charset="0"/>
              </a:rPr>
              <a:t>Be for us our companion on the journey,</a:t>
            </a:r>
          </a:p>
          <a:p>
            <a:pPr algn="ctr"/>
            <a:r>
              <a:rPr lang="en-GB" sz="2000" dirty="0">
                <a:solidFill>
                  <a:schemeClr val="bg1"/>
                </a:solidFill>
                <a:latin typeface="Trebuchet MS" panose="020B0603020202020204" pitchFamily="34" charset="0"/>
              </a:rPr>
              <a:t>Our guide at the crossroads, Our breath in our weariness,</a:t>
            </a:r>
          </a:p>
          <a:p>
            <a:pPr algn="ctr"/>
            <a:r>
              <a:rPr lang="en-GB" sz="2000" dirty="0">
                <a:solidFill>
                  <a:schemeClr val="bg1"/>
                </a:solidFill>
                <a:latin typeface="Trebuchet MS" panose="020B0603020202020204" pitchFamily="34" charset="0"/>
              </a:rPr>
              <a:t>Our protection in danger, our </a:t>
            </a:r>
            <a:r>
              <a:rPr lang="en-GB" sz="2000" dirty="0" err="1">
                <a:solidFill>
                  <a:schemeClr val="bg1"/>
                </a:solidFill>
                <a:latin typeface="Trebuchet MS" panose="020B0603020202020204" pitchFamily="34" charset="0"/>
              </a:rPr>
              <a:t>albergue</a:t>
            </a:r>
            <a:r>
              <a:rPr lang="en-GB" sz="2000" dirty="0">
                <a:solidFill>
                  <a:schemeClr val="bg1"/>
                </a:solidFill>
                <a:latin typeface="Trebuchet MS" panose="020B0603020202020204" pitchFamily="34" charset="0"/>
              </a:rPr>
              <a:t> on the Camino,</a:t>
            </a:r>
          </a:p>
          <a:p>
            <a:pPr algn="ctr"/>
            <a:r>
              <a:rPr lang="en-GB" sz="2000" dirty="0">
                <a:solidFill>
                  <a:schemeClr val="bg1"/>
                </a:solidFill>
                <a:latin typeface="Trebuchet MS" panose="020B0603020202020204" pitchFamily="34" charset="0"/>
              </a:rPr>
              <a:t>Our shade in the heat, Our light in the darkness,</a:t>
            </a:r>
          </a:p>
          <a:p>
            <a:pPr algn="ctr"/>
            <a:r>
              <a:rPr lang="en-GB" sz="2000" dirty="0">
                <a:solidFill>
                  <a:schemeClr val="bg1"/>
                </a:solidFill>
                <a:latin typeface="Trebuchet MS" panose="020B0603020202020204" pitchFamily="34" charset="0"/>
              </a:rPr>
              <a:t>Our consolation in our discouragements,</a:t>
            </a:r>
          </a:p>
          <a:p>
            <a:pPr algn="ctr"/>
            <a:r>
              <a:rPr lang="en-GB" sz="2000" dirty="0">
                <a:solidFill>
                  <a:schemeClr val="bg1"/>
                </a:solidFill>
                <a:latin typeface="Trebuchet MS" panose="020B0603020202020204" pitchFamily="34" charset="0"/>
              </a:rPr>
              <a:t>And our strength in our intentions.</a:t>
            </a:r>
          </a:p>
          <a:p>
            <a:pPr algn="ctr"/>
            <a:r>
              <a:rPr lang="en-GB" sz="2000" dirty="0">
                <a:solidFill>
                  <a:schemeClr val="bg1"/>
                </a:solidFill>
                <a:latin typeface="Trebuchet MS" panose="020B0603020202020204" pitchFamily="34" charset="0"/>
              </a:rPr>
              <a:t>So that with your guidance we may arrive safe and sound at the end of the road and enriched with grace and virtue we return safely to our homes filled with joy.</a:t>
            </a:r>
          </a:p>
          <a:p>
            <a:pPr algn="ctr"/>
            <a:r>
              <a:rPr lang="en-GB" sz="2000" dirty="0">
                <a:solidFill>
                  <a:schemeClr val="bg1"/>
                </a:solidFill>
                <a:latin typeface="Trebuchet MS" panose="020B0603020202020204" pitchFamily="34" charset="0"/>
              </a:rPr>
              <a:t>In the name of Jesus Christ our Lord, </a:t>
            </a:r>
            <a:r>
              <a:rPr lang="en-GB" sz="2000" b="1" dirty="0">
                <a:solidFill>
                  <a:schemeClr val="bg1"/>
                </a:solidFill>
                <a:latin typeface="Trebuchet MS" panose="020B0603020202020204" pitchFamily="34" charset="0"/>
              </a:rPr>
              <a:t>Amen.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Apostle Santiago, </a:t>
            </a:r>
            <a:r>
              <a:rPr lang="en-GB" sz="2000" b="1" dirty="0">
                <a:solidFill>
                  <a:schemeClr val="bg1"/>
                </a:solidFill>
                <a:latin typeface="Trebuchet MS" panose="020B0603020202020204" pitchFamily="34" charset="0"/>
              </a:rPr>
              <a:t>pray for us</a:t>
            </a:r>
            <a:r>
              <a:rPr lang="en-GB" sz="2000" dirty="0">
                <a:solidFill>
                  <a:schemeClr val="bg1"/>
                </a:solidFill>
                <a:latin typeface="Trebuchet MS" panose="020B0603020202020204" pitchFamily="34" charset="0"/>
              </a:rPr>
              <a:t>. Santa Maria, </a:t>
            </a:r>
            <a:r>
              <a:rPr lang="en-GB" sz="2000" b="1" dirty="0">
                <a:solidFill>
                  <a:schemeClr val="bg1"/>
                </a:solidFill>
                <a:latin typeface="Trebuchet MS" panose="020B0603020202020204" pitchFamily="34" charset="0"/>
              </a:rPr>
              <a:t>pray for us.</a:t>
            </a:r>
          </a:p>
          <a:p>
            <a:endParaRPr lang="en-GB" sz="2200" dirty="0">
              <a:solidFill>
                <a:srgbClr val="FFCC00"/>
              </a:solidFill>
              <a:latin typeface="Trebuchet MS" panose="020B0603020202020204" pitchFamily="34" charset="0"/>
            </a:endParaRPr>
          </a:p>
        </p:txBody>
      </p:sp>
      <p:pic>
        <p:nvPicPr>
          <p:cNvPr id="3" name="Picture 2" descr="A picture containing grass, outdoor, building, stone&#10;&#10;Description automatically generated">
            <a:extLst>
              <a:ext uri="{FF2B5EF4-FFF2-40B4-BE49-F238E27FC236}">
                <a16:creationId xmlns:a16="http://schemas.microsoft.com/office/drawing/2014/main" id="{E0F863C5-8370-437F-831A-BD9F92E7B0A8}"/>
              </a:ext>
            </a:extLst>
          </p:cNvPr>
          <p:cNvPicPr>
            <a:picLocks noChangeAspect="1"/>
          </p:cNvPicPr>
          <p:nvPr/>
        </p:nvPicPr>
        <p:blipFill rotWithShape="1">
          <a:blip r:embed="rId2">
            <a:extLst>
              <a:ext uri="{28A0092B-C50C-407E-A947-70E740481C1C}">
                <a14:useLocalDpi xmlns:a14="http://schemas.microsoft.com/office/drawing/2010/main" val="0"/>
              </a:ext>
            </a:extLst>
          </a:blip>
          <a:srcRect l="3026"/>
          <a:stretch/>
        </p:blipFill>
        <p:spPr>
          <a:xfrm>
            <a:off x="0" y="0"/>
            <a:ext cx="4427621" cy="6858000"/>
          </a:xfrm>
          <a:prstGeom prst="flowChartDelay">
            <a:avLst/>
          </a:prstGeom>
        </p:spPr>
      </p:pic>
    </p:spTree>
    <p:extLst>
      <p:ext uri="{BB962C8B-B14F-4D97-AF65-F5344CB8AC3E}">
        <p14:creationId xmlns:p14="http://schemas.microsoft.com/office/powerpoint/2010/main" val="2848673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icon&#10;&#10;Description automatically generated">
            <a:extLst>
              <a:ext uri="{FF2B5EF4-FFF2-40B4-BE49-F238E27FC236}">
                <a16:creationId xmlns:a16="http://schemas.microsoft.com/office/drawing/2014/main" id="{1F2364A2-66C9-41A9-9E32-32622AE8B7B5}"/>
              </a:ext>
            </a:extLst>
          </p:cNvPr>
          <p:cNvPicPr>
            <a:picLocks noGrp="1" noChangeAspect="1"/>
          </p:cNvPicPr>
          <p:nvPr>
            <p:ph idx="1"/>
          </p:nvPr>
        </p:nvPicPr>
        <p:blipFill>
          <a:blip r:embed="rId3">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345538" y="196552"/>
            <a:ext cx="2452369" cy="2452369"/>
          </a:xfrm>
        </p:spPr>
      </p:pic>
      <p:sp>
        <p:nvSpPr>
          <p:cNvPr id="11" name="TextBox 10">
            <a:extLst>
              <a:ext uri="{FF2B5EF4-FFF2-40B4-BE49-F238E27FC236}">
                <a16:creationId xmlns:a16="http://schemas.microsoft.com/office/drawing/2014/main" id="{5849021A-DFCB-4A72-BE82-EBEED511F477}"/>
              </a:ext>
            </a:extLst>
          </p:cNvPr>
          <p:cNvSpPr txBox="1"/>
          <p:nvPr/>
        </p:nvSpPr>
        <p:spPr>
          <a:xfrm>
            <a:off x="616990"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Catholicism in a Hundred Objects</a:t>
            </a:r>
          </a:p>
        </p:txBody>
      </p:sp>
      <p:pic>
        <p:nvPicPr>
          <p:cNvPr id="12" name="Picture 11" descr="Icon&#10;&#10;Description automatically generated">
            <a:extLst>
              <a:ext uri="{FF2B5EF4-FFF2-40B4-BE49-F238E27FC236}">
                <a16:creationId xmlns:a16="http://schemas.microsoft.com/office/drawing/2014/main" id="{6AF0AD4E-C5D1-4CB3-9F0A-115154478BA2}"/>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18" name="TextBox 17">
            <a:extLst>
              <a:ext uri="{FF2B5EF4-FFF2-40B4-BE49-F238E27FC236}">
                <a16:creationId xmlns:a16="http://schemas.microsoft.com/office/drawing/2014/main" id="{2716E71B-871C-4709-9A7E-6E360E76ADC7}"/>
              </a:ext>
            </a:extLst>
          </p:cNvPr>
          <p:cNvSpPr txBox="1"/>
          <p:nvPr/>
        </p:nvSpPr>
        <p:spPr>
          <a:xfrm>
            <a:off x="3153678" y="5071674"/>
            <a:ext cx="5016380" cy="276999"/>
          </a:xfrm>
          <a:prstGeom prst="rect">
            <a:avLst/>
          </a:prstGeom>
          <a:noFill/>
        </p:spPr>
        <p:txBody>
          <a:bodyPr wrap="square">
            <a:spAutoFit/>
          </a:bodyPr>
          <a:lstStyle/>
          <a:p>
            <a:pPr algn="ctr"/>
            <a:r>
              <a:rPr lang="en-GB" sz="1200" dirty="0">
                <a:solidFill>
                  <a:schemeClr val="bg1"/>
                </a:solidFill>
                <a:latin typeface="Trebuchet MS" panose="020B0603020202020204" pitchFamily="34" charset="0"/>
              </a:rPr>
              <a:t>This video is 25 minutes long so watch as much or as little as you like </a:t>
            </a:r>
            <a:endParaRPr lang="en-GB" sz="1200" dirty="0"/>
          </a:p>
        </p:txBody>
      </p:sp>
      <p:pic>
        <p:nvPicPr>
          <p:cNvPr id="2" name="Online Media 1" title="From St Peter and the Apostles to the Catholic Church today">
            <a:hlinkClick r:id="" action="ppaction://media"/>
            <a:extLst>
              <a:ext uri="{FF2B5EF4-FFF2-40B4-BE49-F238E27FC236}">
                <a16:creationId xmlns:a16="http://schemas.microsoft.com/office/drawing/2014/main" id="{318EAA9C-DF45-4A98-B2BA-10D59209752C}"/>
              </a:ext>
            </a:extLst>
          </p:cNvPr>
          <p:cNvPicPr>
            <a:picLocks noRot="1" noChangeAspect="1"/>
          </p:cNvPicPr>
          <p:nvPr>
            <a:videoFile r:link="rId1"/>
          </p:nvPr>
        </p:nvPicPr>
        <p:blipFill>
          <a:blip r:embed="rId5"/>
          <a:stretch>
            <a:fillRect/>
          </a:stretch>
        </p:blipFill>
        <p:spPr>
          <a:xfrm>
            <a:off x="1520079" y="1636793"/>
            <a:ext cx="5766062" cy="3179756"/>
          </a:xfrm>
          <a:prstGeom prst="rect">
            <a:avLst/>
          </a:prstGeom>
        </p:spPr>
      </p:pic>
      <p:sp>
        <p:nvSpPr>
          <p:cNvPr id="3" name="TextBox 2">
            <a:extLst>
              <a:ext uri="{FF2B5EF4-FFF2-40B4-BE49-F238E27FC236}">
                <a16:creationId xmlns:a16="http://schemas.microsoft.com/office/drawing/2014/main" id="{B7AB126A-69F8-4F8B-9F46-195D7C1E30B0}"/>
              </a:ext>
            </a:extLst>
          </p:cNvPr>
          <p:cNvSpPr txBox="1"/>
          <p:nvPr/>
        </p:nvSpPr>
        <p:spPr>
          <a:xfrm>
            <a:off x="9256993" y="6209414"/>
            <a:ext cx="2452369" cy="369332"/>
          </a:xfrm>
          <a:prstGeom prst="rect">
            <a:avLst/>
          </a:prstGeom>
          <a:noFill/>
        </p:spPr>
        <p:txBody>
          <a:bodyPr wrap="square" rtlCol="0">
            <a:spAutoFit/>
          </a:bodyPr>
          <a:lstStyle/>
          <a:p>
            <a:r>
              <a:rPr lang="en-GB" dirty="0">
                <a:solidFill>
                  <a:schemeClr val="bg1"/>
                </a:solidFill>
              </a:rPr>
              <a:t>The empty tomb</a:t>
            </a:r>
          </a:p>
        </p:txBody>
      </p:sp>
      <p:pic>
        <p:nvPicPr>
          <p:cNvPr id="4" name="Picture 3">
            <a:extLst>
              <a:ext uri="{FF2B5EF4-FFF2-40B4-BE49-F238E27FC236}">
                <a16:creationId xmlns:a16="http://schemas.microsoft.com/office/drawing/2014/main" id="{4CA181BC-5454-4A28-B3EF-6287F3BA96A2}"/>
              </a:ext>
            </a:extLst>
          </p:cNvPr>
          <p:cNvPicPr>
            <a:picLocks noChangeAspect="1"/>
          </p:cNvPicPr>
          <p:nvPr/>
        </p:nvPicPr>
        <p:blipFill>
          <a:blip r:embed="rId6"/>
          <a:stretch>
            <a:fillRect/>
          </a:stretch>
        </p:blipFill>
        <p:spPr>
          <a:xfrm>
            <a:off x="8170058" y="3960571"/>
            <a:ext cx="3627849" cy="2040665"/>
          </a:xfrm>
          <a:prstGeom prst="rect">
            <a:avLst/>
          </a:prstGeom>
        </p:spPr>
      </p:pic>
    </p:spTree>
    <p:extLst>
      <p:ext uri="{BB962C8B-B14F-4D97-AF65-F5344CB8AC3E}">
        <p14:creationId xmlns:p14="http://schemas.microsoft.com/office/powerpoint/2010/main" val="907161310"/>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alking on a road&#10;&#10;Description automatically generated with medium confidence">
            <a:extLst>
              <a:ext uri="{FF2B5EF4-FFF2-40B4-BE49-F238E27FC236}">
                <a16:creationId xmlns:a16="http://schemas.microsoft.com/office/drawing/2014/main" id="{5B1ABF0A-E007-45A8-BD24-822444CCD653}"/>
              </a:ext>
            </a:extLst>
          </p:cNvPr>
          <p:cNvPicPr>
            <a:picLocks noChangeAspect="1"/>
          </p:cNvPicPr>
          <p:nvPr/>
        </p:nvPicPr>
        <p:blipFill rotWithShape="1">
          <a:blip r:embed="rId3">
            <a:extLst>
              <a:ext uri="{28A0092B-C50C-407E-A947-70E740481C1C}">
                <a14:useLocalDpi xmlns:a14="http://schemas.microsoft.com/office/drawing/2010/main" val="0"/>
              </a:ext>
            </a:extLst>
          </a:blip>
          <a:srcRect t="8426"/>
          <a:stretch/>
        </p:blipFill>
        <p:spPr>
          <a:xfrm>
            <a:off x="0" y="0"/>
            <a:ext cx="12192000" cy="6858000"/>
          </a:xfrm>
          <a:prstGeom prst="rect">
            <a:avLst/>
          </a:prstGeom>
        </p:spPr>
      </p:pic>
      <p:sp>
        <p:nvSpPr>
          <p:cNvPr id="6" name="TextBox 5">
            <a:extLst>
              <a:ext uri="{FF2B5EF4-FFF2-40B4-BE49-F238E27FC236}">
                <a16:creationId xmlns:a16="http://schemas.microsoft.com/office/drawing/2014/main" id="{2EFDD393-E33F-451B-9907-485C95CA16FB}"/>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003DA8"/>
                </a:solidFill>
                <a:latin typeface="Trebuchet MS" panose="020B0603020202020204" pitchFamily="34" charset="0"/>
              </a:rPr>
              <a:t>Rucksack Prayer – Part 1</a:t>
            </a:r>
          </a:p>
        </p:txBody>
      </p:sp>
      <p:pic>
        <p:nvPicPr>
          <p:cNvPr id="7" name="Picture 6" descr="Icon&#10;&#10;Description automatically generated">
            <a:extLst>
              <a:ext uri="{FF2B5EF4-FFF2-40B4-BE49-F238E27FC236}">
                <a16:creationId xmlns:a16="http://schemas.microsoft.com/office/drawing/2014/main" id="{DF54549E-CE63-40A9-BFE9-4C05DC36BC4A}"/>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8" name="Online Media 7" title="Rucksack prayer part one">
            <a:hlinkClick r:id="" action="ppaction://media"/>
            <a:extLst>
              <a:ext uri="{FF2B5EF4-FFF2-40B4-BE49-F238E27FC236}">
                <a16:creationId xmlns:a16="http://schemas.microsoft.com/office/drawing/2014/main" id="{72D44D4F-C0A4-4B58-A001-D43F64F81EAD}"/>
              </a:ext>
            </a:extLst>
          </p:cNvPr>
          <p:cNvPicPr>
            <a:picLocks noRot="1" noChangeAspect="1"/>
          </p:cNvPicPr>
          <p:nvPr>
            <a:videoFile r:link="rId1"/>
          </p:nvPr>
        </p:nvPicPr>
        <p:blipFill>
          <a:blip r:embed="rId5"/>
          <a:stretch>
            <a:fillRect/>
          </a:stretch>
        </p:blipFill>
        <p:spPr>
          <a:xfrm>
            <a:off x="2157665" y="3873344"/>
            <a:ext cx="4744566" cy="2680680"/>
          </a:xfrm>
          <a:prstGeom prst="rect">
            <a:avLst/>
          </a:prstGeom>
        </p:spPr>
      </p:pic>
    </p:spTree>
    <p:extLst>
      <p:ext uri="{BB962C8B-B14F-4D97-AF65-F5344CB8AC3E}">
        <p14:creationId xmlns:p14="http://schemas.microsoft.com/office/powerpoint/2010/main" val="114195652"/>
      </p:ext>
    </p:extLst>
  </p:cSld>
  <p:clrMapOvr>
    <a:masterClrMapping/>
  </p:clrMapOvr>
  <p:timing>
    <p:tnLst>
      <p:par>
        <p:cTn id="1" dur="indefinite" restart="never" nodeType="tmRoot">
          <p:childTnLst>
            <p:video>
              <p:cMediaNode vol="80000">
                <p:cTn id="2" fill="hold" display="0">
                  <p:stCondLst>
                    <p:cond delay="indefinite"/>
                  </p:stCondLst>
                </p:cTn>
                <p:tgtEl>
                  <p:spTgt spid="8"/>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flag with a star on it&#10;&#10;Description automatically generated with low confidence">
            <a:extLst>
              <a:ext uri="{FF2B5EF4-FFF2-40B4-BE49-F238E27FC236}">
                <a16:creationId xmlns:a16="http://schemas.microsoft.com/office/drawing/2014/main" id="{67D5ECDB-72A5-43E4-8179-70837EFCD902}"/>
              </a:ext>
            </a:extLst>
          </p:cNvPr>
          <p:cNvPicPr>
            <a:picLocks noChangeAspect="1"/>
          </p:cNvPicPr>
          <p:nvPr/>
        </p:nvPicPr>
        <p:blipFill rotWithShape="1">
          <a:blip r:embed="rId3">
            <a:extLst>
              <a:ext uri="{28A0092B-C50C-407E-A947-70E740481C1C}">
                <a14:useLocalDpi xmlns:a14="http://schemas.microsoft.com/office/drawing/2010/main" val="0"/>
              </a:ext>
            </a:extLst>
          </a:blip>
          <a:srcRect r="14458" b="8056"/>
          <a:stretch/>
        </p:blipFill>
        <p:spPr>
          <a:xfrm>
            <a:off x="-1" y="-1"/>
            <a:ext cx="12192001" cy="6858001"/>
          </a:xfrm>
          <a:prstGeom prst="rect">
            <a:avLst/>
          </a:prstGeom>
        </p:spPr>
      </p:pic>
      <p:sp>
        <p:nvSpPr>
          <p:cNvPr id="6" name="TextBox 5">
            <a:extLst>
              <a:ext uri="{FF2B5EF4-FFF2-40B4-BE49-F238E27FC236}">
                <a16:creationId xmlns:a16="http://schemas.microsoft.com/office/drawing/2014/main" id="{45B621DE-1A9E-431D-BE03-A1419DD71A77}"/>
              </a:ext>
            </a:extLst>
          </p:cNvPr>
          <p:cNvSpPr txBox="1"/>
          <p:nvPr/>
        </p:nvSpPr>
        <p:spPr>
          <a:xfrm>
            <a:off x="616990" y="262485"/>
            <a:ext cx="7630258" cy="1200329"/>
          </a:xfrm>
          <a:prstGeom prst="rect">
            <a:avLst/>
          </a:prstGeom>
          <a:noFill/>
        </p:spPr>
        <p:txBody>
          <a:bodyPr wrap="square" rtlCol="0">
            <a:spAutoFit/>
          </a:bodyPr>
          <a:lstStyle/>
          <a:p>
            <a:r>
              <a:rPr lang="en-GB" sz="3600" b="1" dirty="0">
                <a:solidFill>
                  <a:srgbClr val="003DA8"/>
                </a:solidFill>
                <a:latin typeface="Trebuchet MS" panose="020B0603020202020204" pitchFamily="34" charset="0"/>
              </a:rPr>
              <a:t>A Journey with</a:t>
            </a:r>
          </a:p>
          <a:p>
            <a:r>
              <a:rPr lang="en-GB" sz="3600" b="1" dirty="0">
                <a:solidFill>
                  <a:srgbClr val="003DA8"/>
                </a:solidFill>
                <a:latin typeface="Trebuchet MS" panose="020B0603020202020204" pitchFamily="34" charset="0"/>
              </a:rPr>
              <a:t>The Apostles</a:t>
            </a:r>
          </a:p>
        </p:txBody>
      </p:sp>
      <p:sp>
        <p:nvSpPr>
          <p:cNvPr id="5" name="TextBox 4">
            <a:extLst>
              <a:ext uri="{FF2B5EF4-FFF2-40B4-BE49-F238E27FC236}">
                <a16:creationId xmlns:a16="http://schemas.microsoft.com/office/drawing/2014/main" id="{E375734D-8399-4164-84E5-C727E6D3D649}"/>
              </a:ext>
            </a:extLst>
          </p:cNvPr>
          <p:cNvSpPr txBox="1"/>
          <p:nvPr/>
        </p:nvSpPr>
        <p:spPr>
          <a:xfrm>
            <a:off x="883451" y="2534659"/>
            <a:ext cx="4202354" cy="369332"/>
          </a:xfrm>
          <a:prstGeom prst="rect">
            <a:avLst/>
          </a:prstGeom>
          <a:noFill/>
        </p:spPr>
        <p:txBody>
          <a:bodyPr wrap="square">
            <a:spAutoFit/>
          </a:bodyPr>
          <a:lstStyle/>
          <a:p>
            <a:pPr algn="ctr"/>
            <a:r>
              <a:rPr lang="en-GB" dirty="0">
                <a:solidFill>
                  <a:schemeClr val="bg1"/>
                </a:solidFill>
                <a:latin typeface="Trebuchet MS" panose="020B0603020202020204" pitchFamily="34" charset="0"/>
              </a:rPr>
              <a:t>Intro video here</a:t>
            </a:r>
            <a:endParaRPr lang="en-GB" b="1" dirty="0"/>
          </a:p>
        </p:txBody>
      </p:sp>
      <p:pic>
        <p:nvPicPr>
          <p:cNvPr id="2" name="Online Media 1" title="Making the journey with the Apostles">
            <a:hlinkClick r:id="" action="ppaction://media"/>
            <a:extLst>
              <a:ext uri="{FF2B5EF4-FFF2-40B4-BE49-F238E27FC236}">
                <a16:creationId xmlns:a16="http://schemas.microsoft.com/office/drawing/2014/main" id="{FB2F8D92-1A16-402F-849E-65A39D5B3FAB}"/>
              </a:ext>
            </a:extLst>
          </p:cNvPr>
          <p:cNvPicPr>
            <a:picLocks noRot="1" noChangeAspect="1"/>
          </p:cNvPicPr>
          <p:nvPr>
            <a:videoFile r:link="rId1"/>
          </p:nvPr>
        </p:nvPicPr>
        <p:blipFill>
          <a:blip r:embed="rId4"/>
          <a:stretch>
            <a:fillRect/>
          </a:stretch>
        </p:blipFill>
        <p:spPr>
          <a:xfrm>
            <a:off x="229659" y="1827747"/>
            <a:ext cx="5652612" cy="3387048"/>
          </a:xfrm>
          <a:prstGeom prst="rect">
            <a:avLst/>
          </a:prstGeom>
        </p:spPr>
      </p:pic>
    </p:spTree>
    <p:extLst>
      <p:ext uri="{BB962C8B-B14F-4D97-AF65-F5344CB8AC3E}">
        <p14:creationId xmlns:p14="http://schemas.microsoft.com/office/powerpoint/2010/main" val="2478234786"/>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E252B"/>
        </a:solidFill>
        <a:effectLst/>
      </p:bgPr>
    </p:bg>
    <p:spTree>
      <p:nvGrpSpPr>
        <p:cNvPr id="1" name=""/>
        <p:cNvGrpSpPr/>
        <p:nvPr/>
      </p:nvGrpSpPr>
      <p:grpSpPr>
        <a:xfrm>
          <a:off x="0" y="0"/>
          <a:ext cx="0" cy="0"/>
          <a:chOff x="0" y="0"/>
          <a:chExt cx="0" cy="0"/>
        </a:xfrm>
      </p:grpSpPr>
      <p:pic>
        <p:nvPicPr>
          <p:cNvPr id="13" name="Content Placeholder 12" descr="Text&#10;&#10;Description automatically generated with low confidence">
            <a:extLst>
              <a:ext uri="{FF2B5EF4-FFF2-40B4-BE49-F238E27FC236}">
                <a16:creationId xmlns:a16="http://schemas.microsoft.com/office/drawing/2014/main" id="{C9270646-37A6-4CE3-87EB-5479DE07BAF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5811" r="27226"/>
          <a:stretch/>
        </p:blipFill>
        <p:spPr>
          <a:xfrm>
            <a:off x="0" y="4890977"/>
            <a:ext cx="3386075" cy="1988914"/>
          </a:xfrm>
        </p:spPr>
      </p:pic>
      <p:sp>
        <p:nvSpPr>
          <p:cNvPr id="14" name="TextBox 13">
            <a:extLst>
              <a:ext uri="{FF2B5EF4-FFF2-40B4-BE49-F238E27FC236}">
                <a16:creationId xmlns:a16="http://schemas.microsoft.com/office/drawing/2014/main" id="{02FE8839-9388-4B00-83EA-13028E51FA68}"/>
              </a:ext>
            </a:extLst>
          </p:cNvPr>
          <p:cNvSpPr txBox="1"/>
          <p:nvPr/>
        </p:nvSpPr>
        <p:spPr>
          <a:xfrm>
            <a:off x="460744" y="343316"/>
            <a:ext cx="7630258" cy="523220"/>
          </a:xfrm>
          <a:prstGeom prst="rect">
            <a:avLst/>
          </a:prstGeom>
          <a:noFill/>
        </p:spPr>
        <p:txBody>
          <a:bodyPr wrap="square" rtlCol="0">
            <a:spAutoFit/>
          </a:bodyPr>
          <a:lstStyle/>
          <a:p>
            <a:r>
              <a:rPr lang="en-GB" sz="2800" b="1" dirty="0">
                <a:solidFill>
                  <a:schemeClr val="bg1"/>
                </a:solidFill>
                <a:latin typeface="Trebuchet MS" panose="020B0603020202020204" pitchFamily="34" charset="0"/>
              </a:rPr>
              <a:t>Scripture Reading – John 20:1-9</a:t>
            </a:r>
          </a:p>
        </p:txBody>
      </p:sp>
      <p:sp>
        <p:nvSpPr>
          <p:cNvPr id="7" name="TextBox 6">
            <a:extLst>
              <a:ext uri="{FF2B5EF4-FFF2-40B4-BE49-F238E27FC236}">
                <a16:creationId xmlns:a16="http://schemas.microsoft.com/office/drawing/2014/main" id="{40241512-A644-4CA2-B3BF-6E086EAB4FE4}"/>
              </a:ext>
            </a:extLst>
          </p:cNvPr>
          <p:cNvSpPr txBox="1"/>
          <p:nvPr/>
        </p:nvSpPr>
        <p:spPr>
          <a:xfrm>
            <a:off x="460744" y="1330861"/>
            <a:ext cx="11270511" cy="3693319"/>
          </a:xfrm>
          <a:prstGeom prst="rect">
            <a:avLst/>
          </a:prstGeom>
          <a:noFill/>
        </p:spPr>
        <p:txBody>
          <a:bodyPr wrap="square">
            <a:spAutoFit/>
          </a:bodyPr>
          <a:lstStyle/>
          <a:p>
            <a:r>
              <a:rPr lang="en-GB" dirty="0">
                <a:solidFill>
                  <a:schemeClr val="bg1"/>
                </a:solidFill>
                <a:latin typeface="Trebuchet MS" panose="020B0603020202020204" pitchFamily="34" charset="0"/>
              </a:rPr>
              <a:t>It was very early on the first day of the week and still dark, when Mary of Magdala came to the tomb. She saw that the stone had been moved away from the tomb and came running to Simon Peter and the other disciple, the one Jesus loved. ‘They have taken the Lord out of the tomb’ she said ‘and we don’t know where they have put him.’</a:t>
            </a:r>
          </a:p>
          <a:p>
            <a:endParaRPr lang="en-GB" dirty="0">
              <a:solidFill>
                <a:schemeClr val="bg1"/>
              </a:solidFill>
              <a:latin typeface="Trebuchet MS" panose="020B0603020202020204" pitchFamily="34" charset="0"/>
            </a:endParaRPr>
          </a:p>
          <a:p>
            <a:r>
              <a:rPr lang="en-GB" dirty="0">
                <a:solidFill>
                  <a:schemeClr val="bg1"/>
                </a:solidFill>
                <a:latin typeface="Trebuchet MS" panose="020B0603020202020204" pitchFamily="34" charset="0"/>
              </a:rPr>
              <a:t>So Peter set out with the other disciple to go to the tomb. They ran together, but the other disciple, running faster than Peter, reached the tomb first; he bent down and saw the linen cloths lying on the ground, but did not go in. Simon Peter who was following now came up, went right into the tomb, saw the linen cloths on the ground, and also the cloth that had been over his head; this was not with the linen cloths but rolled up in a place by itself. Then the other disciple who had reached the tomb first also went in; he saw and he believed. Till this moment they had failed to understand the teaching of scripture, that he must rise from the dead.</a:t>
            </a:r>
          </a:p>
          <a:p>
            <a:endParaRPr lang="en-GB" dirty="0"/>
          </a:p>
        </p:txBody>
      </p:sp>
    </p:spTree>
    <p:extLst>
      <p:ext uri="{BB962C8B-B14F-4D97-AF65-F5344CB8AC3E}">
        <p14:creationId xmlns:p14="http://schemas.microsoft.com/office/powerpoint/2010/main" val="206505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B643E-A1B5-4727-A3A1-D625CE6D66F9}"/>
              </a:ext>
            </a:extLst>
          </p:cNvPr>
          <p:cNvSpPr>
            <a:spLocks noGrp="1"/>
          </p:cNvSpPr>
          <p:nvPr>
            <p:ph type="title"/>
          </p:nvPr>
        </p:nvSpPr>
        <p:spPr/>
        <p:txBody>
          <a:bodyPr/>
          <a:lstStyle/>
          <a:p>
            <a:endParaRPr lang="en-GB"/>
          </a:p>
        </p:txBody>
      </p:sp>
      <p:pic>
        <p:nvPicPr>
          <p:cNvPr id="5" name="Content Placeholder 4" descr="Diagram&#10;&#10;Description automatically generated">
            <a:extLst>
              <a:ext uri="{FF2B5EF4-FFF2-40B4-BE49-F238E27FC236}">
                <a16:creationId xmlns:a16="http://schemas.microsoft.com/office/drawing/2014/main" id="{C70156C5-DD2A-4929-8BEA-1A0BD73F071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8537"/>
          <a:stretch/>
        </p:blipFill>
        <p:spPr>
          <a:xfrm>
            <a:off x="0" y="0"/>
            <a:ext cx="12192000" cy="6858000"/>
          </a:xfrm>
        </p:spPr>
      </p:pic>
      <p:sp>
        <p:nvSpPr>
          <p:cNvPr id="11" name="TextBox 10">
            <a:extLst>
              <a:ext uri="{FF2B5EF4-FFF2-40B4-BE49-F238E27FC236}">
                <a16:creationId xmlns:a16="http://schemas.microsoft.com/office/drawing/2014/main" id="{FF4C1B9B-83E8-4B4D-BC9A-8C1CA8017257}"/>
              </a:ext>
            </a:extLst>
          </p:cNvPr>
          <p:cNvSpPr txBox="1"/>
          <p:nvPr/>
        </p:nvSpPr>
        <p:spPr>
          <a:xfrm>
            <a:off x="5199017" y="802413"/>
            <a:ext cx="6609806" cy="4339650"/>
          </a:xfrm>
          <a:prstGeom prst="rect">
            <a:avLst/>
          </a:prstGeom>
          <a:noFill/>
        </p:spPr>
        <p:txBody>
          <a:bodyPr wrap="square" rtlCol="0">
            <a:spAutoFit/>
          </a:bodyPr>
          <a:lstStyle/>
          <a:p>
            <a:pPr algn="ctr"/>
            <a:r>
              <a:rPr lang="en-GB" sz="3600" b="1" dirty="0">
                <a:solidFill>
                  <a:srgbClr val="04659B"/>
                </a:solidFill>
                <a:latin typeface="Trebuchet MS" panose="020B0603020202020204" pitchFamily="34" charset="0"/>
              </a:rPr>
              <a:t>From what you have heard so far…</a:t>
            </a:r>
          </a:p>
          <a:p>
            <a:pPr algn="ctr"/>
            <a:endParaRPr lang="en-GB" sz="3600" b="1" dirty="0">
              <a:solidFill>
                <a:srgbClr val="04659B"/>
              </a:solidFill>
              <a:latin typeface="Trebuchet MS" panose="020B0603020202020204" pitchFamily="34" charset="0"/>
            </a:endParaRPr>
          </a:p>
          <a:p>
            <a:pPr algn="ctr"/>
            <a:r>
              <a:rPr lang="en-GB" sz="3600" b="1" dirty="0">
                <a:solidFill>
                  <a:srgbClr val="04659B"/>
                </a:solidFill>
                <a:latin typeface="Trebuchet MS" panose="020B0603020202020204" pitchFamily="34" charset="0"/>
              </a:rPr>
              <a:t> …what are your Initial thoughts, reactions, questions that come to mind?</a:t>
            </a:r>
          </a:p>
          <a:p>
            <a:pPr algn="ctr"/>
            <a:endParaRPr lang="en-GB" sz="3600" b="1" dirty="0">
              <a:solidFill>
                <a:srgbClr val="04659B"/>
              </a:solidFill>
              <a:latin typeface="Trebuchet MS" panose="020B0603020202020204" pitchFamily="34" charset="0"/>
            </a:endParaRPr>
          </a:p>
          <a:p>
            <a:pPr algn="ctr"/>
            <a:r>
              <a:rPr lang="en-GB" sz="2400" dirty="0">
                <a:solidFill>
                  <a:srgbClr val="04659B"/>
                </a:solidFill>
                <a:latin typeface="Trebuchet MS" panose="020B0603020202020204" pitchFamily="34" charset="0"/>
              </a:rPr>
              <a:t>We can discuss these later…</a:t>
            </a:r>
            <a:endParaRPr lang="en-GB" sz="2000" dirty="0">
              <a:solidFill>
                <a:srgbClr val="04659B"/>
              </a:solidFill>
              <a:latin typeface="Trebuchet MS" panose="020B0603020202020204" pitchFamily="34" charset="0"/>
            </a:endParaRPr>
          </a:p>
        </p:txBody>
      </p:sp>
      <p:pic>
        <p:nvPicPr>
          <p:cNvPr id="8" name="Picture 7" descr="Logo, icon&#10;&#10;Description automatically generated">
            <a:extLst>
              <a:ext uri="{FF2B5EF4-FFF2-40B4-BE49-F238E27FC236}">
                <a16:creationId xmlns:a16="http://schemas.microsoft.com/office/drawing/2014/main" id="{889592AC-8D86-4359-9E06-68837B566A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741" y="5220789"/>
            <a:ext cx="1420368" cy="1432560"/>
          </a:xfrm>
          <a:prstGeom prst="rect">
            <a:avLst/>
          </a:prstGeom>
        </p:spPr>
      </p:pic>
    </p:spTree>
    <p:extLst>
      <p:ext uri="{BB962C8B-B14F-4D97-AF65-F5344CB8AC3E}">
        <p14:creationId xmlns:p14="http://schemas.microsoft.com/office/powerpoint/2010/main" val="2125533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1A87EB73-69C1-44C2-B41D-8D4A61D3935B}"/>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6" name="TextBox 5">
            <a:extLst>
              <a:ext uri="{FF2B5EF4-FFF2-40B4-BE49-F238E27FC236}">
                <a16:creationId xmlns:a16="http://schemas.microsoft.com/office/drawing/2014/main" id="{2FFB6BA3-3341-4160-87D9-8D02A76F01B9}"/>
              </a:ext>
            </a:extLst>
          </p:cNvPr>
          <p:cNvSpPr txBox="1"/>
          <p:nvPr/>
        </p:nvSpPr>
        <p:spPr>
          <a:xfrm>
            <a:off x="616990"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Main Input</a:t>
            </a:r>
          </a:p>
        </p:txBody>
      </p:sp>
      <p:pic>
        <p:nvPicPr>
          <p:cNvPr id="3" name="Online Media 2" title="Bishop Barron on How to Preach Like an Apostle">
            <a:hlinkClick r:id="" action="ppaction://media"/>
            <a:extLst>
              <a:ext uri="{FF2B5EF4-FFF2-40B4-BE49-F238E27FC236}">
                <a16:creationId xmlns:a16="http://schemas.microsoft.com/office/drawing/2014/main" id="{6166143A-CDBD-4705-9AF5-C5AB63E701D7}"/>
              </a:ext>
            </a:extLst>
          </p:cNvPr>
          <p:cNvPicPr>
            <a:picLocks noRot="1" noChangeAspect="1"/>
          </p:cNvPicPr>
          <p:nvPr>
            <a:videoFile r:link="rId1"/>
          </p:nvPr>
        </p:nvPicPr>
        <p:blipFill>
          <a:blip r:embed="rId4"/>
          <a:stretch>
            <a:fillRect/>
          </a:stretch>
        </p:blipFill>
        <p:spPr>
          <a:xfrm>
            <a:off x="1988092" y="1335091"/>
            <a:ext cx="8443730" cy="4187818"/>
          </a:xfrm>
          <a:prstGeom prst="rect">
            <a:avLst/>
          </a:prstGeom>
        </p:spPr>
      </p:pic>
      <p:sp>
        <p:nvSpPr>
          <p:cNvPr id="7" name="TextBox 6">
            <a:extLst>
              <a:ext uri="{FF2B5EF4-FFF2-40B4-BE49-F238E27FC236}">
                <a16:creationId xmlns:a16="http://schemas.microsoft.com/office/drawing/2014/main" id="{1C28FB56-DF37-42A0-9D59-0B378474B288}"/>
              </a:ext>
            </a:extLst>
          </p:cNvPr>
          <p:cNvSpPr txBox="1"/>
          <p:nvPr/>
        </p:nvSpPr>
        <p:spPr>
          <a:xfrm>
            <a:off x="3162719" y="5764518"/>
            <a:ext cx="6094476" cy="369332"/>
          </a:xfrm>
          <a:prstGeom prst="rect">
            <a:avLst/>
          </a:prstGeom>
          <a:noFill/>
        </p:spPr>
        <p:txBody>
          <a:bodyPr wrap="square">
            <a:spAutoFit/>
          </a:bodyPr>
          <a:lstStyle/>
          <a:p>
            <a:r>
              <a:rPr lang="en-GB" dirty="0">
                <a:solidFill>
                  <a:schemeClr val="bg1"/>
                </a:solidFill>
                <a:latin typeface="Trebuchet MS" panose="020B0603020202020204" pitchFamily="34" charset="0"/>
              </a:rPr>
              <a:t>Bishop Barron on How to Preach Like an Apostle</a:t>
            </a:r>
          </a:p>
        </p:txBody>
      </p:sp>
    </p:spTree>
    <p:extLst>
      <p:ext uri="{BB962C8B-B14F-4D97-AF65-F5344CB8AC3E}">
        <p14:creationId xmlns:p14="http://schemas.microsoft.com/office/powerpoint/2010/main" val="1203063733"/>
      </p:ext>
    </p:extLst>
  </p:cSld>
  <p:clrMapOvr>
    <a:masterClrMapping/>
  </p:clrMapOvr>
  <p:timing>
    <p:tnLst>
      <p:par>
        <p:cTn id="1" dur="indefinite" restart="never" nodeType="tmRoot">
          <p:childTnLst>
            <p:video>
              <p:cMediaNode vol="80000">
                <p:cTn id="2" fill="hold" display="0">
                  <p:stCondLst>
                    <p:cond delay="indefinite"/>
                  </p:stCondLst>
                </p:cTn>
                <p:tgtEl>
                  <p:spTgt spid="3"/>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3277</TotalTime>
  <Words>1566</Words>
  <Application>Microsoft Office PowerPoint</Application>
  <PresentationFormat>Widescreen</PresentationFormat>
  <Paragraphs>112</Paragraphs>
  <Slides>22</Slides>
  <Notes>0</Notes>
  <HiddenSlides>0</HiddenSlides>
  <MMClips>11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Griffin</dc:creator>
  <cp:lastModifiedBy>John Griffin</cp:lastModifiedBy>
  <cp:revision>40</cp:revision>
  <dcterms:created xsi:type="dcterms:W3CDTF">2021-03-09T17:12:56Z</dcterms:created>
  <dcterms:modified xsi:type="dcterms:W3CDTF">2021-10-04T14:03:26Z</dcterms:modified>
</cp:coreProperties>
</file>