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6" r:id="rId5"/>
    <p:sldId id="257" r:id="rId6"/>
    <p:sldId id="315" r:id="rId7"/>
    <p:sldId id="303" r:id="rId8"/>
    <p:sldId id="304" r:id="rId9"/>
    <p:sldId id="302" r:id="rId10"/>
    <p:sldId id="305" r:id="rId11"/>
    <p:sldId id="306" r:id="rId12"/>
    <p:sldId id="307" r:id="rId13"/>
    <p:sldId id="308" r:id="rId14"/>
    <p:sldId id="309" r:id="rId15"/>
    <p:sldId id="301" r:id="rId16"/>
    <p:sldId id="310" r:id="rId17"/>
    <p:sldId id="297" r:id="rId18"/>
    <p:sldId id="311" r:id="rId19"/>
    <p:sldId id="312" r:id="rId20"/>
    <p:sldId id="313"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O96MSUKnOZM?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jXEJEwAcZCY?feature=oembed" TargetMode="External"/><Relationship Id="rId5" Type="http://schemas.openxmlformats.org/officeDocument/2006/relationships/image" Target="../media/image17.jpe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video" Target="https://www.youtube.com/embed/HtTnSMNtE44?feature=oembed" TargetMode="External"/><Relationship Id="rId1" Type="http://schemas.openxmlformats.org/officeDocument/2006/relationships/video" Target="https://www.youtube.com/embed/wgjpyWez17o?feature=oembed" TargetMode="Externa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lKw6uqtGFfo?feature=oembed" TargetMode="External"/><Relationship Id="rId5" Type="http://schemas.openxmlformats.org/officeDocument/2006/relationships/image" Target="../media/image23.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6.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RoAory35NYI?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Xx5Ly8k8wXo?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x-dz2BD2-CM?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8</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Church Fathers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pic>
        <p:nvPicPr>
          <p:cNvPr id="3" name="Online Media 2" title="Alpha Stories - Miranda and Ashlyn">
            <a:hlinkClick r:id="" action="ppaction://media"/>
            <a:extLst>
              <a:ext uri="{FF2B5EF4-FFF2-40B4-BE49-F238E27FC236}">
                <a16:creationId xmlns:a16="http://schemas.microsoft.com/office/drawing/2014/main" id="{24B715EF-CC2B-45A5-9861-AB6D3B8CEBFC}"/>
              </a:ext>
            </a:extLst>
          </p:cNvPr>
          <p:cNvPicPr>
            <a:picLocks noRot="1" noChangeAspect="1"/>
          </p:cNvPicPr>
          <p:nvPr>
            <a:videoFile r:link="rId1"/>
          </p:nvPr>
        </p:nvPicPr>
        <p:blipFill>
          <a:blip r:embed="rId4"/>
          <a:stretch>
            <a:fillRect/>
          </a:stretch>
        </p:blipFill>
        <p:spPr>
          <a:xfrm>
            <a:off x="2136520" y="1023777"/>
            <a:ext cx="8514063" cy="4810445"/>
          </a:xfrm>
          <a:prstGeom prst="rect">
            <a:avLst/>
          </a:prstGeom>
        </p:spPr>
      </p:pic>
      <p:sp>
        <p:nvSpPr>
          <p:cNvPr id="7" name="TextBox 6">
            <a:extLst>
              <a:ext uri="{FF2B5EF4-FFF2-40B4-BE49-F238E27FC236}">
                <a16:creationId xmlns:a16="http://schemas.microsoft.com/office/drawing/2014/main" id="{F44D00F8-6335-4F41-B1AE-B6B229A844A7}"/>
              </a:ext>
            </a:extLst>
          </p:cNvPr>
          <p:cNvSpPr txBox="1"/>
          <p:nvPr/>
        </p:nvSpPr>
        <p:spPr>
          <a:xfrm>
            <a:off x="2136520" y="6092217"/>
            <a:ext cx="8741514" cy="503298"/>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2200" dirty="0">
                <a:solidFill>
                  <a:schemeClr val="bg1"/>
                </a:solidFill>
                <a:latin typeface="Trebuchet MS" panose="020B0603020202020204" pitchFamily="34" charset="0"/>
              </a:rPr>
              <a:t>Have a listen to the difference faith made in the lives of Miranda and Ashlyn</a:t>
            </a:r>
          </a:p>
        </p:txBody>
      </p:sp>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19597"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3" name="TextBox 2">
            <a:extLst>
              <a:ext uri="{FF2B5EF4-FFF2-40B4-BE49-F238E27FC236}">
                <a16:creationId xmlns:a16="http://schemas.microsoft.com/office/drawing/2014/main" id="{2CFF3C1D-9527-4300-B4C6-62B758916BE8}"/>
              </a:ext>
            </a:extLst>
          </p:cNvPr>
          <p:cNvSpPr txBox="1"/>
          <p:nvPr/>
        </p:nvSpPr>
        <p:spPr>
          <a:xfrm>
            <a:off x="95693" y="577691"/>
            <a:ext cx="12004159" cy="5016758"/>
          </a:xfrm>
          <a:prstGeom prst="rect">
            <a:avLst/>
          </a:prstGeom>
          <a:noFill/>
        </p:spPr>
        <p:txBody>
          <a:bodyPr wrap="square" rtlCol="0">
            <a:spAutoFit/>
          </a:bodyPr>
          <a:lstStyle/>
          <a:p>
            <a:r>
              <a:rPr lang="en-GB" sz="1600" dirty="0">
                <a:latin typeface="Trebuchet MS" panose="020B0603020202020204" pitchFamily="34" charset="0"/>
              </a:rPr>
              <a:t>Faith is a personal adherence of the whole man to God who reveals himself. It involves an assent of the intellect and will to the self-revelation God has made through his deeds and words.</a:t>
            </a:r>
          </a:p>
          <a:p>
            <a:endParaRPr lang="en-GB" sz="1600" dirty="0">
              <a:latin typeface="Trebuchet MS" panose="020B0603020202020204" pitchFamily="34" charset="0"/>
            </a:endParaRPr>
          </a:p>
          <a:p>
            <a:r>
              <a:rPr lang="en-GB" sz="1600" dirty="0">
                <a:latin typeface="Trebuchet MS" panose="020B0603020202020204" pitchFamily="34" charset="0"/>
              </a:rPr>
              <a:t>"To believe" has thus a twofold reference: to the person, and to the truth: to the truth, by trust in the person who bears witness to it.</a:t>
            </a:r>
          </a:p>
          <a:p>
            <a:endParaRPr lang="en-GB" sz="1600" dirty="0">
              <a:latin typeface="Trebuchet MS" panose="020B0603020202020204" pitchFamily="34" charset="0"/>
            </a:endParaRPr>
          </a:p>
          <a:p>
            <a:r>
              <a:rPr lang="en-GB" sz="1600" dirty="0">
                <a:latin typeface="Trebuchet MS" panose="020B0603020202020204" pitchFamily="34" charset="0"/>
              </a:rPr>
              <a:t>We must believe in no one but God: the Father, the Son and the Holy Spirit.</a:t>
            </a:r>
          </a:p>
          <a:p>
            <a:endParaRPr lang="en-GB" sz="1600" dirty="0">
              <a:latin typeface="Trebuchet MS" panose="020B0603020202020204" pitchFamily="34" charset="0"/>
            </a:endParaRPr>
          </a:p>
          <a:p>
            <a:r>
              <a:rPr lang="en-GB" sz="1600" dirty="0">
                <a:latin typeface="Trebuchet MS" panose="020B0603020202020204" pitchFamily="34" charset="0"/>
              </a:rPr>
              <a:t>Faith is a supernatural gift from God. In order to believe, man needs the interior helps of the Holy Spirit.</a:t>
            </a:r>
          </a:p>
          <a:p>
            <a:endParaRPr lang="en-GB" sz="1600" dirty="0">
              <a:latin typeface="Trebuchet MS" panose="020B0603020202020204" pitchFamily="34" charset="0"/>
            </a:endParaRPr>
          </a:p>
          <a:p>
            <a:r>
              <a:rPr lang="en-GB" sz="1600" dirty="0">
                <a:latin typeface="Trebuchet MS" panose="020B0603020202020204" pitchFamily="34" charset="0"/>
              </a:rPr>
              <a:t> "Believing" is a human act, conscious and free, corresponding to the dignity of the human person.</a:t>
            </a:r>
          </a:p>
          <a:p>
            <a:endParaRPr lang="en-GB" sz="1600" dirty="0">
              <a:latin typeface="Trebuchet MS" panose="020B0603020202020204" pitchFamily="34" charset="0"/>
            </a:endParaRPr>
          </a:p>
          <a:p>
            <a:r>
              <a:rPr lang="en-GB" sz="1600" dirty="0">
                <a:latin typeface="Trebuchet MS" panose="020B0603020202020204" pitchFamily="34" charset="0"/>
              </a:rPr>
              <a:t> "Believing" is an ecclesial act. The Church's faith precedes, engenders, supports and nourishes our faith. the Church is the mother of all believers. "No one can have God as Father who does not have the Church as Mother" </a:t>
            </a:r>
          </a:p>
          <a:p>
            <a:endParaRPr lang="en-GB" sz="1600" dirty="0">
              <a:latin typeface="Trebuchet MS" panose="020B0603020202020204" pitchFamily="34" charset="0"/>
            </a:endParaRPr>
          </a:p>
          <a:p>
            <a:r>
              <a:rPr lang="en-GB" sz="1600" dirty="0">
                <a:latin typeface="Trebuchet MS" panose="020B0603020202020204" pitchFamily="34" charset="0"/>
              </a:rPr>
              <a:t>We believe all "that which is contained in the word of God, written or handed down, and which the Church proposes for belief as divinely. </a:t>
            </a:r>
          </a:p>
          <a:p>
            <a:endParaRPr lang="en-GB" sz="1600" dirty="0">
              <a:latin typeface="Trebuchet MS" panose="020B0603020202020204" pitchFamily="34" charset="0"/>
            </a:endParaRPr>
          </a:p>
          <a:p>
            <a:r>
              <a:rPr lang="en-GB" sz="1600" dirty="0">
                <a:latin typeface="Trebuchet MS" panose="020B0603020202020204" pitchFamily="34" charset="0"/>
              </a:rPr>
              <a:t> Faith is necessary for salvation. the Lord himself affirms: "He who believes and is baptized will be saved; but he who does not believe will be condemned”. </a:t>
            </a:r>
          </a:p>
        </p:txBody>
      </p:sp>
    </p:spTree>
    <p:extLst>
      <p:ext uri="{BB962C8B-B14F-4D97-AF65-F5344CB8AC3E}">
        <p14:creationId xmlns:p14="http://schemas.microsoft.com/office/powerpoint/2010/main" val="295637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3711744" y="5610119"/>
            <a:ext cx="6589292" cy="998799"/>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Where did the Nicene Creed come from? </a:t>
            </a:r>
          </a:p>
        </p:txBody>
      </p:sp>
      <p:pic>
        <p:nvPicPr>
          <p:cNvPr id="2" name="Online Media 1" title="The Nicene Creed">
            <a:hlinkClick r:id="" action="ppaction://media"/>
            <a:extLst>
              <a:ext uri="{FF2B5EF4-FFF2-40B4-BE49-F238E27FC236}">
                <a16:creationId xmlns:a16="http://schemas.microsoft.com/office/drawing/2014/main" id="{CD1B8FAF-E9F6-4FB4-8F16-44C527453606}"/>
              </a:ext>
            </a:extLst>
          </p:cNvPr>
          <p:cNvPicPr>
            <a:picLocks noRot="1" noChangeAspect="1"/>
          </p:cNvPicPr>
          <p:nvPr>
            <a:videoFile r:link="rId1"/>
          </p:nvPr>
        </p:nvPicPr>
        <p:blipFill>
          <a:blip r:embed="rId5"/>
          <a:stretch>
            <a:fillRect/>
          </a:stretch>
        </p:blipFill>
        <p:spPr>
          <a:xfrm>
            <a:off x="792632" y="1792481"/>
            <a:ext cx="4799785" cy="2920569"/>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What do you notice about this icon? What is it trying to show?</a:t>
            </a:r>
          </a:p>
          <a:p>
            <a:pPr>
              <a:lnSpc>
                <a:spcPct val="90000"/>
              </a:lnSpc>
              <a:spcAft>
                <a:spcPts val="600"/>
              </a:spcAft>
            </a:pPr>
            <a:endParaRPr lang="en-US" sz="2200" dirty="0">
              <a:solidFill>
                <a:srgbClr val="04659B"/>
              </a:solidFill>
              <a:latin typeface="Trebuchet MS" panose="020B0603020202020204" pitchFamily="34" charset="0"/>
            </a:endParaRPr>
          </a:p>
          <a:p>
            <a:pPr>
              <a:lnSpc>
                <a:spcPct val="90000"/>
              </a:lnSpc>
              <a:spcAft>
                <a:spcPts val="600"/>
              </a:spcAft>
            </a:pPr>
            <a:r>
              <a:rPr lang="en-US" sz="2200" dirty="0">
                <a:solidFill>
                  <a:srgbClr val="04659B"/>
                </a:solidFill>
                <a:latin typeface="Trebuchet MS" panose="020B0603020202020204" pitchFamily="34" charset="0"/>
              </a:rPr>
              <a:t>Who is Jesus to you? </a:t>
            </a:r>
          </a:p>
        </p:txBody>
      </p:sp>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2" name="Picture 1">
            <a:extLst>
              <a:ext uri="{FF2B5EF4-FFF2-40B4-BE49-F238E27FC236}">
                <a16:creationId xmlns:a16="http://schemas.microsoft.com/office/drawing/2014/main" id="{8AF7E808-3004-45BA-A05A-30EC0C706953}"/>
              </a:ext>
            </a:extLst>
          </p:cNvPr>
          <p:cNvPicPr>
            <a:picLocks noChangeAspect="1"/>
          </p:cNvPicPr>
          <p:nvPr/>
        </p:nvPicPr>
        <p:blipFill>
          <a:blip r:embed="rId3"/>
          <a:stretch>
            <a:fillRect/>
          </a:stretch>
        </p:blipFill>
        <p:spPr>
          <a:xfrm>
            <a:off x="5170665" y="1024770"/>
            <a:ext cx="6731290" cy="4487526"/>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5">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8262571" y="3988001"/>
            <a:ext cx="3929429" cy="369332"/>
          </a:xfrm>
          <a:prstGeom prst="rect">
            <a:avLst/>
          </a:prstGeom>
          <a:noFill/>
        </p:spPr>
        <p:txBody>
          <a:bodyPr wrap="square">
            <a:spAutoFit/>
          </a:bodyPr>
          <a:lstStyle/>
          <a:p>
            <a:r>
              <a:rPr lang="en-GB" b="1" dirty="0">
                <a:latin typeface="Trebuchet MS" panose="020B0603020202020204" pitchFamily="34" charset="0"/>
              </a:rPr>
              <a:t>Who is Jesus? - Alpha</a:t>
            </a:r>
          </a:p>
        </p:txBody>
      </p:sp>
      <p:sp>
        <p:nvSpPr>
          <p:cNvPr id="2" name="TextBox 1">
            <a:extLst>
              <a:ext uri="{FF2B5EF4-FFF2-40B4-BE49-F238E27FC236}">
                <a16:creationId xmlns:a16="http://schemas.microsoft.com/office/drawing/2014/main" id="{7E51013F-1FC2-45BA-825E-E96C548E3DD5}"/>
              </a:ext>
            </a:extLst>
          </p:cNvPr>
          <p:cNvSpPr txBox="1"/>
          <p:nvPr/>
        </p:nvSpPr>
        <p:spPr>
          <a:xfrm>
            <a:off x="3942566" y="3979438"/>
            <a:ext cx="3696533" cy="369332"/>
          </a:xfrm>
          <a:prstGeom prst="rect">
            <a:avLst/>
          </a:prstGeom>
          <a:noFill/>
        </p:spPr>
        <p:txBody>
          <a:bodyPr wrap="square" rtlCol="0">
            <a:spAutoFit/>
          </a:bodyPr>
          <a:lstStyle/>
          <a:p>
            <a:pPr algn="ctr"/>
            <a:r>
              <a:rPr lang="en-GB" b="1" dirty="0">
                <a:latin typeface="Trebuchet MS" panose="020B0603020202020204" pitchFamily="34" charset="0"/>
              </a:rPr>
              <a:t>Who is Jesus? - Sycamore</a:t>
            </a:r>
          </a:p>
        </p:txBody>
      </p:sp>
      <p:pic>
        <p:nvPicPr>
          <p:cNvPr id="3" name="Online Media 2" title="Sycamore: Session 4 - Who is Jesus">
            <a:hlinkClick r:id="" action="ppaction://media"/>
            <a:extLst>
              <a:ext uri="{FF2B5EF4-FFF2-40B4-BE49-F238E27FC236}">
                <a16:creationId xmlns:a16="http://schemas.microsoft.com/office/drawing/2014/main" id="{36F3C741-C611-4B28-82E8-F244B0DAE557}"/>
              </a:ext>
            </a:extLst>
          </p:cNvPr>
          <p:cNvPicPr>
            <a:picLocks noRot="1" noChangeAspect="1"/>
          </p:cNvPicPr>
          <p:nvPr>
            <a:videoFile r:link="rId1"/>
          </p:nvPr>
        </p:nvPicPr>
        <p:blipFill>
          <a:blip r:embed="rId6"/>
          <a:stretch>
            <a:fillRect/>
          </a:stretch>
        </p:blipFill>
        <p:spPr>
          <a:xfrm>
            <a:off x="4185206" y="1954687"/>
            <a:ext cx="3211251" cy="1814357"/>
          </a:xfrm>
          <a:prstGeom prst="rect">
            <a:avLst/>
          </a:prstGeom>
        </p:spPr>
      </p:pic>
      <p:pic>
        <p:nvPicPr>
          <p:cNvPr id="10" name="Online Media 1" title="Alpha Film Series // Episode 02 // Who is Jesus">
            <a:hlinkClick r:id="" action="ppaction://media"/>
            <a:extLst>
              <a:ext uri="{FF2B5EF4-FFF2-40B4-BE49-F238E27FC236}">
                <a16:creationId xmlns:a16="http://schemas.microsoft.com/office/drawing/2014/main" id="{E6496A4B-A465-4488-A21B-94F7B75BB2A8}"/>
              </a:ext>
            </a:extLst>
          </p:cNvPr>
          <p:cNvPicPr>
            <a:picLocks noRot="1" noChangeAspect="1"/>
          </p:cNvPicPr>
          <p:nvPr>
            <a:videoFile r:link="rId2"/>
          </p:nvPr>
        </p:nvPicPr>
        <p:blipFill>
          <a:blip r:embed="rId7"/>
          <a:stretch>
            <a:fillRect/>
          </a:stretch>
        </p:blipFill>
        <p:spPr>
          <a:xfrm>
            <a:off x="7885130" y="1954687"/>
            <a:ext cx="3211251" cy="1814357"/>
          </a:xfrm>
          <a:prstGeom prst="rect">
            <a:avLst/>
          </a:prstGeom>
        </p:spPr>
      </p:pic>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video>
              <p:cMediaNode vol="80000">
                <p:cTn id="3" fill="hold" display="0">
                  <p:stCondLst>
                    <p:cond delay="indefinite"/>
                  </p:stCondLst>
                </p:cTn>
                <p:tgtEl>
                  <p:spTgt spid="1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Who You Say I Am - Hillsong Worship">
            <a:hlinkClick r:id="" action="ppaction://media"/>
            <a:extLst>
              <a:ext uri="{FF2B5EF4-FFF2-40B4-BE49-F238E27FC236}">
                <a16:creationId xmlns:a16="http://schemas.microsoft.com/office/drawing/2014/main" id="{DAC3EFF3-2897-4792-B98A-59F90C7E69AA}"/>
              </a:ext>
            </a:extLst>
          </p:cNvPr>
          <p:cNvPicPr>
            <a:picLocks noRot="1" noChangeAspect="1"/>
          </p:cNvPicPr>
          <p:nvPr>
            <a:videoFile r:link="rId1"/>
          </p:nvPr>
        </p:nvPicPr>
        <p:blipFill>
          <a:blip r:embed="rId5"/>
          <a:stretch>
            <a:fillRect/>
          </a:stretch>
        </p:blipFill>
        <p:spPr>
          <a:xfrm>
            <a:off x="4574673" y="4732800"/>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336885" y="674400"/>
            <a:ext cx="5617348" cy="5509200"/>
          </a:xfrm>
          <a:prstGeom prst="rect">
            <a:avLst/>
          </a:prstGeom>
          <a:noFill/>
        </p:spPr>
        <p:txBody>
          <a:bodyPr wrap="square" rtlCol="0">
            <a:spAutoFit/>
          </a:bodyPr>
          <a:lstStyle/>
          <a:p>
            <a:pPr algn="ctr"/>
            <a:endParaRPr lang="en-GB" sz="2200" dirty="0">
              <a:solidFill>
                <a:schemeClr val="bg1"/>
              </a:solidFill>
              <a:latin typeface="Trebuchet MS" panose="020B0603020202020204" pitchFamily="34" charset="0"/>
            </a:endParaRPr>
          </a:p>
          <a:p>
            <a:r>
              <a:rPr lang="en-GB" sz="2200" dirty="0">
                <a:solidFill>
                  <a:schemeClr val="bg1"/>
                </a:solidFill>
                <a:latin typeface="Trebuchet MS" panose="020B0603020202020204" pitchFamily="34" charset="0"/>
              </a:rPr>
              <a:t>In this session we understand who Jesus really is, true God and true man and how this was debated in the early church leading to the ecumenical councils and the Nicene Creed that we say together at mass. Link this with our own faith journey. Jesus is not just another teacher or another prophet he is the Son of God made fully human for us. He is the Way, the Truth and the Life. Each one of us has to answer the question that Jesus asked Peter at Caesarea Philippi: who do you say that I am? Encourage people to stay with this question as very important on our pilgrim journey through life.</a:t>
            </a:r>
          </a:p>
        </p:txBody>
      </p:sp>
      <p:pic>
        <p:nvPicPr>
          <p:cNvPr id="2" name="Picture 1">
            <a:extLst>
              <a:ext uri="{FF2B5EF4-FFF2-40B4-BE49-F238E27FC236}">
                <a16:creationId xmlns:a16="http://schemas.microsoft.com/office/drawing/2014/main" id="{A19E0050-49A2-46F8-997D-7FBA722B21F4}"/>
              </a:ext>
            </a:extLst>
          </p:cNvPr>
          <p:cNvPicPr>
            <a:picLocks noChangeAspect="1"/>
          </p:cNvPicPr>
          <p:nvPr/>
        </p:nvPicPr>
        <p:blipFill>
          <a:blip r:embed="rId2"/>
          <a:stretch>
            <a:fillRect/>
          </a:stretch>
        </p:blipFill>
        <p:spPr>
          <a:xfrm>
            <a:off x="6328349" y="1714499"/>
            <a:ext cx="5215311" cy="3559865"/>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8</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Church Fathers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369002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1200329"/>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 </a:t>
            </a:r>
            <a:br>
              <a:rPr lang="en-GB" sz="3600" b="1" dirty="0">
                <a:solidFill>
                  <a:srgbClr val="003DA8"/>
                </a:solidFill>
                <a:latin typeface="Trebuchet MS" panose="020B0603020202020204" pitchFamily="34" charset="0"/>
              </a:rPr>
            </a:br>
            <a:r>
              <a:rPr lang="en-GB" sz="3600" b="1" dirty="0">
                <a:solidFill>
                  <a:srgbClr val="003DA8"/>
                </a:solidFill>
                <a:latin typeface="Trebuchet MS" panose="020B0603020202020204" pitchFamily="34" charset="0"/>
              </a:rPr>
              <a:t>The Church Fathers</a:t>
            </a:r>
          </a:p>
        </p:txBody>
      </p:sp>
      <p:sp>
        <p:nvSpPr>
          <p:cNvPr id="5" name="TextBox 4">
            <a:extLst>
              <a:ext uri="{FF2B5EF4-FFF2-40B4-BE49-F238E27FC236}">
                <a16:creationId xmlns:a16="http://schemas.microsoft.com/office/drawing/2014/main" id="{E375734D-8399-4164-84E5-C727E6D3D649}"/>
              </a:ext>
            </a:extLst>
          </p:cNvPr>
          <p:cNvSpPr txBox="1"/>
          <p:nvPr/>
        </p:nvSpPr>
        <p:spPr>
          <a:xfrm>
            <a:off x="883451" y="2534659"/>
            <a:ext cx="4202354"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Intro video here</a:t>
            </a:r>
            <a:endParaRPr lang="en-GB" b="1" dirty="0"/>
          </a:p>
        </p:txBody>
      </p:sp>
      <p:pic>
        <p:nvPicPr>
          <p:cNvPr id="2" name="Online Media 1" title="Making the journey with the Church Fathers">
            <a:hlinkClick r:id="" action="ppaction://media"/>
            <a:extLst>
              <a:ext uri="{FF2B5EF4-FFF2-40B4-BE49-F238E27FC236}">
                <a16:creationId xmlns:a16="http://schemas.microsoft.com/office/drawing/2014/main" id="{D846920B-4B7A-44CC-B84F-5F81865F8203}"/>
              </a:ext>
            </a:extLst>
          </p:cNvPr>
          <p:cNvPicPr>
            <a:picLocks noRot="1" noChangeAspect="1"/>
          </p:cNvPicPr>
          <p:nvPr>
            <a:videoFile r:link="rId1"/>
          </p:nvPr>
        </p:nvPicPr>
        <p:blipFill>
          <a:blip r:embed="rId4"/>
          <a:stretch>
            <a:fillRect/>
          </a:stretch>
        </p:blipFill>
        <p:spPr>
          <a:xfrm>
            <a:off x="730433" y="2279374"/>
            <a:ext cx="4355372" cy="2642897"/>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521763"/>
            <a:ext cx="4014651" cy="2358127"/>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Matthew 16:13-21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572537" y="864943"/>
            <a:ext cx="11046926" cy="4524315"/>
          </a:xfrm>
          <a:prstGeom prst="rect">
            <a:avLst/>
          </a:prstGeom>
          <a:noFill/>
        </p:spPr>
        <p:txBody>
          <a:bodyPr wrap="square">
            <a:spAutoFit/>
          </a:bodyPr>
          <a:lstStyle/>
          <a:p>
            <a:pPr algn="ctr"/>
            <a:r>
              <a:rPr lang="en-GB" dirty="0">
                <a:solidFill>
                  <a:schemeClr val="bg1"/>
                </a:solidFill>
                <a:latin typeface="Trebuchet MS" panose="020B0603020202020204" pitchFamily="34" charset="0"/>
              </a:rPr>
              <a:t> When Jesus came to the region of Caesarea Philippi, he asked his disciples,</a:t>
            </a:r>
            <a:br>
              <a:rPr lang="en-GB" dirty="0">
                <a:solidFill>
                  <a:schemeClr val="bg1"/>
                </a:solidFill>
                <a:latin typeface="Trebuchet MS" panose="020B0603020202020204" pitchFamily="34" charset="0"/>
              </a:rPr>
            </a:br>
            <a:r>
              <a:rPr lang="en-GB" dirty="0">
                <a:solidFill>
                  <a:schemeClr val="bg1"/>
                </a:solidFill>
                <a:latin typeface="Trebuchet MS" panose="020B0603020202020204" pitchFamily="34" charset="0"/>
              </a:rPr>
              <a:t> “Who do people say the Son of Man is?”</a:t>
            </a:r>
          </a:p>
          <a:p>
            <a:pPr algn="ctr"/>
            <a:r>
              <a:rPr lang="en-GB" dirty="0">
                <a:solidFill>
                  <a:schemeClr val="bg1"/>
                </a:solidFill>
                <a:latin typeface="Trebuchet MS" panose="020B0603020202020204" pitchFamily="34" charset="0"/>
              </a:rPr>
              <a:t>They replied, “Some say John the Baptist; others say Elijah; </a:t>
            </a:r>
            <a:br>
              <a:rPr lang="en-GB" dirty="0">
                <a:solidFill>
                  <a:schemeClr val="bg1"/>
                </a:solidFill>
                <a:latin typeface="Trebuchet MS" panose="020B0603020202020204" pitchFamily="34" charset="0"/>
              </a:rPr>
            </a:br>
            <a:r>
              <a:rPr lang="en-GB" dirty="0">
                <a:solidFill>
                  <a:schemeClr val="bg1"/>
                </a:solidFill>
                <a:latin typeface="Trebuchet MS" panose="020B0603020202020204" pitchFamily="34" charset="0"/>
              </a:rPr>
              <a:t>and still others, Jeremiah or one of the prophets.”</a:t>
            </a:r>
          </a:p>
          <a:p>
            <a:pPr algn="ctr"/>
            <a:r>
              <a:rPr lang="en-GB" dirty="0">
                <a:solidFill>
                  <a:schemeClr val="bg1"/>
                </a:solidFill>
                <a:latin typeface="Trebuchet MS" panose="020B0603020202020204" pitchFamily="34" charset="0"/>
              </a:rPr>
              <a:t>“But what about you?” he asked. “Who do you say I am?”</a:t>
            </a:r>
            <a:br>
              <a:rPr lang="en-GB" dirty="0">
                <a:solidFill>
                  <a:schemeClr val="bg1"/>
                </a:solidFill>
                <a:latin typeface="Trebuchet MS" panose="020B0603020202020204" pitchFamily="34" charset="0"/>
              </a:rPr>
            </a:br>
            <a:r>
              <a:rPr lang="en-GB" dirty="0">
                <a:solidFill>
                  <a:schemeClr val="bg1"/>
                </a:solidFill>
                <a:latin typeface="Trebuchet MS" panose="020B0603020202020204" pitchFamily="34" charset="0"/>
              </a:rPr>
              <a:t>Simon Peter answered, "</a:t>
            </a:r>
            <a:r>
              <a:rPr lang="en-GB" b="1" dirty="0">
                <a:solidFill>
                  <a:schemeClr val="bg1"/>
                </a:solidFill>
                <a:latin typeface="Trebuchet MS" panose="020B0603020202020204" pitchFamily="34" charset="0"/>
              </a:rPr>
              <a:t>You are the Christ, the Son of the living God."</a:t>
            </a:r>
          </a:p>
          <a:p>
            <a:pPr algn="ctr"/>
            <a:r>
              <a:rPr lang="en-GB" dirty="0">
                <a:solidFill>
                  <a:schemeClr val="bg1"/>
                </a:solidFill>
                <a:latin typeface="Trebuchet MS" panose="020B0603020202020204" pitchFamily="34" charset="0"/>
              </a:rPr>
              <a:t>Jesus replied, "Blessed are you, Simon son of Jonah, </a:t>
            </a:r>
            <a:br>
              <a:rPr lang="en-GB" dirty="0">
                <a:solidFill>
                  <a:schemeClr val="bg1"/>
                </a:solidFill>
                <a:latin typeface="Trebuchet MS" panose="020B0603020202020204" pitchFamily="34" charset="0"/>
              </a:rPr>
            </a:br>
            <a:r>
              <a:rPr lang="en-GB" dirty="0">
                <a:solidFill>
                  <a:schemeClr val="bg1"/>
                </a:solidFill>
                <a:latin typeface="Trebuchet MS" panose="020B0603020202020204" pitchFamily="34" charset="0"/>
              </a:rPr>
              <a:t>for this was not revealed to you by man, but by my Father in heaven.</a:t>
            </a:r>
          </a:p>
          <a:p>
            <a:pPr algn="ctr"/>
            <a:r>
              <a:rPr lang="en-GB" dirty="0">
                <a:solidFill>
                  <a:schemeClr val="bg1"/>
                </a:solidFill>
                <a:latin typeface="Trebuchet MS" panose="020B0603020202020204" pitchFamily="34" charset="0"/>
              </a:rPr>
              <a:t>And I tell you that you are Peter, and on this rock I will build my church, </a:t>
            </a:r>
          </a:p>
          <a:p>
            <a:pPr algn="ctr"/>
            <a:r>
              <a:rPr lang="en-GB" dirty="0">
                <a:solidFill>
                  <a:schemeClr val="bg1"/>
                </a:solidFill>
                <a:latin typeface="Trebuchet MS" panose="020B0603020202020204" pitchFamily="34" charset="0"/>
              </a:rPr>
              <a:t>and the gates of Hades will not overcome it.</a:t>
            </a:r>
          </a:p>
          <a:p>
            <a:pPr algn="ctr"/>
            <a:r>
              <a:rPr lang="en-GB" dirty="0">
                <a:solidFill>
                  <a:schemeClr val="bg1"/>
                </a:solidFill>
                <a:latin typeface="Trebuchet MS" panose="020B0603020202020204" pitchFamily="34" charset="0"/>
              </a:rPr>
              <a:t>I will give you the keys of the kingdom of heaven; whatever you bind on earth will be bound in heaven, and whatever you loose on earth will be loosed in heaven."</a:t>
            </a:r>
          </a:p>
          <a:p>
            <a:pPr algn="ctr"/>
            <a:r>
              <a:rPr lang="en-GB" dirty="0">
                <a:solidFill>
                  <a:schemeClr val="bg1"/>
                </a:solidFill>
                <a:latin typeface="Trebuchet MS" panose="020B0603020202020204" pitchFamily="34" charset="0"/>
              </a:rPr>
              <a:t>Then he warned his disciples not to tell anyone that he was the Christ.</a:t>
            </a:r>
          </a:p>
          <a:p>
            <a:pPr algn="ctr"/>
            <a:r>
              <a:rPr lang="en-GB" dirty="0">
                <a:solidFill>
                  <a:schemeClr val="bg1"/>
                </a:solidFill>
                <a:latin typeface="Trebuchet MS" panose="020B0603020202020204" pitchFamily="34" charset="0"/>
              </a:rPr>
              <a:t>From that time on Jesus began to explain to his disciples that he must go to Jerusalem and suffer many things at the hands of the elders, chief priests and teachers of the law, and that he must be killed and on the third day be raised to life.</a:t>
            </a:r>
          </a:p>
        </p:txBody>
      </p:sp>
    </p:spTree>
    <p:extLst>
      <p:ext uri="{BB962C8B-B14F-4D97-AF65-F5344CB8AC3E}">
        <p14:creationId xmlns:p14="http://schemas.microsoft.com/office/powerpoint/2010/main" val="20650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pic>
        <p:nvPicPr>
          <p:cNvPr id="3" name="Online Media 2" title="Church Fathers 101 (Part 1 of 3)">
            <a:hlinkClick r:id="" action="ppaction://media"/>
            <a:extLst>
              <a:ext uri="{FF2B5EF4-FFF2-40B4-BE49-F238E27FC236}">
                <a16:creationId xmlns:a16="http://schemas.microsoft.com/office/drawing/2014/main" id="{1CD46CCC-9F88-4628-9376-E3085A0770C6}"/>
              </a:ext>
            </a:extLst>
          </p:cNvPr>
          <p:cNvPicPr>
            <a:picLocks noRot="1" noChangeAspect="1"/>
          </p:cNvPicPr>
          <p:nvPr>
            <a:videoFile r:link="rId1"/>
          </p:nvPr>
        </p:nvPicPr>
        <p:blipFill>
          <a:blip r:embed="rId4"/>
          <a:stretch>
            <a:fillRect/>
          </a:stretch>
        </p:blipFill>
        <p:spPr>
          <a:xfrm>
            <a:off x="2004108" y="1090821"/>
            <a:ext cx="8759687" cy="4949224"/>
          </a:xfrm>
          <a:prstGeom prst="rect">
            <a:avLst/>
          </a:prstGeom>
        </p:spPr>
      </p:pic>
      <p:sp>
        <p:nvSpPr>
          <p:cNvPr id="7" name="TextBox 6">
            <a:extLst>
              <a:ext uri="{FF2B5EF4-FFF2-40B4-BE49-F238E27FC236}">
                <a16:creationId xmlns:a16="http://schemas.microsoft.com/office/drawing/2014/main" id="{9E8BE4EB-6485-482F-9ED7-94D9F26E5B3E}"/>
              </a:ext>
            </a:extLst>
          </p:cNvPr>
          <p:cNvSpPr txBox="1"/>
          <p:nvPr/>
        </p:nvSpPr>
        <p:spPr>
          <a:xfrm>
            <a:off x="3180520" y="6166095"/>
            <a:ext cx="7086885" cy="503298"/>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Bishop Baron explains who the Church Fathers were</a:t>
            </a:r>
          </a:p>
        </p:txBody>
      </p:sp>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pic>
        <p:nvPicPr>
          <p:cNvPr id="3" name="Online Media 2" title="We are one body">
            <a:hlinkClick r:id="" action="ppaction://media"/>
            <a:extLst>
              <a:ext uri="{FF2B5EF4-FFF2-40B4-BE49-F238E27FC236}">
                <a16:creationId xmlns:a16="http://schemas.microsoft.com/office/drawing/2014/main" id="{1DC1E8C4-32D6-4946-8CD9-985EF823C9E9}"/>
              </a:ext>
            </a:extLst>
          </p:cNvPr>
          <p:cNvPicPr>
            <a:picLocks noRot="1" noChangeAspect="1"/>
          </p:cNvPicPr>
          <p:nvPr>
            <a:videoFile r:link="rId1"/>
          </p:nvPr>
        </p:nvPicPr>
        <p:blipFill>
          <a:blip r:embed="rId4"/>
          <a:stretch>
            <a:fillRect/>
          </a:stretch>
        </p:blipFill>
        <p:spPr>
          <a:xfrm>
            <a:off x="2769688" y="999716"/>
            <a:ext cx="6478089" cy="4858567"/>
          </a:xfrm>
          <a:prstGeom prst="rect">
            <a:avLst/>
          </a:prstGeom>
        </p:spPr>
      </p:pic>
      <p:sp>
        <p:nvSpPr>
          <p:cNvPr id="7" name="TextBox 6">
            <a:extLst>
              <a:ext uri="{FF2B5EF4-FFF2-40B4-BE49-F238E27FC236}">
                <a16:creationId xmlns:a16="http://schemas.microsoft.com/office/drawing/2014/main" id="{86CDA994-66E8-4AD1-AB2D-D48A09B88A2F}"/>
              </a:ext>
            </a:extLst>
          </p:cNvPr>
          <p:cNvSpPr txBox="1"/>
          <p:nvPr/>
        </p:nvSpPr>
        <p:spPr>
          <a:xfrm>
            <a:off x="3180520" y="6166095"/>
            <a:ext cx="7086885" cy="503298"/>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On the Rock of Peter, I will build My Church</a:t>
            </a:r>
          </a:p>
        </p:txBody>
      </p:sp>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3202</TotalTime>
  <Words>1388</Words>
  <Application>Microsoft Office PowerPoint</Application>
  <PresentationFormat>Widescreen</PresentationFormat>
  <Paragraphs>119</Paragraphs>
  <Slides>21</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38</cp:revision>
  <dcterms:created xsi:type="dcterms:W3CDTF">2021-03-09T17:12:56Z</dcterms:created>
  <dcterms:modified xsi:type="dcterms:W3CDTF">2021-10-04T14:23:33Z</dcterms:modified>
</cp:coreProperties>
</file>