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21/09/2021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21/09/2021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BWhgjuzgzw?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3vnIUHWd9pY?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7GexIvX8HU?feature=oembed"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1.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ideo" Target="https://www.youtube.com/embed/b0G9TXw3zg0?list=PLONjO2Fy-UW93hSh5NqsJiMCI7nkdaLgc"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10.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video" Target="https://www.youtube.com/embed/ZJvxXitrp1c?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yBP7tf6NiRo?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74409" y="5353532"/>
            <a:ext cx="10829910" cy="954107"/>
          </a:xfrm>
          <a:prstGeom prst="rect">
            <a:avLst/>
          </a:prstGeom>
          <a:noFill/>
        </p:spPr>
        <p:txBody>
          <a:bodyPr wrap="square" rtlCol="0">
            <a:spAutoFit/>
          </a:bodyPr>
          <a:lstStyle/>
          <a:p>
            <a:pPr algn="ctr"/>
            <a:r>
              <a:rPr lang="en-GB" sz="2800" b="1" dirty="0">
                <a:solidFill>
                  <a:schemeClr val="bg1"/>
                </a:solidFill>
                <a:latin typeface="Trebuchet MS" panose="020B0603020202020204" pitchFamily="34" charset="0"/>
                <a:cs typeface="Cavolini" panose="020B0502040204020203" pitchFamily="66" charset="0"/>
              </a:rPr>
              <a:t>Session 9</a:t>
            </a:r>
          </a:p>
          <a:p>
            <a:pPr algn="ctr"/>
            <a:r>
              <a:rPr lang="en-GB" sz="2800" dirty="0">
                <a:solidFill>
                  <a:schemeClr val="bg1"/>
                </a:solidFill>
                <a:latin typeface="Trebuchet MS" panose="020B0603020202020204" pitchFamily="34" charset="0"/>
                <a:cs typeface="Cavolini" panose="020B0502040204020203" pitchFamily="66" charset="0"/>
              </a:rPr>
              <a:t> Making the journey with St Joseph, the shepherds and the Magi</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2351348" y="4964698"/>
            <a:ext cx="9110550" cy="1169551"/>
          </a:xfrm>
          <a:prstGeom prst="rect">
            <a:avLst/>
          </a:prstGeom>
          <a:noFill/>
        </p:spPr>
        <p:txBody>
          <a:bodyPr wrap="square">
            <a:spAutoFit/>
          </a:bodyPr>
          <a:lstStyle/>
          <a:p>
            <a:pPr algn="ctr"/>
            <a:r>
              <a:rPr lang="en-GB" sz="1400" b="1" i="1" dirty="0">
                <a:solidFill>
                  <a:schemeClr val="bg1"/>
                </a:solidFill>
                <a:effectLst/>
                <a:latin typeface="Trebuchet MS" panose="020B0603020202020204" pitchFamily="34" charset="0"/>
              </a:rPr>
              <a:t>“As pilgrims of faith, the Wise Men themselves became stars shining in the firmament of history</a:t>
            </a:r>
            <a:br>
              <a:rPr lang="en-GB" sz="1400" b="0" i="0" dirty="0">
                <a:solidFill>
                  <a:schemeClr val="bg1"/>
                </a:solidFill>
                <a:effectLst/>
                <a:latin typeface="Trebuchet MS" panose="020B0603020202020204" pitchFamily="34" charset="0"/>
              </a:rPr>
            </a:br>
            <a:r>
              <a:rPr lang="en-GB" sz="1400" b="1" i="1" dirty="0">
                <a:solidFill>
                  <a:schemeClr val="bg1"/>
                </a:solidFill>
                <a:effectLst/>
                <a:latin typeface="Trebuchet MS" panose="020B0603020202020204" pitchFamily="34" charset="0"/>
              </a:rPr>
              <a:t>and they show us the way.</a:t>
            </a:r>
            <a:r>
              <a:rPr lang="en-GB" sz="1400" dirty="0">
                <a:solidFill>
                  <a:schemeClr val="bg1"/>
                </a:solidFill>
                <a:latin typeface="Trebuchet MS" panose="020B0603020202020204" pitchFamily="34" charset="0"/>
              </a:rPr>
              <a:t> </a:t>
            </a:r>
            <a:r>
              <a:rPr lang="en-GB" sz="1400" b="1" i="1" dirty="0">
                <a:solidFill>
                  <a:schemeClr val="bg1"/>
                </a:solidFill>
                <a:effectLst/>
                <a:latin typeface="Trebuchet MS" panose="020B0603020202020204" pitchFamily="34" charset="0"/>
              </a:rPr>
              <a:t>The saints are God’s true constellations,</a:t>
            </a:r>
            <a:r>
              <a:rPr lang="en-GB" sz="1400" dirty="0">
                <a:solidFill>
                  <a:schemeClr val="bg1"/>
                </a:solidFill>
                <a:latin typeface="Trebuchet MS" panose="020B0603020202020204" pitchFamily="34" charset="0"/>
              </a:rPr>
              <a:t> </a:t>
            </a:r>
            <a:r>
              <a:rPr lang="en-GB" sz="1400" b="1" i="1" dirty="0">
                <a:solidFill>
                  <a:schemeClr val="bg1"/>
                </a:solidFill>
                <a:effectLst/>
                <a:latin typeface="Trebuchet MS" panose="020B0603020202020204" pitchFamily="34" charset="0"/>
              </a:rPr>
              <a:t>which light up the nights of this world, serving as our guides. Saint Paul, in his Letter to the Philippians, told his faithful that they must shine like stars in the world.” </a:t>
            </a:r>
            <a:endParaRPr lang="en-GB" sz="1400" b="0" i="0" dirty="0">
              <a:solidFill>
                <a:schemeClr val="bg1"/>
              </a:solidFill>
              <a:effectLst/>
              <a:latin typeface="Trebuchet MS" panose="020B0603020202020204" pitchFamily="34" charset="0"/>
            </a:endParaRPr>
          </a:p>
          <a:p>
            <a:pPr algn="ctr"/>
            <a:r>
              <a:rPr lang="en-GB" sz="1400" b="0" i="0" dirty="0">
                <a:solidFill>
                  <a:schemeClr val="bg1"/>
                </a:solidFill>
                <a:effectLst/>
                <a:latin typeface="Trebuchet MS" panose="020B0603020202020204" pitchFamily="34" charset="0"/>
              </a:rPr>
              <a:t>Extract from the Homily of His Holiness Benedict XVI</a:t>
            </a:r>
          </a:p>
        </p:txBody>
      </p:sp>
      <p:pic>
        <p:nvPicPr>
          <p:cNvPr id="2" name="Online Media 1" title="Hosanna / For Those Who Are To Come - Hillsong Worship">
            <a:hlinkClick r:id="" action="ppaction://media"/>
            <a:extLst>
              <a:ext uri="{FF2B5EF4-FFF2-40B4-BE49-F238E27FC236}">
                <a16:creationId xmlns:a16="http://schemas.microsoft.com/office/drawing/2014/main" id="{6E361014-171D-43AC-95BC-C4C38C27728A}"/>
              </a:ext>
            </a:extLst>
          </p:cNvPr>
          <p:cNvPicPr>
            <a:picLocks noRot="1" noChangeAspect="1"/>
          </p:cNvPicPr>
          <p:nvPr>
            <a:videoFile r:link="rId1"/>
          </p:nvPr>
        </p:nvPicPr>
        <p:blipFill>
          <a:blip r:embed="rId4"/>
          <a:stretch>
            <a:fillRect/>
          </a:stretch>
        </p:blipFill>
        <p:spPr>
          <a:xfrm>
            <a:off x="3410688" y="1293468"/>
            <a:ext cx="6223642" cy="3516358"/>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2237559" y="5770965"/>
            <a:ext cx="7716882" cy="369332"/>
          </a:xfrm>
          <a:prstGeom prst="rect">
            <a:avLst/>
          </a:prstGeom>
          <a:noFill/>
        </p:spPr>
        <p:txBody>
          <a:bodyPr wrap="square">
            <a:spAutoFit/>
          </a:bodyPr>
          <a:lstStyle/>
          <a:p>
            <a:r>
              <a:rPr lang="en-GB" sz="1800" dirty="0">
                <a:solidFill>
                  <a:schemeClr val="bg1"/>
                </a:solidFill>
                <a:latin typeface="Trebuchet MS" panose="020B0603020202020204" pitchFamily="34" charset="0"/>
              </a:rPr>
              <a:t>Dr Brant </a:t>
            </a:r>
            <a:r>
              <a:rPr lang="en-GB" sz="1800" dirty="0" err="1">
                <a:solidFill>
                  <a:schemeClr val="bg1"/>
                </a:solidFill>
                <a:latin typeface="Trebuchet MS" panose="020B0603020202020204" pitchFamily="34" charset="0"/>
              </a:rPr>
              <a:t>Pitre</a:t>
            </a:r>
            <a:r>
              <a:rPr lang="en-GB" sz="1800" dirty="0">
                <a:solidFill>
                  <a:schemeClr val="bg1"/>
                </a:solidFill>
                <a:latin typeface="Trebuchet MS" panose="020B0603020202020204" pitchFamily="34" charset="0"/>
              </a:rPr>
              <a:t>, St Augustine Institute</a:t>
            </a:r>
            <a:endParaRPr lang="en-GB" dirty="0">
              <a:solidFill>
                <a:schemeClr val="bg1"/>
              </a:solidFill>
            </a:endParaRPr>
          </a:p>
        </p:txBody>
      </p:sp>
      <p:pic>
        <p:nvPicPr>
          <p:cNvPr id="2" name="Online Media 1" title="The Wise Men in Search of the King">
            <a:hlinkClick r:id="" action="ppaction://media"/>
            <a:extLst>
              <a:ext uri="{FF2B5EF4-FFF2-40B4-BE49-F238E27FC236}">
                <a16:creationId xmlns:a16="http://schemas.microsoft.com/office/drawing/2014/main" id="{4FF9B9A1-DC4E-4573-ADA5-51FD73DAB0E8}"/>
              </a:ext>
            </a:extLst>
          </p:cNvPr>
          <p:cNvPicPr>
            <a:picLocks noRot="1" noChangeAspect="1"/>
          </p:cNvPicPr>
          <p:nvPr>
            <a:videoFile r:link="rId1"/>
          </p:nvPr>
        </p:nvPicPr>
        <p:blipFill>
          <a:blip r:embed="rId4"/>
          <a:stretch>
            <a:fillRect/>
          </a:stretch>
        </p:blipFill>
        <p:spPr>
          <a:xfrm>
            <a:off x="1616765" y="908816"/>
            <a:ext cx="8509954" cy="4808124"/>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676231"/>
            <a:ext cx="11457444" cy="4893647"/>
          </a:xfrm>
          <a:prstGeom prst="rect">
            <a:avLst/>
          </a:prstGeom>
          <a:noFill/>
        </p:spPr>
        <p:txBody>
          <a:bodyPr wrap="square">
            <a:spAutoFit/>
          </a:bodyPr>
          <a:lstStyle/>
          <a:p>
            <a:r>
              <a:rPr lang="en-GB" sz="1300" dirty="0">
                <a:latin typeface="Trebuchet MS" panose="020B0603020202020204" pitchFamily="34" charset="0"/>
              </a:rPr>
              <a:t>430 Jesus means in Hebrew: "God saves." At the annunciation, the angel Gabriel gave him the name Jesus as his proper name, which expresses both his identity and his mission. Since God alone can forgive sins, it is God who, in Jesus his eternal Son made man, "will save his people from their sins". In Jesus, God recapitulates all of his history of salvation on behalf of men. </a:t>
            </a:r>
          </a:p>
          <a:p>
            <a:endParaRPr lang="en-GB" sz="1300" dirty="0">
              <a:latin typeface="Trebuchet MS" panose="020B0603020202020204" pitchFamily="34" charset="0"/>
            </a:endParaRPr>
          </a:p>
          <a:p>
            <a:r>
              <a:rPr lang="en-GB" sz="1300" dirty="0">
                <a:latin typeface="Trebuchet MS" panose="020B0603020202020204" pitchFamily="34" charset="0"/>
              </a:rPr>
              <a:t>439 Many Jews and even certain Gentiles who shared their hope recognized in Jesus the fundamental attributes of the messianic "Son of David", promised by God to Israel. Jesus accepted his rightful title of Messiah, though with some reserve because it was understood by some of his contemporaries in too human a sense, as essentially political.</a:t>
            </a:r>
          </a:p>
          <a:p>
            <a:r>
              <a:rPr lang="en-GB" sz="1300" b="1" dirty="0">
                <a:latin typeface="Trebuchet MS" panose="020B0603020202020204" pitchFamily="34" charset="0"/>
              </a:rPr>
              <a:t> </a:t>
            </a:r>
            <a:endParaRPr lang="en-GB" sz="1300" dirty="0">
              <a:latin typeface="Trebuchet MS" panose="020B0603020202020204" pitchFamily="34" charset="0"/>
            </a:endParaRPr>
          </a:p>
          <a:p>
            <a:r>
              <a:rPr lang="en-GB" sz="1300" dirty="0">
                <a:latin typeface="Trebuchet MS" panose="020B0603020202020204" pitchFamily="34" charset="0"/>
              </a:rPr>
              <a:t>486 The Father's only Son, conceived as man in the womb of the Virgin Mary, is "Christ", that is to say, anointed by the Holy Spirit, from the beginning of his human existence, though the manifestation of this fact takes place only progressively: to the shepherds, to the magi, to John the Baptist, to the disciples.  the whole life of Jesus Christ will make manifest "how God anointed Jesus of Nazareth with the Holy Spirit and with power."</a:t>
            </a:r>
          </a:p>
          <a:p>
            <a:r>
              <a:rPr lang="en-GB" sz="1300" dirty="0">
                <a:latin typeface="Trebuchet MS" panose="020B0603020202020204" pitchFamily="34" charset="0"/>
              </a:rPr>
              <a:t> </a:t>
            </a:r>
          </a:p>
          <a:p>
            <a:r>
              <a:rPr lang="en-GB" sz="1300" dirty="0">
                <a:latin typeface="Trebuchet MS" panose="020B0603020202020204" pitchFamily="34" charset="0"/>
              </a:rPr>
              <a:t>528</a:t>
            </a:r>
            <a:r>
              <a:rPr lang="en-GB" sz="1300" b="1" dirty="0">
                <a:latin typeface="Trebuchet MS" panose="020B0603020202020204" pitchFamily="34" charset="0"/>
              </a:rPr>
              <a:t> </a:t>
            </a:r>
            <a:r>
              <a:rPr lang="en-GB" sz="1300" dirty="0">
                <a:latin typeface="Trebuchet MS" panose="020B0603020202020204" pitchFamily="34" charset="0"/>
              </a:rPr>
              <a:t>The </a:t>
            </a:r>
            <a:r>
              <a:rPr lang="en-GB" sz="1300" i="1" dirty="0">
                <a:latin typeface="Trebuchet MS" panose="020B0603020202020204" pitchFamily="34" charset="0"/>
              </a:rPr>
              <a:t>Epiphany</a:t>
            </a:r>
            <a:r>
              <a:rPr lang="en-GB" sz="1300" dirty="0">
                <a:latin typeface="Trebuchet MS" panose="020B0603020202020204" pitchFamily="34" charset="0"/>
              </a:rPr>
              <a:t> is the manifestation of Jesus as Messiah of Israel, Son of God and Saviour of the world. The great feast of Epiphany celebrates the adoration of Jesus by the wise men (</a:t>
            </a:r>
            <a:r>
              <a:rPr lang="en-GB" sz="1300" i="1" dirty="0">
                <a:latin typeface="Trebuchet MS" panose="020B0603020202020204" pitchFamily="34" charset="0"/>
              </a:rPr>
              <a:t>magi</a:t>
            </a:r>
            <a:r>
              <a:rPr lang="en-GB" sz="1300" dirty="0">
                <a:latin typeface="Trebuchet MS" panose="020B0603020202020204" pitchFamily="34" charset="0"/>
              </a:rPr>
              <a:t>) from the East, together with his baptism in the Jordan and the wedding feast at Cana in Galilee. </a:t>
            </a:r>
            <a:r>
              <a:rPr lang="en-GB" sz="1300" baseline="30000" dirty="0">
                <a:latin typeface="Trebuchet MS" panose="020B0603020202020204" pitchFamily="34" charset="0"/>
              </a:rPr>
              <a:t>212</a:t>
            </a:r>
            <a:r>
              <a:rPr lang="en-GB" sz="1300" dirty="0">
                <a:latin typeface="Trebuchet MS" panose="020B0603020202020204" pitchFamily="34" charset="0"/>
              </a:rPr>
              <a:t> In the magi, representatives of the neighbouring pagan religions, the Gospel sees the first-fruits of the nations, who welcome the good news of salvation through the Incarnation. The magi's coming to Jerusalem in order to pay homage to the king of the Jews shows that they seek in Israel, in the messianic light of the star of David, the one who will be king of the nations.</a:t>
            </a:r>
            <a:r>
              <a:rPr lang="en-GB" sz="1300" baseline="30000" dirty="0">
                <a:latin typeface="Trebuchet MS" panose="020B0603020202020204" pitchFamily="34" charset="0"/>
              </a:rPr>
              <a:t> 213</a:t>
            </a:r>
            <a:r>
              <a:rPr lang="en-GB" sz="1300" dirty="0">
                <a:latin typeface="Trebuchet MS" panose="020B0603020202020204" pitchFamily="34" charset="0"/>
              </a:rPr>
              <a:t> Their coming means that pagans can discover Jesus and worship him as Son of God and Saviour of the world only by turning towards the Jews and receiving from them the messianic promise as contained in the Old Testament.</a:t>
            </a:r>
            <a:r>
              <a:rPr lang="en-GB" sz="1300" baseline="30000" dirty="0">
                <a:latin typeface="Trebuchet MS" panose="020B0603020202020204" pitchFamily="34" charset="0"/>
              </a:rPr>
              <a:t> 214</a:t>
            </a:r>
            <a:r>
              <a:rPr lang="en-GB" sz="1300" dirty="0">
                <a:latin typeface="Trebuchet MS" panose="020B0603020202020204" pitchFamily="34" charset="0"/>
              </a:rPr>
              <a:t> The Epiphany shows that "the full number of the nations" now takes its "place in the family of the patriarchs", and acquires </a:t>
            </a:r>
            <a:r>
              <a:rPr lang="en-GB" sz="1300" i="1" dirty="0" err="1">
                <a:latin typeface="Trebuchet MS" panose="020B0603020202020204" pitchFamily="34" charset="0"/>
              </a:rPr>
              <a:t>Israelitica</a:t>
            </a:r>
            <a:r>
              <a:rPr lang="en-GB" sz="1300" i="1" dirty="0">
                <a:latin typeface="Trebuchet MS" panose="020B0603020202020204" pitchFamily="34" charset="0"/>
              </a:rPr>
              <a:t> </a:t>
            </a:r>
            <a:r>
              <a:rPr lang="en-GB" sz="1300" i="1" dirty="0" err="1">
                <a:latin typeface="Trebuchet MS" panose="020B0603020202020204" pitchFamily="34" charset="0"/>
              </a:rPr>
              <a:t>dignitas</a:t>
            </a:r>
            <a:r>
              <a:rPr lang="en-GB" sz="1300" baseline="30000" dirty="0">
                <a:latin typeface="Trebuchet MS" panose="020B0603020202020204" pitchFamily="34" charset="0"/>
              </a:rPr>
              <a:t> 215</a:t>
            </a:r>
            <a:r>
              <a:rPr lang="en-GB" sz="1300" dirty="0">
                <a:latin typeface="Trebuchet MS" panose="020B0603020202020204" pitchFamily="34" charset="0"/>
              </a:rPr>
              <a:t> (is made "worthy of the heritage of Israel").</a:t>
            </a:r>
          </a:p>
          <a:p>
            <a:endParaRPr lang="en-GB" sz="1300" dirty="0">
              <a:latin typeface="Trebuchet MS" panose="020B0603020202020204" pitchFamily="34" charset="0"/>
            </a:endParaRPr>
          </a:p>
          <a:p>
            <a:r>
              <a:rPr lang="en-GB" sz="1300" dirty="0">
                <a:latin typeface="Trebuchet MS" panose="020B0603020202020204" pitchFamily="34" charset="0"/>
              </a:rPr>
              <a:t>724 In Mary, the Holy Spirit </a:t>
            </a:r>
            <a:r>
              <a:rPr lang="en-GB" sz="1300" i="1" dirty="0">
                <a:latin typeface="Trebuchet MS" panose="020B0603020202020204" pitchFamily="34" charset="0"/>
              </a:rPr>
              <a:t>manifests</a:t>
            </a:r>
            <a:r>
              <a:rPr lang="en-GB" sz="1300" dirty="0">
                <a:latin typeface="Trebuchet MS" panose="020B0603020202020204" pitchFamily="34" charset="0"/>
              </a:rPr>
              <a:t> the Son of the Father, now become the Son of the Virgin. She is the burning bush of the definitive theophany. Filled with the Holy Spirit she makes the Word visible in the humility of his flesh. It is to the poor and the first representatives of the gentiles that she makes him known.</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0" y="5465561"/>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2">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2286000" y="5596716"/>
            <a:ext cx="777239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If you were in a nativity, what part did you have. If not,  what part would you want to have?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26" y="1351199"/>
            <a:ext cx="640714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562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r>
              <a:rPr lang="en-GB" sz="2400" dirty="0">
                <a:solidFill>
                  <a:schemeClr val="accent5">
                    <a:lumMod val="50000"/>
                  </a:schemeClr>
                </a:solidFill>
              </a:rPr>
              <a:t>What did worshipping Jesus involve for the Magi? </a:t>
            </a:r>
          </a:p>
          <a:p>
            <a:r>
              <a:rPr lang="en-GB" sz="2400" dirty="0">
                <a:solidFill>
                  <a:schemeClr val="accent5">
                    <a:lumMod val="50000"/>
                  </a:schemeClr>
                </a:solidFill>
              </a:rPr>
              <a:t>How does this influence your understanding of worship?</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071797" y="2427889"/>
            <a:ext cx="3929429" cy="646331"/>
          </a:xfrm>
          <a:prstGeom prst="rect">
            <a:avLst/>
          </a:prstGeom>
          <a:noFill/>
        </p:spPr>
        <p:txBody>
          <a:bodyPr wrap="square">
            <a:spAutoFit/>
          </a:bodyPr>
          <a:lstStyle/>
          <a:p>
            <a:r>
              <a:rPr lang="en-GB" b="1" dirty="0">
                <a:latin typeface="Trebuchet MS" panose="020B0603020202020204" pitchFamily="34" charset="0"/>
              </a:rPr>
              <a:t>www.catholicdigest.com/faith/spirituality/three-wise-men/</a:t>
            </a:r>
          </a:p>
        </p:txBody>
      </p:sp>
      <p:sp>
        <p:nvSpPr>
          <p:cNvPr id="12" name="TextBox 11">
            <a:extLst>
              <a:ext uri="{FF2B5EF4-FFF2-40B4-BE49-F238E27FC236}">
                <a16:creationId xmlns:a16="http://schemas.microsoft.com/office/drawing/2014/main" id="{830C13F3-3F73-4FE7-84E3-4C4401735356}"/>
              </a:ext>
            </a:extLst>
          </p:cNvPr>
          <p:cNvSpPr txBox="1"/>
          <p:nvPr/>
        </p:nvSpPr>
        <p:spPr>
          <a:xfrm>
            <a:off x="7885136" y="4099399"/>
            <a:ext cx="3929429" cy="615553"/>
          </a:xfrm>
          <a:prstGeom prst="rect">
            <a:avLst/>
          </a:prstGeom>
          <a:noFill/>
        </p:spPr>
        <p:txBody>
          <a:bodyPr wrap="square">
            <a:spAutoFit/>
          </a:bodyPr>
          <a:lstStyle/>
          <a:p>
            <a:r>
              <a:rPr lang="en-GB" sz="1700" b="1" dirty="0">
                <a:latin typeface="Trebuchet MS" panose="020B0603020202020204" pitchFamily="34" charset="0"/>
              </a:rPr>
              <a:t>rcdow.org.uk/cardinal/news/the-gifts-of-the-magi/</a:t>
            </a:r>
          </a:p>
        </p:txBody>
      </p:sp>
      <p:sp>
        <p:nvSpPr>
          <p:cNvPr id="15" name="TextBox 14">
            <a:extLst>
              <a:ext uri="{FF2B5EF4-FFF2-40B4-BE49-F238E27FC236}">
                <a16:creationId xmlns:a16="http://schemas.microsoft.com/office/drawing/2014/main" id="{FFB00B38-8123-495D-AD74-6CEE28BA680C}"/>
              </a:ext>
            </a:extLst>
          </p:cNvPr>
          <p:cNvSpPr txBox="1"/>
          <p:nvPr/>
        </p:nvSpPr>
        <p:spPr>
          <a:xfrm>
            <a:off x="4071798" y="5838948"/>
            <a:ext cx="3929429" cy="369332"/>
          </a:xfrm>
          <a:prstGeom prst="rect">
            <a:avLst/>
          </a:prstGeom>
          <a:noFill/>
        </p:spPr>
        <p:txBody>
          <a:bodyPr wrap="square">
            <a:spAutoFit/>
          </a:bodyPr>
          <a:lstStyle/>
          <a:p>
            <a:r>
              <a:rPr lang="en-GB" b="1" dirty="0">
                <a:latin typeface="Trebuchet MS" panose="020B0603020202020204" pitchFamily="34" charset="0"/>
              </a:rPr>
              <a:t>www.augustineinstitute.org/</a:t>
            </a:r>
          </a:p>
        </p:txBody>
      </p:sp>
      <p:pic>
        <p:nvPicPr>
          <p:cNvPr id="13" name="Picture 12" descr="Catholic Digest"/>
          <p:cNvPicPr/>
          <p:nvPr/>
        </p:nvPicPr>
        <p:blipFill>
          <a:blip r:embed="rId4">
            <a:extLst>
              <a:ext uri="{28A0092B-C50C-407E-A947-70E740481C1C}">
                <a14:useLocalDpi xmlns:a14="http://schemas.microsoft.com/office/drawing/2010/main" val="0"/>
              </a:ext>
            </a:extLst>
          </a:blip>
          <a:srcRect/>
          <a:stretch>
            <a:fillRect/>
          </a:stretch>
        </p:blipFill>
        <p:spPr bwMode="auto">
          <a:xfrm>
            <a:off x="3909819" y="1129037"/>
            <a:ext cx="3333750" cy="1009650"/>
          </a:xfrm>
          <a:prstGeom prst="rect">
            <a:avLst/>
          </a:prstGeom>
          <a:noFill/>
          <a:ln>
            <a:noFill/>
          </a:ln>
        </p:spPr>
      </p:pic>
      <p:pic>
        <p:nvPicPr>
          <p:cNvPr id="16" name="Picture 15" descr="Westminster Events – CPD Courses in the Diocese of Westminster Schools"/>
          <p:cNvPicPr/>
          <p:nvPr/>
        </p:nvPicPr>
        <p:blipFill>
          <a:blip r:embed="rId5">
            <a:extLst>
              <a:ext uri="{28A0092B-C50C-407E-A947-70E740481C1C}">
                <a14:useLocalDpi xmlns:a14="http://schemas.microsoft.com/office/drawing/2010/main" val="0"/>
              </a:ext>
            </a:extLst>
          </a:blip>
          <a:srcRect/>
          <a:stretch>
            <a:fillRect/>
          </a:stretch>
        </p:blipFill>
        <p:spPr bwMode="auto">
          <a:xfrm>
            <a:off x="7885136" y="3074220"/>
            <a:ext cx="4015123" cy="1001111"/>
          </a:xfrm>
          <a:prstGeom prst="rect">
            <a:avLst/>
          </a:prstGeom>
          <a:noFill/>
          <a:ln>
            <a:noFill/>
          </a:ln>
        </p:spPr>
      </p:pic>
      <p:pic>
        <p:nvPicPr>
          <p:cNvPr id="14" name="Picture 13" descr="Text&#10;&#10;Description automatically generated">
            <a:extLst>
              <a:ext uri="{FF2B5EF4-FFF2-40B4-BE49-F238E27FC236}">
                <a16:creationId xmlns:a16="http://schemas.microsoft.com/office/drawing/2014/main" id="{F8535CC3-8421-4ED5-BCCB-677AB2C6A92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127223" y="4575625"/>
            <a:ext cx="3391958" cy="1014011"/>
          </a:xfrm>
          <a:prstGeom prst="rect">
            <a:avLst/>
          </a:prstGeom>
          <a:noFill/>
          <a:ln>
            <a:noFill/>
          </a:ln>
        </p:spPr>
      </p:pic>
    </p:spTree>
    <p:extLst>
      <p:ext uri="{BB962C8B-B14F-4D97-AF65-F5344CB8AC3E}">
        <p14:creationId xmlns:p14="http://schemas.microsoft.com/office/powerpoint/2010/main" val="2710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10" name="Picture 9" descr="Religious painting, Holy Family Christmas Advent Calendars Nazareth,  christmas, glass, holidays, calendar png | PNGWing"/>
          <p:cNvPicPr/>
          <p:nvPr/>
        </p:nvPicPr>
        <p:blipFill>
          <a:blip r:embed="rId4">
            <a:extLst>
              <a:ext uri="{28A0092B-C50C-407E-A947-70E740481C1C}">
                <a14:useLocalDpi xmlns:a14="http://schemas.microsoft.com/office/drawing/2010/main" val="0"/>
              </a:ext>
            </a:extLst>
          </a:blip>
          <a:srcRect/>
          <a:stretch>
            <a:fillRect/>
          </a:stretch>
        </p:blipFill>
        <p:spPr bwMode="auto">
          <a:xfrm>
            <a:off x="7830570" y="1127459"/>
            <a:ext cx="3915115" cy="4565770"/>
          </a:xfrm>
          <a:prstGeom prst="rect">
            <a:avLst/>
          </a:prstGeom>
          <a:ln>
            <a:noFill/>
          </a:ln>
          <a:effectLst>
            <a:softEdge rad="112500"/>
          </a:effectLst>
        </p:spPr>
      </p:pic>
      <p:pic>
        <p:nvPicPr>
          <p:cNvPr id="3" name="Online Media 2" title="WAIT FOR THE LORD (Taize)">
            <a:hlinkClick r:id="" action="ppaction://media"/>
            <a:extLst>
              <a:ext uri="{FF2B5EF4-FFF2-40B4-BE49-F238E27FC236}">
                <a16:creationId xmlns:a16="http://schemas.microsoft.com/office/drawing/2014/main" id="{0CCAB2F9-BA19-4574-BFD7-9C09E46DF2A7}"/>
              </a:ext>
            </a:extLst>
          </p:cNvPr>
          <p:cNvPicPr>
            <a:picLocks noRot="1" noChangeAspect="1"/>
          </p:cNvPicPr>
          <p:nvPr>
            <a:videoFile r:link="rId1"/>
          </p:nvPr>
        </p:nvPicPr>
        <p:blipFill>
          <a:blip r:embed="rId5"/>
          <a:stretch>
            <a:fillRect/>
          </a:stretch>
        </p:blipFill>
        <p:spPr>
          <a:xfrm>
            <a:off x="4744127" y="4607158"/>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49721" y="41751"/>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559909" y="688082"/>
            <a:ext cx="5119091" cy="6186309"/>
          </a:xfrm>
          <a:prstGeom prst="rect">
            <a:avLst/>
          </a:prstGeom>
          <a:noFill/>
        </p:spPr>
        <p:txBody>
          <a:bodyPr wrap="square" rtlCol="0">
            <a:spAutoFit/>
          </a:bodyPr>
          <a:lstStyle/>
          <a:p>
            <a:pPr algn="ctr"/>
            <a:endParaRPr lang="en-GB" sz="1700" dirty="0">
              <a:solidFill>
                <a:schemeClr val="bg1"/>
              </a:solidFill>
              <a:latin typeface="Trebuchet MS" panose="020B0603020202020204" pitchFamily="34" charset="0"/>
              <a:ea typeface="Calibri" panose="020F0502020204030204" pitchFamily="34" charset="0"/>
            </a:endParaRPr>
          </a:p>
          <a:p>
            <a:pPr algn="ctr"/>
            <a:r>
              <a:rPr lang="en-GB" sz="1700" dirty="0">
                <a:solidFill>
                  <a:schemeClr val="bg1"/>
                </a:solidFill>
                <a:latin typeface="Trebuchet MS" panose="020B0603020202020204" pitchFamily="34" charset="0"/>
                <a:ea typeface="Calibri" panose="020F0502020204030204" pitchFamily="34" charset="0"/>
              </a:rPr>
              <a:t>A</a:t>
            </a:r>
            <a:r>
              <a:rPr lang="en-GB" sz="1700" dirty="0">
                <a:solidFill>
                  <a:schemeClr val="bg1"/>
                </a:solidFill>
                <a:effectLst/>
                <a:latin typeface="Trebuchet MS" panose="020B0603020202020204" pitchFamily="34" charset="0"/>
                <a:ea typeface="Calibri" panose="020F0502020204030204" pitchFamily="34" charset="0"/>
              </a:rPr>
              <a:t> journey to the birth of our Lord and </a:t>
            </a:r>
            <a:r>
              <a:rPr lang="en-GB" sz="1700" dirty="0">
                <a:solidFill>
                  <a:schemeClr val="bg1"/>
                </a:solidFill>
                <a:latin typeface="Trebuchet MS" panose="020B0603020202020204" pitchFamily="34" charset="0"/>
                <a:ea typeface="Calibri" panose="020F0502020204030204" pitchFamily="34" charset="0"/>
              </a:rPr>
              <a:t>Saviour Jesus Christ gives us a </a:t>
            </a:r>
            <a:r>
              <a:rPr lang="en-GB" sz="1700" dirty="0">
                <a:solidFill>
                  <a:schemeClr val="bg1"/>
                </a:solidFill>
                <a:effectLst/>
                <a:latin typeface="Trebuchet MS" panose="020B0603020202020204" pitchFamily="34" charset="0"/>
                <a:ea typeface="Calibri" panose="020F0502020204030204" pitchFamily="34" charset="0"/>
              </a:rPr>
              <a:t>deeper understanding of the importance of Jesus’s birth as part of God’s plan for salvation. </a:t>
            </a:r>
            <a:r>
              <a:rPr lang="en-GB" sz="1700" dirty="0">
                <a:solidFill>
                  <a:schemeClr val="bg1"/>
                </a:solidFill>
                <a:latin typeface="Trebuchet MS" panose="020B0603020202020204" pitchFamily="34" charset="0"/>
                <a:ea typeface="Calibri" panose="020F0502020204030204" pitchFamily="34" charset="0"/>
              </a:rPr>
              <a:t>There are </a:t>
            </a:r>
            <a:r>
              <a:rPr lang="en-GB" sz="1700" dirty="0">
                <a:solidFill>
                  <a:schemeClr val="bg1"/>
                </a:solidFill>
                <a:effectLst/>
                <a:latin typeface="Trebuchet MS" panose="020B0603020202020204" pitchFamily="34" charset="0"/>
                <a:ea typeface="Calibri" panose="020F0502020204030204" pitchFamily="34" charset="0"/>
              </a:rPr>
              <a:t>three different perspectives to help us on our pilgrim journey.</a:t>
            </a:r>
          </a:p>
          <a:p>
            <a:pPr algn="ctr"/>
            <a:r>
              <a:rPr lang="en-GB" sz="1700" dirty="0">
                <a:solidFill>
                  <a:schemeClr val="bg1"/>
                </a:solidFill>
                <a:effectLst/>
                <a:latin typeface="Trebuchet MS" panose="020B0603020202020204" pitchFamily="34" charset="0"/>
                <a:ea typeface="Calibri" panose="020F0502020204030204" pitchFamily="34" charset="0"/>
              </a:rPr>
              <a:t> </a:t>
            </a:r>
          </a:p>
          <a:p>
            <a:pPr marL="285750" indent="-285750">
              <a:buFontTx/>
              <a:buChar char="-"/>
            </a:pPr>
            <a:r>
              <a:rPr lang="en-GB" sz="1700" dirty="0">
                <a:solidFill>
                  <a:schemeClr val="bg1"/>
                </a:solidFill>
                <a:effectLst/>
                <a:latin typeface="Trebuchet MS" panose="020B0603020202020204" pitchFamily="34" charset="0"/>
                <a:ea typeface="Calibri" panose="020F0502020204030204" pitchFamily="34" charset="0"/>
              </a:rPr>
              <a:t>St Joseph was attentive to God and allowed all his plans to be turned upside down. </a:t>
            </a:r>
          </a:p>
          <a:p>
            <a:pPr marL="285750" indent="-285750">
              <a:buFontTx/>
              <a:buChar char="-"/>
            </a:pPr>
            <a:r>
              <a:rPr lang="en-GB" sz="1700" dirty="0">
                <a:solidFill>
                  <a:schemeClr val="bg1"/>
                </a:solidFill>
                <a:effectLst/>
                <a:latin typeface="Trebuchet MS" panose="020B0603020202020204" pitchFamily="34" charset="0"/>
                <a:ea typeface="Calibri" panose="020F0502020204030204" pitchFamily="34" charset="0"/>
              </a:rPr>
              <a:t>The Magi literally made a pilgrimage to find the new born king following the star and they were looking to the skies to discern the will of God. </a:t>
            </a:r>
          </a:p>
          <a:p>
            <a:pPr marL="285750" indent="-285750">
              <a:buFontTx/>
              <a:buChar char="-"/>
            </a:pPr>
            <a:r>
              <a:rPr lang="en-GB" sz="1700" dirty="0">
                <a:solidFill>
                  <a:schemeClr val="bg1"/>
                </a:solidFill>
                <a:effectLst/>
                <a:latin typeface="Trebuchet MS" panose="020B0603020202020204" pitchFamily="34" charset="0"/>
                <a:ea typeface="Calibri" panose="020F0502020204030204" pitchFamily="34" charset="0"/>
              </a:rPr>
              <a:t>The shepherds were outcasts, who were privileged to be given the news of salvation and the hope that it brings by the angels and that transformed their lives. </a:t>
            </a:r>
          </a:p>
          <a:p>
            <a:pPr marL="285750" indent="-285750">
              <a:buFontTx/>
              <a:buChar char="-"/>
            </a:pPr>
            <a:endParaRPr lang="en-GB" sz="1700" dirty="0">
              <a:solidFill>
                <a:schemeClr val="bg1"/>
              </a:solidFill>
              <a:effectLst/>
              <a:latin typeface="Trebuchet MS" panose="020B0603020202020204" pitchFamily="34" charset="0"/>
              <a:ea typeface="Calibri" panose="020F0502020204030204" pitchFamily="34" charset="0"/>
            </a:endParaRPr>
          </a:p>
          <a:p>
            <a:pPr algn="ctr"/>
            <a:r>
              <a:rPr lang="en-GB" sz="1700" dirty="0">
                <a:solidFill>
                  <a:schemeClr val="bg1"/>
                </a:solidFill>
                <a:effectLst/>
                <a:latin typeface="Trebuchet MS" panose="020B0603020202020204" pitchFamily="34" charset="0"/>
                <a:ea typeface="Calibri" panose="020F0502020204030204" pitchFamily="34" charset="0"/>
              </a:rPr>
              <a:t>They all went home a ‘different way’ transformed by the encounter with the new born baby Jesus and the hope that it brought them. </a:t>
            </a:r>
          </a:p>
          <a:p>
            <a:pPr algn="ctr"/>
            <a:endParaRPr lang="en-GB" sz="1700" dirty="0">
              <a:solidFill>
                <a:schemeClr val="bg1"/>
              </a:solidFill>
              <a:effectLst/>
              <a:latin typeface="Trebuchet MS" panose="020B0603020202020204" pitchFamily="34" charset="0"/>
              <a:ea typeface="Calibri" panose="020F0502020204030204" pitchFamily="34" charset="0"/>
            </a:endParaRPr>
          </a:p>
          <a:p>
            <a:pPr algn="ctr"/>
            <a:r>
              <a:rPr lang="en-GB" sz="1700" dirty="0">
                <a:solidFill>
                  <a:schemeClr val="bg1"/>
                </a:solidFill>
                <a:effectLst/>
                <a:latin typeface="Trebuchet MS" panose="020B0603020202020204" pitchFamily="34" charset="0"/>
                <a:ea typeface="Calibri" panose="020F0502020204030204" pitchFamily="34" charset="0"/>
              </a:rPr>
              <a:t>Can we allow this to happen to us this Christmas?</a:t>
            </a:r>
            <a:endParaRPr lang="en-GB" sz="1700" dirty="0">
              <a:solidFill>
                <a:schemeClr val="bg1"/>
              </a:solidFill>
              <a:latin typeface="Trebuchet MS" panose="020B0603020202020204" pitchFamily="34" charset="0"/>
            </a:endParaRPr>
          </a:p>
          <a:p>
            <a:endParaRPr lang="en-GB" sz="2200" dirty="0">
              <a:solidFill>
                <a:srgbClr val="FFCC00"/>
              </a:solidFill>
              <a:latin typeface="Trebuchet MS" panose="020B0603020202020204" pitchFamily="34" charset="0"/>
            </a:endParaRPr>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a:blip r:embed="rId2">
            <a:extLst>
              <a:ext uri="{28A0092B-C50C-407E-A947-70E740481C1C}">
                <a14:useLocalDpi xmlns:a14="http://schemas.microsoft.com/office/drawing/2010/main" val="0"/>
              </a:ext>
            </a:extLst>
          </a:blip>
          <a:srcRect l="5458" r="5458"/>
          <a:stretch/>
        </p:blipFill>
        <p:spPr>
          <a:xfrm>
            <a:off x="6096000" y="1525538"/>
            <a:ext cx="5735903" cy="3385542"/>
          </a:xfrm>
          <a:prstGeom prst="rect">
            <a:avLst/>
          </a:prstGeom>
          <a:ln>
            <a:noFill/>
          </a:ln>
          <a:effectLst>
            <a:softEdge rad="112500"/>
          </a:effectLst>
        </p:spPr>
      </p:pic>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348008" y="5180231"/>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984885"/>
          </a:xfrm>
          <a:prstGeom prst="rect">
            <a:avLst/>
          </a:prstGeom>
          <a:noFill/>
        </p:spPr>
        <p:txBody>
          <a:bodyPr wrap="square" rtlCol="0">
            <a:spAutoFit/>
          </a:bodyPr>
          <a:lstStyle/>
          <a:p>
            <a:pPr algn="ctr"/>
            <a:r>
              <a:rPr lang="en-GB" sz="2600" b="1" dirty="0">
                <a:solidFill>
                  <a:schemeClr val="bg1"/>
                </a:solidFill>
                <a:latin typeface="Trebuchet MS" panose="020B0603020202020204" pitchFamily="34" charset="0"/>
                <a:cs typeface="Cavolini" panose="020B0502040204020203" pitchFamily="66" charset="0"/>
              </a:rPr>
              <a:t>Session 9</a:t>
            </a:r>
          </a:p>
          <a:p>
            <a:pPr algn="ctr"/>
            <a:r>
              <a:rPr lang="en-GB" sz="3200" dirty="0">
                <a:solidFill>
                  <a:schemeClr val="bg1"/>
                </a:solidFill>
                <a:latin typeface="Trebuchet MS" panose="020B0603020202020204" pitchFamily="34" charset="0"/>
                <a:cs typeface="Cavolini" panose="020B0502040204020203" pitchFamily="66" charset="0"/>
              </a:rPr>
              <a:t> </a:t>
            </a:r>
            <a:r>
              <a:rPr lang="en-GB" sz="2600" dirty="0">
                <a:solidFill>
                  <a:schemeClr val="bg1"/>
                </a:solidFill>
                <a:latin typeface="Trebuchet MS" panose="020B0603020202020204" pitchFamily="34" charset="0"/>
                <a:cs typeface="Cavolini" panose="020B0502040204020203" pitchFamily="66" charset="0"/>
              </a:rPr>
              <a:t>Making the journey with St Joseph, the shepherds and the Magi</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6900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5" name="Picture 14">
            <a:extLst>
              <a:ext uri="{FF2B5EF4-FFF2-40B4-BE49-F238E27FC236}">
                <a16:creationId xmlns:a16="http://schemas.microsoft.com/office/drawing/2014/main" id="{1E533D42-DE70-4075-B03F-F1E6F44EF4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58702" y="4047447"/>
            <a:ext cx="2048453" cy="2048453"/>
          </a:xfrm>
          <a:prstGeom prst="rect">
            <a:avLst/>
          </a:prstGeom>
          <a:effectLst>
            <a:glow rad="596900">
              <a:schemeClr val="accent1">
                <a:alpha val="40000"/>
              </a:schemeClr>
            </a:glow>
            <a:outerShdw blurRad="50800" dist="50800" dir="5400000" algn="ctr" rotWithShape="0">
              <a:srgbClr val="000000">
                <a:alpha val="77000"/>
              </a:srgbClr>
            </a:outerShdw>
            <a:softEdge rad="203200"/>
          </a:effectLst>
        </p:spPr>
      </p:pic>
      <p:sp>
        <p:nvSpPr>
          <p:cNvPr id="17" name="TextBox 16">
            <a:extLst>
              <a:ext uri="{FF2B5EF4-FFF2-40B4-BE49-F238E27FC236}">
                <a16:creationId xmlns:a16="http://schemas.microsoft.com/office/drawing/2014/main" id="{34C2FF2D-333F-4100-A306-93E939C81CAC}"/>
              </a:ext>
            </a:extLst>
          </p:cNvPr>
          <p:cNvSpPr txBox="1"/>
          <p:nvPr/>
        </p:nvSpPr>
        <p:spPr>
          <a:xfrm>
            <a:off x="7474738" y="6232071"/>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The Manger</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15 minutes long so watch as much or as little as you like </a:t>
            </a:r>
            <a:endParaRPr lang="en-GB" sz="1200" dirty="0"/>
          </a:p>
        </p:txBody>
      </p:sp>
      <p:pic>
        <p:nvPicPr>
          <p:cNvPr id="2" name="Online Media 1" title="Christmas: When God came into our mess">
            <a:hlinkClick r:id="" action="ppaction://media"/>
            <a:extLst>
              <a:ext uri="{FF2B5EF4-FFF2-40B4-BE49-F238E27FC236}">
                <a16:creationId xmlns:a16="http://schemas.microsoft.com/office/drawing/2014/main" id="{A4608F7E-DB68-4412-80F4-54E924A30B40}"/>
              </a:ext>
            </a:extLst>
          </p:cNvPr>
          <p:cNvPicPr>
            <a:picLocks noRot="1" noChangeAspect="1"/>
          </p:cNvPicPr>
          <p:nvPr>
            <a:videoFile r:link="rId1"/>
          </p:nvPr>
        </p:nvPicPr>
        <p:blipFill>
          <a:blip r:embed="rId6"/>
          <a:stretch>
            <a:fillRect/>
          </a:stretch>
        </p:blipFill>
        <p:spPr>
          <a:xfrm>
            <a:off x="1873914" y="1227191"/>
            <a:ext cx="6236542" cy="3523646"/>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0" y="262485"/>
            <a:ext cx="6096000"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Joseph, the shepherds and the Magi…</a:t>
            </a:r>
          </a:p>
        </p:txBody>
      </p:sp>
      <p:pic>
        <p:nvPicPr>
          <p:cNvPr id="2" name="Online Media 1" title="Making the journey with St Joseph, the Shepherds and the Magi">
            <a:hlinkClick r:id="" action="ppaction://media"/>
            <a:extLst>
              <a:ext uri="{FF2B5EF4-FFF2-40B4-BE49-F238E27FC236}">
                <a16:creationId xmlns:a16="http://schemas.microsoft.com/office/drawing/2014/main" id="{683454C6-4358-49F6-8F18-68D933391388}"/>
              </a:ext>
            </a:extLst>
          </p:cNvPr>
          <p:cNvPicPr>
            <a:picLocks noRot="1" noChangeAspect="1"/>
          </p:cNvPicPr>
          <p:nvPr>
            <a:videoFile r:link="rId1"/>
          </p:nvPr>
        </p:nvPicPr>
        <p:blipFill>
          <a:blip r:embed="rId4"/>
          <a:stretch>
            <a:fillRect/>
          </a:stretch>
        </p:blipFill>
        <p:spPr>
          <a:xfrm>
            <a:off x="725627" y="2565272"/>
            <a:ext cx="4864506" cy="2748446"/>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1" y="5007428"/>
            <a:ext cx="3150549" cy="1850571"/>
          </a:xfrm>
        </p:spPr>
      </p:pic>
      <p:sp>
        <p:nvSpPr>
          <p:cNvPr id="14" name="TextBox 13">
            <a:extLst>
              <a:ext uri="{FF2B5EF4-FFF2-40B4-BE49-F238E27FC236}">
                <a16:creationId xmlns:a16="http://schemas.microsoft.com/office/drawing/2014/main" id="{02FE8839-9388-4B00-83EA-13028E51FA68}"/>
              </a:ext>
            </a:extLst>
          </p:cNvPr>
          <p:cNvSpPr txBox="1"/>
          <p:nvPr/>
        </p:nvSpPr>
        <p:spPr>
          <a:xfrm>
            <a:off x="558780" y="231761"/>
            <a:ext cx="7630258" cy="430887"/>
          </a:xfrm>
          <a:prstGeom prst="rect">
            <a:avLst/>
          </a:prstGeom>
          <a:noFill/>
        </p:spPr>
        <p:txBody>
          <a:bodyPr wrap="square" rtlCol="0">
            <a:spAutoFit/>
          </a:bodyPr>
          <a:lstStyle/>
          <a:p>
            <a:r>
              <a:rPr lang="en-GB" sz="2200" b="1" dirty="0">
                <a:solidFill>
                  <a:schemeClr val="bg1"/>
                </a:solidFill>
                <a:latin typeface="Trebuchet MS" panose="020B0603020202020204" pitchFamily="34" charset="0"/>
              </a:rPr>
              <a:t>The Magi visit the Messiah – Matthew 2: 1-12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2186955" y="824162"/>
            <a:ext cx="9258148" cy="5170646"/>
          </a:xfrm>
          <a:prstGeom prst="rect">
            <a:avLst/>
          </a:prstGeom>
          <a:noFill/>
        </p:spPr>
        <p:txBody>
          <a:bodyPr wrap="square">
            <a:spAutoFit/>
          </a:bodyPr>
          <a:lstStyle/>
          <a:p>
            <a:r>
              <a:rPr lang="en-GB" sz="1500" dirty="0">
                <a:solidFill>
                  <a:schemeClr val="bg1"/>
                </a:solidFill>
                <a:latin typeface="Trebuchet MS" panose="020B0603020202020204" pitchFamily="34" charset="0"/>
              </a:rPr>
              <a:t>After Jesus had been born at Bethlehem in Judaea during the reign of King Herod, suddenly some wise men came to Jerusalem from the east.</a:t>
            </a:r>
          </a:p>
          <a:p>
            <a:r>
              <a:rPr lang="en-GB" sz="1500" dirty="0">
                <a:solidFill>
                  <a:schemeClr val="bg1"/>
                </a:solidFill>
                <a:latin typeface="Trebuchet MS" panose="020B0603020202020204" pitchFamily="34" charset="0"/>
              </a:rPr>
              <a:t>asking, 'Where is the infant king of the Jews? We saw his star as it rose and have come to do him homage.'</a:t>
            </a:r>
          </a:p>
          <a:p>
            <a:r>
              <a:rPr lang="en-GB" sz="1500" dirty="0">
                <a:solidFill>
                  <a:schemeClr val="bg1"/>
                </a:solidFill>
                <a:latin typeface="Trebuchet MS" panose="020B0603020202020204" pitchFamily="34" charset="0"/>
              </a:rPr>
              <a:t>When King Herod heard this he was perturbed, and so was the whole of Jerusalem.</a:t>
            </a:r>
          </a:p>
          <a:p>
            <a:r>
              <a:rPr lang="en-GB" sz="1500" dirty="0">
                <a:solidFill>
                  <a:schemeClr val="bg1"/>
                </a:solidFill>
                <a:latin typeface="Trebuchet MS" panose="020B0603020202020204" pitchFamily="34" charset="0"/>
              </a:rPr>
              <a:t> He called together all the chief priests and the scribes of the people, and enquired of them where the Christ was to be born.</a:t>
            </a:r>
          </a:p>
          <a:p>
            <a:r>
              <a:rPr lang="en-GB" sz="1500" dirty="0">
                <a:solidFill>
                  <a:schemeClr val="bg1"/>
                </a:solidFill>
                <a:latin typeface="Trebuchet MS" panose="020B0603020202020204" pitchFamily="34" charset="0"/>
              </a:rPr>
              <a:t> They told him, 'At  Bethlehem in Judaea, for this is what the prophet wrote:</a:t>
            </a:r>
          </a:p>
          <a:p>
            <a:r>
              <a:rPr lang="en-GB" sz="1500" dirty="0">
                <a:solidFill>
                  <a:schemeClr val="bg1"/>
                </a:solidFill>
                <a:latin typeface="Trebuchet MS" panose="020B0603020202020204" pitchFamily="34" charset="0"/>
              </a:rPr>
              <a:t>And you, Bethlehem, in the land of Judah, you are by no means the least among the leaders of Judah, for from you will come a leader who will shepherd my people Israel.'</a:t>
            </a:r>
          </a:p>
          <a:p>
            <a:r>
              <a:rPr lang="en-GB" sz="1500" dirty="0">
                <a:solidFill>
                  <a:schemeClr val="bg1"/>
                </a:solidFill>
                <a:latin typeface="Trebuchet MS" panose="020B0603020202020204" pitchFamily="34" charset="0"/>
              </a:rPr>
              <a:t> Then  Herod summoned the wise men to see him privately. He asked them the exact date on which the star had appeared</a:t>
            </a:r>
          </a:p>
          <a:p>
            <a:r>
              <a:rPr lang="en-GB" sz="1500" dirty="0">
                <a:solidFill>
                  <a:schemeClr val="bg1"/>
                </a:solidFill>
                <a:latin typeface="Trebuchet MS" panose="020B0603020202020204" pitchFamily="34" charset="0"/>
              </a:rPr>
              <a:t>and sent them on to Bethlehem with the words, 'Go and find out all about the child, and when you have found him, let me know, so that I too may go and do him homage.'</a:t>
            </a:r>
          </a:p>
          <a:p>
            <a:r>
              <a:rPr lang="en-GB" sz="1500" dirty="0">
                <a:solidFill>
                  <a:schemeClr val="bg1"/>
                </a:solidFill>
                <a:latin typeface="Trebuchet MS" panose="020B0603020202020204" pitchFamily="34" charset="0"/>
              </a:rPr>
              <a:t> Having listened to what the king had to say, they set out. And suddenly the star they had seen rising went forward and halted over the place where the child was.</a:t>
            </a:r>
          </a:p>
          <a:p>
            <a:r>
              <a:rPr lang="en-GB" sz="1500" dirty="0">
                <a:solidFill>
                  <a:schemeClr val="bg1"/>
                </a:solidFill>
                <a:latin typeface="Trebuchet MS" panose="020B0603020202020204" pitchFamily="34" charset="0"/>
              </a:rPr>
              <a:t> The sight of the star filled them with delight,</a:t>
            </a:r>
          </a:p>
          <a:p>
            <a:r>
              <a:rPr lang="en-GB" sz="1500" dirty="0">
                <a:solidFill>
                  <a:schemeClr val="bg1"/>
                </a:solidFill>
                <a:latin typeface="Trebuchet MS" panose="020B0603020202020204" pitchFamily="34" charset="0"/>
              </a:rPr>
              <a:t> and going into the house they saw the child with his mother Mary, and falling to their knees they did him homage. Then, opening their treasures, they offered him gifts of gold and frankincense and myrrh.</a:t>
            </a:r>
          </a:p>
          <a:p>
            <a:r>
              <a:rPr lang="en-GB" sz="1500" dirty="0">
                <a:solidFill>
                  <a:schemeClr val="bg1"/>
                </a:solidFill>
                <a:latin typeface="Trebuchet MS" panose="020B0603020202020204" pitchFamily="34" charset="0"/>
              </a:rPr>
              <a:t>But they were given a warning in a dream not to go back to Herod, and returned to their own country by a different way.</a:t>
            </a:r>
          </a:p>
          <a:p>
            <a:endParaRPr lang="en-GB" sz="15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2036354" y="5774249"/>
            <a:ext cx="9258148" cy="369332"/>
          </a:xfrm>
          <a:prstGeom prst="rect">
            <a:avLst/>
          </a:prstGeom>
          <a:noFill/>
        </p:spPr>
        <p:txBody>
          <a:bodyPr wrap="square">
            <a:spAutoFit/>
          </a:bodyPr>
          <a:lstStyle/>
          <a:p>
            <a:pPr algn="ctr"/>
            <a:r>
              <a:rPr lang="en-GB" b="1" dirty="0">
                <a:solidFill>
                  <a:schemeClr val="bg1"/>
                </a:solidFill>
                <a:latin typeface="Trebuchet MS" panose="020B0603020202020204" pitchFamily="34" charset="0"/>
              </a:rPr>
              <a:t>The Nations shall come to the light of the Lord</a:t>
            </a:r>
            <a:endParaRPr lang="en-GB" b="1" dirty="0"/>
          </a:p>
        </p:txBody>
      </p:sp>
      <p:pic>
        <p:nvPicPr>
          <p:cNvPr id="3" name="Online Media 2" title="The Feast of the Epiphany">
            <a:hlinkClick r:id="" action="ppaction://media"/>
            <a:extLst>
              <a:ext uri="{FF2B5EF4-FFF2-40B4-BE49-F238E27FC236}">
                <a16:creationId xmlns:a16="http://schemas.microsoft.com/office/drawing/2014/main" id="{ACA8EBD9-DF9B-4A70-89D0-81A0460D083D}"/>
              </a:ext>
            </a:extLst>
          </p:cNvPr>
          <p:cNvPicPr>
            <a:picLocks noRot="1" noChangeAspect="1"/>
          </p:cNvPicPr>
          <p:nvPr>
            <a:videoFile r:link="rId1"/>
          </p:nvPr>
        </p:nvPicPr>
        <p:blipFill>
          <a:blip r:embed="rId4"/>
          <a:stretch>
            <a:fillRect/>
          </a:stretch>
        </p:blipFill>
        <p:spPr>
          <a:xfrm>
            <a:off x="2036354" y="1135300"/>
            <a:ext cx="8035901" cy="4540284"/>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1914</Words>
  <Application>Microsoft Office PowerPoint</Application>
  <PresentationFormat>Widescreen</PresentationFormat>
  <Paragraphs>127</Paragraphs>
  <Slides>22</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43</cp:revision>
  <dcterms:created xsi:type="dcterms:W3CDTF">2021-03-09T17:12:56Z</dcterms:created>
  <dcterms:modified xsi:type="dcterms:W3CDTF">2021-09-21T16:02:07Z</dcterms:modified>
</cp:coreProperties>
</file>