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77" r:id="rId3"/>
    <p:sldId id="259" r:id="rId4"/>
    <p:sldId id="269" r:id="rId5"/>
    <p:sldId id="262" r:id="rId6"/>
    <p:sldId id="263" r:id="rId7"/>
    <p:sldId id="270" r:id="rId8"/>
    <p:sldId id="272" r:id="rId9"/>
    <p:sldId id="273" r:id="rId10"/>
    <p:sldId id="260"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1D714A"/>
    <a:srgbClr val="3D80B5"/>
    <a:srgbClr val="6F6E6E"/>
    <a:srgbClr val="916847"/>
    <a:srgbClr val="FFFFFF"/>
    <a:srgbClr val="27754E"/>
    <a:srgbClr val="E9AC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999" autoAdjust="0"/>
  </p:normalViewPr>
  <p:slideViewPr>
    <p:cSldViewPr snapToGrid="0">
      <p:cViewPr varScale="1">
        <p:scale>
          <a:sx n="86" d="100"/>
          <a:sy n="86" d="100"/>
        </p:scale>
        <p:origin x="14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1F48D-23DF-4589-AC21-50A8C1BC6C40}" type="datetimeFigureOut">
              <a:rPr lang="en-GB" smtClean="0"/>
              <a:t>29/09/2021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0FB2D-03D4-4587-9FC7-CC615FA7C19D}" type="slidenum">
              <a:rPr lang="en-GB" smtClean="0"/>
              <a:t>‹#›</a:t>
            </a:fld>
            <a:endParaRPr lang="en-GB"/>
          </a:p>
        </p:txBody>
      </p:sp>
    </p:spTree>
    <p:extLst>
      <p:ext uri="{BB962C8B-B14F-4D97-AF65-F5344CB8AC3E}">
        <p14:creationId xmlns:p14="http://schemas.microsoft.com/office/powerpoint/2010/main" val="20770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Video of Hope in the Future: Home, School, Parish (8 minutes 34 seconds) - https://www.youtube.com/watch?v=PEnKCICcVFw</a:t>
            </a:r>
          </a:p>
          <a:p>
            <a:endParaRPr lang="en-GB" dirty="0"/>
          </a:p>
          <a:p>
            <a:r>
              <a:rPr lang="en-GB" dirty="0"/>
              <a:t>This animated video gives an introduction to Hope in the Future, the 5 stages, Bishop John’s vision for Home School Parish partnership and practical ways young people can be Missionary Disciples</a:t>
            </a:r>
          </a:p>
        </p:txBody>
      </p:sp>
      <p:sp>
        <p:nvSpPr>
          <p:cNvPr id="4" name="Slide Number Placeholder 3"/>
          <p:cNvSpPr>
            <a:spLocks noGrp="1"/>
          </p:cNvSpPr>
          <p:nvPr>
            <p:ph type="sldNum" sz="quarter" idx="5"/>
          </p:nvPr>
        </p:nvSpPr>
        <p:spPr/>
        <p:txBody>
          <a:bodyPr/>
          <a:lstStyle/>
          <a:p>
            <a:fld id="{F510FB2D-03D4-4587-9FC7-CC615FA7C19D}" type="slidenum">
              <a:rPr lang="en-GB" smtClean="0"/>
              <a:t>1</a:t>
            </a:fld>
            <a:endParaRPr lang="en-GB"/>
          </a:p>
        </p:txBody>
      </p:sp>
    </p:spTree>
    <p:extLst>
      <p:ext uri="{BB962C8B-B14F-4D97-AF65-F5344CB8AC3E}">
        <p14:creationId xmlns:p14="http://schemas.microsoft.com/office/powerpoint/2010/main" val="3868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opening hymn/gathering song you may like to listen to the Hope in the Future anthem embedded into this slide. It is also available on YouTube - https://www.youtube.com/watch?v=axGIyvp2p_I</a:t>
            </a:r>
          </a:p>
          <a:p>
            <a:r>
              <a:rPr lang="en-GB" dirty="0"/>
              <a:t>You may like to process forward your San Damiano Cross and place it at the front.</a:t>
            </a:r>
          </a:p>
          <a:p>
            <a:endParaRPr lang="en-GB" dirty="0"/>
          </a:p>
          <a:p>
            <a:r>
              <a:rPr lang="en-GB" dirty="0"/>
              <a:t>Sheet music, chords, lyrics and a backing track can all be downloaded here (under resource pack 1) - https://www.dioceseofsalford.org.uk/faith/hope/home-school-parish/</a:t>
            </a:r>
          </a:p>
        </p:txBody>
      </p:sp>
      <p:sp>
        <p:nvSpPr>
          <p:cNvPr id="4" name="Slide Number Placeholder 3"/>
          <p:cNvSpPr>
            <a:spLocks noGrp="1"/>
          </p:cNvSpPr>
          <p:nvPr>
            <p:ph type="sldNum" sz="quarter" idx="5"/>
          </p:nvPr>
        </p:nvSpPr>
        <p:spPr/>
        <p:txBody>
          <a:bodyPr/>
          <a:lstStyle/>
          <a:p>
            <a:fld id="{F510FB2D-03D4-4587-9FC7-CC615FA7C19D}" type="slidenum">
              <a:rPr lang="en-GB" smtClean="0"/>
              <a:t>3</a:t>
            </a:fld>
            <a:endParaRPr lang="en-GB"/>
          </a:p>
        </p:txBody>
      </p:sp>
    </p:spTree>
    <p:extLst>
      <p:ext uri="{BB962C8B-B14F-4D97-AF65-F5344CB8AC3E}">
        <p14:creationId xmlns:p14="http://schemas.microsoft.com/office/powerpoint/2010/main" val="175414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visit:</a:t>
            </a:r>
          </a:p>
          <a:p>
            <a:endParaRPr lang="en-GB" dirty="0"/>
          </a:p>
          <a:p>
            <a:r>
              <a:rPr lang="en-GB" dirty="0"/>
              <a:t>https://www.dioceseofsalford.org.uk/youth/</a:t>
            </a:r>
          </a:p>
          <a:p>
            <a:r>
              <a:rPr lang="en-GB" dirty="0"/>
              <a:t>https://www.dioceseofsalford.org.uk/diocese/environment/</a:t>
            </a:r>
          </a:p>
          <a:p>
            <a:r>
              <a:rPr lang="en-GB" dirty="0"/>
              <a:t>https://www.caritassalford.org.uk/</a:t>
            </a:r>
          </a:p>
          <a:p>
            <a:r>
              <a:rPr lang="en-GB" dirty="0"/>
              <a:t>https://www.dioceseofsalford.org.uk/wp-content/uploads/Alpha-Youth-Alpha.pdf</a:t>
            </a:r>
          </a:p>
        </p:txBody>
      </p:sp>
      <p:sp>
        <p:nvSpPr>
          <p:cNvPr id="4" name="Slide Number Placeholder 3"/>
          <p:cNvSpPr>
            <a:spLocks noGrp="1"/>
          </p:cNvSpPr>
          <p:nvPr>
            <p:ph type="sldNum" sz="quarter" idx="5"/>
          </p:nvPr>
        </p:nvSpPr>
        <p:spPr/>
        <p:txBody>
          <a:bodyPr/>
          <a:lstStyle/>
          <a:p>
            <a:fld id="{F510FB2D-03D4-4587-9FC7-CC615FA7C19D}" type="slidenum">
              <a:rPr lang="en-GB" smtClean="0"/>
              <a:t>6</a:t>
            </a:fld>
            <a:endParaRPr lang="en-GB"/>
          </a:p>
        </p:txBody>
      </p:sp>
    </p:spTree>
    <p:extLst>
      <p:ext uri="{BB962C8B-B14F-4D97-AF65-F5344CB8AC3E}">
        <p14:creationId xmlns:p14="http://schemas.microsoft.com/office/powerpoint/2010/main" val="304474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Prayer cards can be downloaded here - https://www.dioceseofsalford.org.uk/wp-content/uploads/Hope-in-the-Future-Prayer-Card-schools-v2.pdf</a:t>
            </a:r>
          </a:p>
        </p:txBody>
      </p:sp>
      <p:sp>
        <p:nvSpPr>
          <p:cNvPr id="4" name="Slide Number Placeholder 3"/>
          <p:cNvSpPr>
            <a:spLocks noGrp="1"/>
          </p:cNvSpPr>
          <p:nvPr>
            <p:ph type="sldNum" sz="quarter" idx="5"/>
          </p:nvPr>
        </p:nvSpPr>
        <p:spPr/>
        <p:txBody>
          <a:bodyPr/>
          <a:lstStyle/>
          <a:p>
            <a:fld id="{F510FB2D-03D4-4587-9FC7-CC615FA7C19D}" type="slidenum">
              <a:rPr lang="en-GB" smtClean="0"/>
              <a:t>10</a:t>
            </a:fld>
            <a:endParaRPr lang="en-GB"/>
          </a:p>
        </p:txBody>
      </p:sp>
    </p:spTree>
    <p:extLst>
      <p:ext uri="{BB962C8B-B14F-4D97-AF65-F5344CB8AC3E}">
        <p14:creationId xmlns:p14="http://schemas.microsoft.com/office/powerpoint/2010/main" val="84366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dirty="0">
                <a:solidFill>
                  <a:schemeClr val="tx1">
                    <a:lumMod val="65000"/>
                    <a:lumOff val="35000"/>
                  </a:schemeClr>
                </a:solidFill>
                <a:latin typeface="Trebuchet MS" panose="020B0603020202020204" pitchFamily="34" charset="0"/>
              </a:rPr>
              <a:t>For more information and resources visit:</a:t>
            </a:r>
          </a:p>
          <a:p>
            <a:pPr algn="l"/>
            <a:r>
              <a:rPr lang="en-GB" sz="1200" b="0" dirty="0">
                <a:solidFill>
                  <a:schemeClr val="tx1">
                    <a:lumMod val="65000"/>
                    <a:lumOff val="35000"/>
                  </a:schemeClr>
                </a:solidFill>
                <a:latin typeface="Trebuchet MS" panose="020B0603020202020204" pitchFamily="34" charset="0"/>
              </a:rPr>
              <a:t> www.dioceseofsalford.org.uk/faith/hope/home-school-parish/</a:t>
            </a:r>
            <a:endParaRPr lang="en-GB" b="0" dirty="0">
              <a:solidFill>
                <a:schemeClr val="tx1">
                  <a:lumMod val="65000"/>
                  <a:lumOff val="35000"/>
                </a:schemeClr>
              </a:solidFill>
              <a:latin typeface="Trebuchet MS" panose="020B0603020202020204" pitchFamily="34" charset="0"/>
            </a:endParaRPr>
          </a:p>
          <a:p>
            <a:endParaRPr lang="en-GB" dirty="0"/>
          </a:p>
        </p:txBody>
      </p:sp>
      <p:sp>
        <p:nvSpPr>
          <p:cNvPr id="4" name="Slide Number Placeholder 3"/>
          <p:cNvSpPr>
            <a:spLocks noGrp="1"/>
          </p:cNvSpPr>
          <p:nvPr>
            <p:ph type="sldNum" sz="quarter" idx="5"/>
          </p:nvPr>
        </p:nvSpPr>
        <p:spPr/>
        <p:txBody>
          <a:bodyPr/>
          <a:lstStyle/>
          <a:p>
            <a:fld id="{F510FB2D-03D4-4587-9FC7-CC615FA7C19D}" type="slidenum">
              <a:rPr lang="en-GB" smtClean="0"/>
              <a:t>11</a:t>
            </a:fld>
            <a:endParaRPr lang="en-GB"/>
          </a:p>
        </p:txBody>
      </p:sp>
    </p:spTree>
    <p:extLst>
      <p:ext uri="{BB962C8B-B14F-4D97-AF65-F5344CB8AC3E}">
        <p14:creationId xmlns:p14="http://schemas.microsoft.com/office/powerpoint/2010/main" val="288508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48D6-3DA2-45E7-8B73-1EA8B3C1B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CBD230-C772-48CF-8861-9260F0A0A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69242F-5AD8-4D4C-AB8E-C1387CD6F9F7}"/>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1062DCAD-B114-45DE-A996-677EE749C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A2232F-2605-4D0F-B7AE-91732E319739}"/>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427800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C5973-98F9-4707-8A66-E557EAB285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F89747-AEC0-445F-9923-F0DCCCC9F4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A030B6-6A66-475A-9CED-5CB18D65CDB6}"/>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C0EF468A-BCFA-4F12-951D-D2AA025289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7D55F-8627-4168-BF4A-D3B8B34E69F2}"/>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94700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7E06A-DDB9-404F-B203-519E241A1F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FEC001-EB63-443E-AD08-8113FA581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8FCDAA-6D49-41AE-B50F-43691719FCF4}"/>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1227B5AC-184E-4C8E-BF48-6AABE6758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5FFF2A-8BA4-455A-AB7B-CEC3FC8ABE25}"/>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24446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9466-3933-47FA-9822-F3714FB094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FDEC45-42D6-4A6D-8896-C1C89CE63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B83AC7-35F8-4213-BCB3-D6FE6FBD472D}"/>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D9186621-FC96-411D-B11B-D8BAAF12C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6AAF7-F42F-458D-80DF-6E2250A4350D}"/>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12389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2040-7919-4473-AB87-3F8BFCC9C0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82D8D-48A1-444D-84BF-7EA77930C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D4A289-2E0B-4AAC-A675-6E9DE9D3576E}"/>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03B1BA44-EFF7-41CE-B8BC-2DA36F611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154A8A-1F76-4E04-A97D-97F7C51A2A2D}"/>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16775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8348-CB3F-47DC-B229-6E6DCBE76A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655A20-A373-4847-A27D-38F57DAF4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CD4FC5-D735-4E4F-BE91-48A22AABB0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7EC2FD-781D-4127-ACD2-F89A14F2FD21}"/>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6" name="Footer Placeholder 5">
            <a:extLst>
              <a:ext uri="{FF2B5EF4-FFF2-40B4-BE49-F238E27FC236}">
                <a16:creationId xmlns:a16="http://schemas.microsoft.com/office/drawing/2014/main" id="{986BEC03-964C-43CF-AC19-A190E851BC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FFE596-259B-4874-83E1-148EE84D09D3}"/>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99089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4FA6-EB13-4E0B-9CC9-F43392574B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18825B-2543-4078-9ED2-168F77D46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CE9FC-2F11-4F1A-A220-8A31DEC409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E18F66-0199-40C7-912D-D1C77C3E3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B81E2-07A6-43E2-9B2B-A881B5EDCB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002502-110B-41F0-A8CE-BA368118A71A}"/>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8" name="Footer Placeholder 7">
            <a:extLst>
              <a:ext uri="{FF2B5EF4-FFF2-40B4-BE49-F238E27FC236}">
                <a16:creationId xmlns:a16="http://schemas.microsoft.com/office/drawing/2014/main" id="{ACAD1D3B-1628-409D-9584-A1FE37A0E7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2CB75A-1D72-49AF-ABAE-E89BAD87421A}"/>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1299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C6C4-1823-4D4E-A144-4C3895E9A8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C567B6-B771-4AD3-AD02-9F804FDC2144}"/>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4" name="Footer Placeholder 3">
            <a:extLst>
              <a:ext uri="{FF2B5EF4-FFF2-40B4-BE49-F238E27FC236}">
                <a16:creationId xmlns:a16="http://schemas.microsoft.com/office/drawing/2014/main" id="{B7B4661D-494E-4347-88BD-9D889B85CF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2FF2E9-01F4-4B1D-9673-F3E6E0A7BD2B}"/>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16632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B0CF7-4AD1-4275-B0AF-ECDC86E3C56F}"/>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3" name="Footer Placeholder 2">
            <a:extLst>
              <a:ext uri="{FF2B5EF4-FFF2-40B4-BE49-F238E27FC236}">
                <a16:creationId xmlns:a16="http://schemas.microsoft.com/office/drawing/2014/main" id="{F7A1E317-5057-47A0-9AFB-D3F1EAFEC8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F8F74D-7E1E-4F06-A3DE-4BEF3D8D3FDB}"/>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75477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4D46-94B5-4293-811A-34E7466F4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4DE25E-A11A-4AC9-B742-960736A15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71D857-2FE6-47E3-986F-944FAE1ED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EE742-21C1-4B53-8A52-587E31E84495}"/>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6" name="Footer Placeholder 5">
            <a:extLst>
              <a:ext uri="{FF2B5EF4-FFF2-40B4-BE49-F238E27FC236}">
                <a16:creationId xmlns:a16="http://schemas.microsoft.com/office/drawing/2014/main" id="{3E668C2D-A644-46B5-9AF3-57D543E4D9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5517B9-4928-41C6-9B04-489E370C11F5}"/>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12458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01DD-3F65-4204-B185-C4A5D30DE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DCC24-3488-4639-9C23-AA0DF3D04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E14472-2F32-4126-9EC2-79EB30E78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E5D91-52C5-4B60-8FC5-00D5C1121281}"/>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6" name="Footer Placeholder 5">
            <a:extLst>
              <a:ext uri="{FF2B5EF4-FFF2-40B4-BE49-F238E27FC236}">
                <a16:creationId xmlns:a16="http://schemas.microsoft.com/office/drawing/2014/main" id="{98F96C38-6073-4026-B112-B22339077E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6CCCA4-C58E-4CC3-A289-8DF62D82549F}"/>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8118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43664-5E20-4B0D-B360-899876D5F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05A5D1-364B-4742-A3D9-860D1315A4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7EF042-FD6B-41E5-8B1E-91A86D9A4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8DC07839-7FE2-4A08-AF59-1A9476B41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8E8E99-4096-4235-8D87-A0B93AB36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B28A9-0DBC-48B7-A0F1-B14453AC4526}" type="slidenum">
              <a:rPr lang="en-GB" smtClean="0"/>
              <a:t>‹#›</a:t>
            </a:fld>
            <a:endParaRPr lang="en-GB"/>
          </a:p>
        </p:txBody>
      </p:sp>
    </p:spTree>
    <p:extLst>
      <p:ext uri="{BB962C8B-B14F-4D97-AF65-F5344CB8AC3E}">
        <p14:creationId xmlns:p14="http://schemas.microsoft.com/office/powerpoint/2010/main" val="2102578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PEnKCICcVFw?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axGIyvp2p_I?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4">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pic>
        <p:nvPicPr>
          <p:cNvPr id="2" name="Online Media 1" title="Hope in the Future  Home, School, Parish">
            <a:hlinkClick r:id="" action="ppaction://media"/>
            <a:extLst>
              <a:ext uri="{FF2B5EF4-FFF2-40B4-BE49-F238E27FC236}">
                <a16:creationId xmlns:a16="http://schemas.microsoft.com/office/drawing/2014/main" id="{189959EA-2B5B-4859-B155-51667CF09085}"/>
              </a:ext>
            </a:extLst>
          </p:cNvPr>
          <p:cNvPicPr>
            <a:picLocks noRot="1" noChangeAspect="1"/>
          </p:cNvPicPr>
          <p:nvPr>
            <a:videoFile r:link="rId1"/>
          </p:nvPr>
        </p:nvPicPr>
        <p:blipFill>
          <a:blip r:embed="rId6"/>
          <a:stretch>
            <a:fillRect/>
          </a:stretch>
        </p:blipFill>
        <p:spPr>
          <a:xfrm>
            <a:off x="1309647" y="275916"/>
            <a:ext cx="9572705" cy="5408578"/>
          </a:xfrm>
          <a:prstGeom prst="rect">
            <a:avLst/>
          </a:prstGeom>
        </p:spPr>
      </p:pic>
    </p:spTree>
    <p:extLst>
      <p:ext uri="{BB962C8B-B14F-4D97-AF65-F5344CB8AC3E}">
        <p14:creationId xmlns:p14="http://schemas.microsoft.com/office/powerpoint/2010/main" val="61314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Hope in the Future Prayer</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632925" y="1811269"/>
            <a:ext cx="7186128" cy="3595461"/>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God our loving Father,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thank you for blessing our parish and school communities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with all that we need to respond to our vocation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to be missionary disciples.</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ask you to pour out afresh the gifts of your Spirit</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upon each one of us,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that we may be inspired to serve you in new and creative ways, bringing your light to the world.</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ask your blessing upon us as we journey together in hope through Christ Our Lord,</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Amen.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4" name="Picture 3" descr="A picture containing timeline&#10;&#10;Description automatically generated">
            <a:extLst>
              <a:ext uri="{FF2B5EF4-FFF2-40B4-BE49-F238E27FC236}">
                <a16:creationId xmlns:a16="http://schemas.microsoft.com/office/drawing/2014/main" id="{1197A44A-D853-4894-980C-F4E0F9228D74}"/>
              </a:ext>
            </a:extLst>
          </p:cNvPr>
          <p:cNvPicPr>
            <a:picLocks noChangeAspect="1"/>
          </p:cNvPicPr>
          <p:nvPr/>
        </p:nvPicPr>
        <p:blipFill>
          <a:blip r:embed="rId5"/>
          <a:stretch>
            <a:fillRect/>
          </a:stretch>
        </p:blipFill>
        <p:spPr>
          <a:xfrm>
            <a:off x="8159921" y="1162105"/>
            <a:ext cx="3109153" cy="4129087"/>
          </a:xfrm>
          <a:prstGeom prst="rect">
            <a:avLst/>
          </a:prstGeom>
          <a:ln>
            <a:solidFill>
              <a:schemeClr val="tx1"/>
            </a:solidFill>
          </a:ln>
        </p:spPr>
      </p:pic>
    </p:spTree>
    <p:extLst>
      <p:ext uri="{BB962C8B-B14F-4D97-AF65-F5344CB8AC3E}">
        <p14:creationId xmlns:p14="http://schemas.microsoft.com/office/powerpoint/2010/main" val="121601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person, indoor, child&#10;&#10;Description automatically generated">
            <a:extLst>
              <a:ext uri="{FF2B5EF4-FFF2-40B4-BE49-F238E27FC236}">
                <a16:creationId xmlns:a16="http://schemas.microsoft.com/office/drawing/2014/main" id="{1F66EFFD-249A-43CF-8101-A676405AE745}"/>
              </a:ext>
            </a:extLst>
          </p:cNvPr>
          <p:cNvPicPr>
            <a:picLocks noChangeAspect="1"/>
          </p:cNvPicPr>
          <p:nvPr/>
        </p:nvPicPr>
        <p:blipFill rotWithShape="1">
          <a:blip r:embed="rId3"/>
          <a:srcRect l="24248" t="1" r="3999" b="1"/>
          <a:stretch/>
        </p:blipFill>
        <p:spPr>
          <a:xfrm>
            <a:off x="0" y="10"/>
            <a:ext cx="6930775"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pic>
        <p:nvPicPr>
          <p:cNvPr id="9" name="Picture 8" descr="A picture containing text&#10;&#10;Description automatically generated">
            <a:extLst>
              <a:ext uri="{FF2B5EF4-FFF2-40B4-BE49-F238E27FC236}">
                <a16:creationId xmlns:a16="http://schemas.microsoft.com/office/drawing/2014/main" id="{F32BFA40-0A5D-4572-881E-0961385D1BC5}"/>
              </a:ext>
            </a:extLst>
          </p:cNvPr>
          <p:cNvPicPr>
            <a:picLocks noChangeAspect="1"/>
          </p:cNvPicPr>
          <p:nvPr/>
        </p:nvPicPr>
        <p:blipFill rotWithShape="1">
          <a:blip r:embed="rId4">
            <a:extLst>
              <a:ext uri="{28A0092B-C50C-407E-A947-70E740481C1C}">
                <a14:useLocalDpi xmlns:a14="http://schemas.microsoft.com/office/drawing/2010/main" val="0"/>
              </a:ext>
            </a:extLst>
          </a:blip>
          <a:srcRect l="17853" r="15181"/>
          <a:stretch/>
        </p:blipFill>
        <p:spPr>
          <a:xfrm>
            <a:off x="7727053" y="417373"/>
            <a:ext cx="3604499" cy="4507527"/>
          </a:xfrm>
          <a:prstGeom prst="rect">
            <a:avLst/>
          </a:prstGeom>
        </p:spPr>
      </p:pic>
      <p:sp>
        <p:nvSpPr>
          <p:cNvPr id="11" name="TextBox 10">
            <a:extLst>
              <a:ext uri="{FF2B5EF4-FFF2-40B4-BE49-F238E27FC236}">
                <a16:creationId xmlns:a16="http://schemas.microsoft.com/office/drawing/2014/main" id="{998922F0-F9EE-47EF-BA81-38CE5E9909D3}"/>
              </a:ext>
            </a:extLst>
          </p:cNvPr>
          <p:cNvSpPr txBox="1"/>
          <p:nvPr/>
        </p:nvSpPr>
        <p:spPr>
          <a:xfrm>
            <a:off x="6737684" y="5254043"/>
            <a:ext cx="5193699" cy="1323439"/>
          </a:xfrm>
          <a:prstGeom prst="rect">
            <a:avLst/>
          </a:prstGeom>
          <a:noFill/>
        </p:spPr>
        <p:txBody>
          <a:bodyPr wrap="square" rtlCol="0">
            <a:spAutoFit/>
          </a:bodyPr>
          <a:lstStyle/>
          <a:p>
            <a:pPr algn="ctr"/>
            <a:r>
              <a:rPr lang="en-GB" sz="2000" dirty="0">
                <a:solidFill>
                  <a:schemeClr val="tx1">
                    <a:lumMod val="65000"/>
                    <a:lumOff val="35000"/>
                  </a:schemeClr>
                </a:solidFill>
                <a:latin typeface="Trebuchet MS" panose="020B0603020202020204" pitchFamily="34" charset="0"/>
              </a:rPr>
              <a:t>For more information and resources visit:</a:t>
            </a:r>
          </a:p>
          <a:p>
            <a:pPr algn="ctr"/>
            <a:r>
              <a:rPr lang="en-GB" sz="2000" dirty="0">
                <a:solidFill>
                  <a:schemeClr val="tx1">
                    <a:lumMod val="65000"/>
                    <a:lumOff val="35000"/>
                  </a:schemeClr>
                </a:solidFill>
                <a:latin typeface="Trebuchet MS" panose="020B0603020202020204" pitchFamily="34" charset="0"/>
              </a:rPr>
              <a:t> </a:t>
            </a:r>
            <a:r>
              <a:rPr lang="en-GB" sz="2000" b="1" dirty="0">
                <a:solidFill>
                  <a:schemeClr val="tx1">
                    <a:lumMod val="65000"/>
                    <a:lumOff val="35000"/>
                  </a:schemeClr>
                </a:solidFill>
                <a:latin typeface="Trebuchet MS" panose="020B0603020202020204" pitchFamily="34" charset="0"/>
              </a:rPr>
              <a:t>www.dioceseofsalford.org.uk/faith/hope/home-school-parish/</a:t>
            </a:r>
            <a:endParaRPr lang="en-GB" b="1"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75395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room&#10;&#10;Description automatically generated with medium confidence">
            <a:extLst>
              <a:ext uri="{FF2B5EF4-FFF2-40B4-BE49-F238E27FC236}">
                <a16:creationId xmlns:a16="http://schemas.microsoft.com/office/drawing/2014/main" id="{2F987D42-86E5-451E-B60C-155B05A401AC}"/>
              </a:ext>
            </a:extLst>
          </p:cNvPr>
          <p:cNvPicPr>
            <a:picLocks noChangeAspect="1"/>
          </p:cNvPicPr>
          <p:nvPr/>
        </p:nvPicPr>
        <p:blipFill rotWithShape="1">
          <a:blip r:embed="rId2">
            <a:extLst>
              <a:ext uri="{28A0092B-C50C-407E-A947-70E740481C1C}">
                <a14:useLocalDpi xmlns:a14="http://schemas.microsoft.com/office/drawing/2010/main" val="0"/>
              </a:ext>
            </a:extLst>
          </a:blip>
          <a:srcRect l="34611" t="-1" r="29238" b="-1"/>
          <a:stretch/>
        </p:blipFill>
        <p:spPr>
          <a:xfrm>
            <a:off x="21" y="10"/>
            <a:ext cx="648146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pic>
        <p:nvPicPr>
          <p:cNvPr id="38" name="Picture 37" descr="A picture containing text&#10;&#10;Description automatically generated">
            <a:extLst>
              <a:ext uri="{FF2B5EF4-FFF2-40B4-BE49-F238E27FC236}">
                <a16:creationId xmlns:a16="http://schemas.microsoft.com/office/drawing/2014/main" id="{97F619F5-6F3A-4A1A-821F-2E63113D3899}"/>
              </a:ext>
            </a:extLst>
          </p:cNvPr>
          <p:cNvPicPr>
            <a:picLocks noChangeAspect="1"/>
          </p:cNvPicPr>
          <p:nvPr/>
        </p:nvPicPr>
        <p:blipFill rotWithShape="1">
          <a:blip r:embed="rId3">
            <a:extLst>
              <a:ext uri="{28A0092B-C50C-407E-A947-70E740481C1C}">
                <a14:useLocalDpi xmlns:a14="http://schemas.microsoft.com/office/drawing/2010/main" val="0"/>
              </a:ext>
            </a:extLst>
          </a:blip>
          <a:srcRect l="17853" r="15181"/>
          <a:stretch/>
        </p:blipFill>
        <p:spPr>
          <a:xfrm>
            <a:off x="7394407" y="350258"/>
            <a:ext cx="3604499" cy="4507527"/>
          </a:xfrm>
          <a:prstGeom prst="rect">
            <a:avLst/>
          </a:prstGeom>
        </p:spPr>
      </p:pic>
      <p:sp>
        <p:nvSpPr>
          <p:cNvPr id="8" name="TextBox 7">
            <a:extLst>
              <a:ext uri="{FF2B5EF4-FFF2-40B4-BE49-F238E27FC236}">
                <a16:creationId xmlns:a16="http://schemas.microsoft.com/office/drawing/2014/main" id="{3B02345D-8718-497B-AE22-76B0351FFB2B}"/>
              </a:ext>
            </a:extLst>
          </p:cNvPr>
          <p:cNvSpPr txBox="1"/>
          <p:nvPr/>
        </p:nvSpPr>
        <p:spPr>
          <a:xfrm>
            <a:off x="6450979" y="5125761"/>
            <a:ext cx="5338482" cy="646331"/>
          </a:xfrm>
          <a:prstGeom prst="rect">
            <a:avLst/>
          </a:prstGeom>
          <a:noFill/>
        </p:spPr>
        <p:txBody>
          <a:bodyPr wrap="square" rtlCol="0">
            <a:spAutoFit/>
          </a:bodyPr>
          <a:lstStyle/>
          <a:p>
            <a:pPr algn="ctr"/>
            <a:r>
              <a:rPr lang="en-GB" sz="3600" b="1" dirty="0">
                <a:solidFill>
                  <a:schemeClr val="tx1">
                    <a:lumMod val="65000"/>
                    <a:lumOff val="35000"/>
                  </a:schemeClr>
                </a:solidFill>
                <a:latin typeface="Trebuchet MS" panose="020B0603020202020204" pitchFamily="34" charset="0"/>
              </a:rPr>
              <a:t>Launch Liturgy</a:t>
            </a:r>
            <a:endParaRPr lang="en-GB" sz="3200" b="1" dirty="0">
              <a:solidFill>
                <a:schemeClr val="tx1">
                  <a:lumMod val="65000"/>
                  <a:lumOff val="35000"/>
                </a:schemeClr>
              </a:solidFill>
              <a:latin typeface="Trebuchet MS" panose="020B0603020202020204" pitchFamily="34" charset="0"/>
            </a:endParaRPr>
          </a:p>
        </p:txBody>
      </p:sp>
      <p:sp>
        <p:nvSpPr>
          <p:cNvPr id="40" name="TextBox 39">
            <a:extLst>
              <a:ext uri="{FF2B5EF4-FFF2-40B4-BE49-F238E27FC236}">
                <a16:creationId xmlns:a16="http://schemas.microsoft.com/office/drawing/2014/main" id="{B06EFE28-A99F-4016-BF00-952C3C50F404}"/>
              </a:ext>
            </a:extLst>
          </p:cNvPr>
          <p:cNvSpPr txBox="1"/>
          <p:nvPr/>
        </p:nvSpPr>
        <p:spPr>
          <a:xfrm>
            <a:off x="6450979" y="5757537"/>
            <a:ext cx="5338482" cy="523220"/>
          </a:xfrm>
          <a:prstGeom prst="rect">
            <a:avLst/>
          </a:prstGeom>
          <a:noFill/>
        </p:spPr>
        <p:txBody>
          <a:bodyPr wrap="square" rtlCol="0">
            <a:spAutoFit/>
          </a:bodyPr>
          <a:lstStyle/>
          <a:p>
            <a:pPr algn="ctr"/>
            <a:r>
              <a:rPr lang="en-GB" sz="2800" dirty="0">
                <a:solidFill>
                  <a:schemeClr val="tx1">
                    <a:lumMod val="65000"/>
                    <a:lumOff val="35000"/>
                  </a:schemeClr>
                </a:solidFill>
                <a:latin typeface="Trebuchet MS" panose="020B0603020202020204" pitchFamily="34" charset="0"/>
              </a:rPr>
              <a:t>October 2021</a:t>
            </a:r>
          </a:p>
        </p:txBody>
      </p:sp>
    </p:spTree>
    <p:extLst>
      <p:ext uri="{BB962C8B-B14F-4D97-AF65-F5344CB8AC3E}">
        <p14:creationId xmlns:p14="http://schemas.microsoft.com/office/powerpoint/2010/main" val="265275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4">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Hope in the Future Anthem</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pic>
        <p:nvPicPr>
          <p:cNvPr id="2" name="Online Media 1" title="Hope in the Future Anthem">
            <a:hlinkClick r:id="" action="ppaction://media"/>
            <a:extLst>
              <a:ext uri="{FF2B5EF4-FFF2-40B4-BE49-F238E27FC236}">
                <a16:creationId xmlns:a16="http://schemas.microsoft.com/office/drawing/2014/main" id="{12894FCD-9B4B-444F-9CE0-23B228F5644F}"/>
              </a:ext>
            </a:extLst>
          </p:cNvPr>
          <p:cNvPicPr>
            <a:picLocks noRot="1" noChangeAspect="1"/>
          </p:cNvPicPr>
          <p:nvPr>
            <a:videoFile r:link="rId1"/>
          </p:nvPr>
        </p:nvPicPr>
        <p:blipFill>
          <a:blip r:embed="rId6"/>
          <a:stretch>
            <a:fillRect/>
          </a:stretch>
        </p:blipFill>
        <p:spPr>
          <a:xfrm>
            <a:off x="2371865" y="1573068"/>
            <a:ext cx="7042101" cy="3978787"/>
          </a:xfrm>
          <a:prstGeom prst="rect">
            <a:avLst/>
          </a:prstGeom>
        </p:spPr>
      </p:pic>
      <p:sp>
        <p:nvSpPr>
          <p:cNvPr id="9" name="Rectangle: Rounded Corners 8">
            <a:extLst>
              <a:ext uri="{FF2B5EF4-FFF2-40B4-BE49-F238E27FC236}">
                <a16:creationId xmlns:a16="http://schemas.microsoft.com/office/drawing/2014/main" id="{BE2DCD96-EC0C-4B80-A1AD-62133964459E}"/>
              </a:ext>
            </a:extLst>
          </p:cNvPr>
          <p:cNvSpPr/>
          <p:nvPr/>
        </p:nvSpPr>
        <p:spPr>
          <a:xfrm>
            <a:off x="8507393" y="172492"/>
            <a:ext cx="3379808" cy="601579"/>
          </a:xfrm>
          <a:prstGeom prst="roundRect">
            <a:avLst/>
          </a:prstGeom>
          <a:solidFill>
            <a:srgbClr val="E9A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rebuchet MS" panose="020B0603020202020204" pitchFamily="34" charset="0"/>
              </a:rPr>
              <a:t>WELCOME/GATHER</a:t>
            </a:r>
          </a:p>
        </p:txBody>
      </p:sp>
    </p:spTree>
    <p:extLst>
      <p:ext uri="{BB962C8B-B14F-4D97-AF65-F5344CB8AC3E}">
        <p14:creationId xmlns:p14="http://schemas.microsoft.com/office/powerpoint/2010/main" val="163790716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2">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Scripture - Matthew 28:16-20</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475875"/>
            <a:ext cx="6878053" cy="436054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i="1"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A reading from St Matthew’s Gospel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1"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The eleven disciples set out for Galilee, to the mountain where Jesus had arranged to meet them. When they saw him they fell down before him, though some hesitated. Jesus came up and spoke to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He said, </a:t>
            </a: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‘All authority in heaven and on earth has been given to me. Go, therefore, make disciples of all the nations; baptise them in the name of the Father and of the Son and of the Holy Spirit, and teach them to observe all the commands I gave you. And know that I am with you always; yes, to the end of time.’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600" dirty="0">
                <a:solidFill>
                  <a:srgbClr val="4C4D4C"/>
                </a:solidFill>
              </a:rPr>
              <a:t>The Word of the Lord</a:t>
            </a:r>
            <a:br>
              <a:rPr lang="en-GB" sz="1600" b="1" dirty="0">
                <a:solidFill>
                  <a:srgbClr val="4C4D4C"/>
                </a:solidFill>
              </a:rPr>
            </a:br>
            <a:r>
              <a:rPr lang="en-GB" sz="1600" b="1" dirty="0">
                <a:solidFill>
                  <a:srgbClr val="4C4D4C"/>
                </a:solidFill>
              </a:rPr>
              <a:t>R/ Thanks be to God</a:t>
            </a:r>
            <a:endParaRPr kumimoji="0" lang="en-GB" sz="16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
        <p:nvSpPr>
          <p:cNvPr id="5" name="Rectangle: Rounded Corners 4">
            <a:extLst>
              <a:ext uri="{FF2B5EF4-FFF2-40B4-BE49-F238E27FC236}">
                <a16:creationId xmlns:a16="http://schemas.microsoft.com/office/drawing/2014/main" id="{AFA3B4FD-9511-4619-8649-F110FC799D6D}"/>
              </a:ext>
            </a:extLst>
          </p:cNvPr>
          <p:cNvSpPr/>
          <p:nvPr/>
        </p:nvSpPr>
        <p:spPr>
          <a:xfrm>
            <a:off x="10022305" y="172492"/>
            <a:ext cx="1864895" cy="601579"/>
          </a:xfrm>
          <a:prstGeom prst="roundRect">
            <a:avLst/>
          </a:prstGeom>
          <a:solidFill>
            <a:srgbClr val="1D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rebuchet MS" panose="020B0603020202020204" pitchFamily="34" charset="0"/>
              </a:rPr>
              <a:t>WORD</a:t>
            </a:r>
          </a:p>
        </p:txBody>
      </p:sp>
      <p:pic>
        <p:nvPicPr>
          <p:cNvPr id="11" name="Picture 10" descr="A picture containing text&#10;&#10;Description automatically generated">
            <a:extLst>
              <a:ext uri="{FF2B5EF4-FFF2-40B4-BE49-F238E27FC236}">
                <a16:creationId xmlns:a16="http://schemas.microsoft.com/office/drawing/2014/main" id="{FC2CDA11-C270-4565-A976-CB14BB05D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6947" y="2041559"/>
            <a:ext cx="4018169" cy="3082994"/>
          </a:xfrm>
          <a:prstGeom prst="rect">
            <a:avLst/>
          </a:prstGeom>
          <a:ln>
            <a:noFill/>
          </a:ln>
          <a:effectLst>
            <a:softEdge rad="112500"/>
          </a:effectLst>
        </p:spPr>
      </p:pic>
    </p:spTree>
    <p:extLst>
      <p:ext uri="{BB962C8B-B14F-4D97-AF65-F5344CB8AC3E}">
        <p14:creationId xmlns:p14="http://schemas.microsoft.com/office/powerpoint/2010/main" val="150069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2">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The Great Commission</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825625"/>
            <a:ext cx="7441458" cy="46672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The reading we just heard is known as The Great Commission.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4C4D4C"/>
                </a:solidFill>
              </a:rPr>
              <a:t>This was the last and most important Mission Jesus gave to His disciples and to us before He ascended back to the Father in Heaven.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Our task as the Church is to help make disciples, baptise people in the name of the Father, Son and Holy Spirit and teach them all that God has taught us through the bible.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4C4D4C"/>
                </a:solidFill>
              </a:rPr>
              <a:t>We don’t have to do it alone! Jesus promises us He will be with us until the end of time. He sent us the Holy Spirit to equip us for this mission.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Will you accept this mission from Jesus?</a:t>
            </a: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13" name="Picture 12" descr="Diagram&#10;&#10;Description automatically generated with medium confidence">
            <a:extLst>
              <a:ext uri="{FF2B5EF4-FFF2-40B4-BE49-F238E27FC236}">
                <a16:creationId xmlns:a16="http://schemas.microsoft.com/office/drawing/2014/main" id="{BE5776FC-4D21-4DAA-9AAF-306C58E84CC5}"/>
              </a:ext>
            </a:extLst>
          </p:cNvPr>
          <p:cNvPicPr>
            <a:picLocks noChangeAspect="1"/>
          </p:cNvPicPr>
          <p:nvPr/>
        </p:nvPicPr>
        <p:blipFill rotWithShape="1">
          <a:blip r:embed="rId4">
            <a:extLst>
              <a:ext uri="{28A0092B-C50C-407E-A947-70E740481C1C}">
                <a14:useLocalDpi xmlns:a14="http://schemas.microsoft.com/office/drawing/2010/main" val="0"/>
              </a:ext>
            </a:extLst>
          </a:blip>
          <a:srcRect l="14385" r="14670"/>
          <a:stretch/>
        </p:blipFill>
        <p:spPr>
          <a:xfrm>
            <a:off x="8279658" y="1910930"/>
            <a:ext cx="3485294" cy="3070398"/>
          </a:xfrm>
          <a:prstGeom prst="rect">
            <a:avLst/>
          </a:prstGeom>
          <a:ln>
            <a:noFill/>
          </a:ln>
          <a:effectLst>
            <a:softEdge rad="112500"/>
          </a:effectLst>
        </p:spPr>
      </p:pic>
      <p:sp>
        <p:nvSpPr>
          <p:cNvPr id="9" name="Rectangle: Rounded Corners 8">
            <a:extLst>
              <a:ext uri="{FF2B5EF4-FFF2-40B4-BE49-F238E27FC236}">
                <a16:creationId xmlns:a16="http://schemas.microsoft.com/office/drawing/2014/main" id="{2AF5DDD2-7342-4461-86F4-CBA0895C198E}"/>
              </a:ext>
            </a:extLst>
          </p:cNvPr>
          <p:cNvSpPr/>
          <p:nvPr/>
        </p:nvSpPr>
        <p:spPr>
          <a:xfrm>
            <a:off x="7280477" y="172492"/>
            <a:ext cx="4606724" cy="601579"/>
          </a:xfrm>
          <a:prstGeom prst="roundRect">
            <a:avLst/>
          </a:prstGeom>
          <a:solidFill>
            <a:srgbClr val="916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rebuchet MS" panose="020B0603020202020204" pitchFamily="34" charset="0"/>
              </a:rPr>
              <a:t>RESPONSE TO THE WORD</a:t>
            </a:r>
          </a:p>
        </p:txBody>
      </p:sp>
    </p:spTree>
    <p:extLst>
      <p:ext uri="{BB962C8B-B14F-4D97-AF65-F5344CB8AC3E}">
        <p14:creationId xmlns:p14="http://schemas.microsoft.com/office/powerpoint/2010/main" val="400856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How can I be a Missionary Disciple?</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681686"/>
            <a:ext cx="7503695" cy="439078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There are many ways we can grow in our relationship with God and share Him with others. Here are some suggested ways: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4C4D4C"/>
              </a:solidFil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Pray</a:t>
            </a: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 – attend Mass, read scripture, pray a rosary, talk to God.</a:t>
            </a:r>
          </a:p>
          <a:p>
            <a:pPr marR="0" lvl="0" algn="l" defTabSz="914400" rtl="0" eaLnBrk="1" fontAlgn="auto" latinLnBrk="0" hangingPunct="1">
              <a:lnSpc>
                <a:spcPct val="90000"/>
              </a:lnSpc>
              <a:spcBef>
                <a:spcPts val="1000"/>
              </a:spcBef>
              <a:spcAft>
                <a:spcPts val="0"/>
              </a:spcAft>
              <a:buClrTx/>
              <a:buSzTx/>
              <a:tabLst/>
              <a:defRPr/>
            </a:pPr>
            <a:endPar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b="1" dirty="0">
                <a:solidFill>
                  <a:srgbClr val="4C4D4C"/>
                </a:solidFill>
              </a:rPr>
              <a:t>Learn</a:t>
            </a:r>
            <a:r>
              <a:rPr lang="en-GB" dirty="0">
                <a:solidFill>
                  <a:srgbClr val="4C4D4C"/>
                </a:solidFill>
              </a:rPr>
              <a:t> – find out more about your Faith, watch a Youth Alpha video, read the YOUCAT, read about young saints.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dirty="0">
              <a:solidFill>
                <a:srgbClr val="4C4D4C"/>
              </a:solidFil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b="1" dirty="0">
                <a:solidFill>
                  <a:srgbClr val="4C4D4C"/>
                </a:solidFill>
              </a:rPr>
              <a:t>Share</a:t>
            </a:r>
            <a:r>
              <a:rPr lang="en-GB" dirty="0">
                <a:solidFill>
                  <a:srgbClr val="4C4D4C"/>
                </a:solidFill>
              </a:rPr>
              <a:t> – tell your family and friends the difference faith makes in your life.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b="1" dirty="0">
              <a:solidFill>
                <a:srgbClr val="4C4D4C"/>
              </a:solidFil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Serve</a:t>
            </a: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 – Take part in the CYMFED Faith in Action award, support the work of CAFOD, Caritas or other charities and help raise awareness for caring for the environment.  </a:t>
            </a: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
        <p:nvSpPr>
          <p:cNvPr id="5" name="Rectangle: Rounded Corners 4">
            <a:extLst>
              <a:ext uri="{FF2B5EF4-FFF2-40B4-BE49-F238E27FC236}">
                <a16:creationId xmlns:a16="http://schemas.microsoft.com/office/drawing/2014/main" id="{AFA3B4FD-9511-4619-8649-F110FC799D6D}"/>
              </a:ext>
            </a:extLst>
          </p:cNvPr>
          <p:cNvSpPr/>
          <p:nvPr/>
        </p:nvSpPr>
        <p:spPr>
          <a:xfrm>
            <a:off x="10022305" y="172492"/>
            <a:ext cx="1864895" cy="601579"/>
          </a:xfrm>
          <a:prstGeom prst="roundRect">
            <a:avLst/>
          </a:prstGeom>
          <a:solidFill>
            <a:srgbClr val="3D8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rebuchet MS" panose="020B0603020202020204" pitchFamily="34" charset="0"/>
              </a:rPr>
              <a:t>WITNESS</a:t>
            </a:r>
          </a:p>
        </p:txBody>
      </p:sp>
      <p:pic>
        <p:nvPicPr>
          <p:cNvPr id="9" name="Picture 8" descr="Logo, company name&#10;&#10;Description automatically generated">
            <a:extLst>
              <a:ext uri="{FF2B5EF4-FFF2-40B4-BE49-F238E27FC236}">
                <a16:creationId xmlns:a16="http://schemas.microsoft.com/office/drawing/2014/main" id="{33EA3318-4478-4AB9-9618-695FF6B46CCA}"/>
              </a:ext>
            </a:extLst>
          </p:cNvPr>
          <p:cNvPicPr>
            <a:picLocks noChangeAspect="1"/>
          </p:cNvPicPr>
          <p:nvPr/>
        </p:nvPicPr>
        <p:blipFill rotWithShape="1">
          <a:blip r:embed="rId5">
            <a:extLst>
              <a:ext uri="{28A0092B-C50C-407E-A947-70E740481C1C}">
                <a14:useLocalDpi xmlns:a14="http://schemas.microsoft.com/office/drawing/2010/main" val="0"/>
              </a:ext>
            </a:extLst>
          </a:blip>
          <a:srcRect l="14069" t="13499" r="17157" b="11003"/>
          <a:stretch/>
        </p:blipFill>
        <p:spPr>
          <a:xfrm>
            <a:off x="8606835" y="1617381"/>
            <a:ext cx="2014814" cy="1843157"/>
          </a:xfrm>
          <a:prstGeom prst="rect">
            <a:avLst/>
          </a:prstGeom>
        </p:spPr>
      </p:pic>
      <p:pic>
        <p:nvPicPr>
          <p:cNvPr id="11" name="Picture 10" descr="Logo, company name&#10;&#10;Description automatically generated">
            <a:extLst>
              <a:ext uri="{FF2B5EF4-FFF2-40B4-BE49-F238E27FC236}">
                <a16:creationId xmlns:a16="http://schemas.microsoft.com/office/drawing/2014/main" id="{CBC00AD1-9DB4-4AED-9E78-80AB69D69792}"/>
              </a:ext>
            </a:extLst>
          </p:cNvPr>
          <p:cNvPicPr>
            <a:picLocks noChangeAspect="1"/>
          </p:cNvPicPr>
          <p:nvPr/>
        </p:nvPicPr>
        <p:blipFill rotWithShape="1">
          <a:blip r:embed="rId6">
            <a:extLst>
              <a:ext uri="{28A0092B-C50C-407E-A947-70E740481C1C}">
                <a14:useLocalDpi xmlns:a14="http://schemas.microsoft.com/office/drawing/2010/main" val="0"/>
              </a:ext>
            </a:extLst>
          </a:blip>
          <a:srcRect l="26983" t="8596" r="26421"/>
          <a:stretch/>
        </p:blipFill>
        <p:spPr>
          <a:xfrm>
            <a:off x="10886590" y="2666963"/>
            <a:ext cx="1000610" cy="1962794"/>
          </a:xfrm>
          <a:prstGeom prst="rect">
            <a:avLst/>
          </a:prstGeom>
        </p:spPr>
      </p:pic>
      <p:pic>
        <p:nvPicPr>
          <p:cNvPr id="13" name="Picture 12" descr="Logo&#10;&#10;Description automatically generated">
            <a:extLst>
              <a:ext uri="{FF2B5EF4-FFF2-40B4-BE49-F238E27FC236}">
                <a16:creationId xmlns:a16="http://schemas.microsoft.com/office/drawing/2014/main" id="{7206A97F-68E4-4929-8AE7-EEDAA9F22D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2087" y="4243275"/>
            <a:ext cx="1998832" cy="1018860"/>
          </a:xfrm>
          <a:prstGeom prst="rect">
            <a:avLst/>
          </a:prstGeom>
        </p:spPr>
      </p:pic>
    </p:spTree>
    <p:extLst>
      <p:ext uri="{BB962C8B-B14F-4D97-AF65-F5344CB8AC3E}">
        <p14:creationId xmlns:p14="http://schemas.microsoft.com/office/powerpoint/2010/main" val="120629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2">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Prayers of Intercession</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681686"/>
            <a:ext cx="6653463" cy="49003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Let us pray that we may open our hearts to God's love and awaken us to greater generosity in mission and service.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Lord in your mercy</a:t>
            </a:r>
            <a:br>
              <a:rPr kumimoji="0" lang="en-GB" sz="18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18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R/ Hear our Prayer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800" b="1"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Let us pray for all our Homes, Schools and Parishes, that they may give witness to Christ by lives displaying faith, hope and love.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a:defRPr/>
            </a:pPr>
            <a:r>
              <a:rPr kumimoji="0" lang="en-GB" sz="18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Lord in your mercy</a:t>
            </a:r>
            <a:br>
              <a:rPr kumimoji="0" lang="en-GB" sz="18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18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R/ Hear our Prayer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4" name="Picture 3" descr="A group of people sitting in a circle&#10;&#10;Description automatically generated with medium confidence">
            <a:extLst>
              <a:ext uri="{FF2B5EF4-FFF2-40B4-BE49-F238E27FC236}">
                <a16:creationId xmlns:a16="http://schemas.microsoft.com/office/drawing/2014/main" id="{A49CBADA-9BA3-4C42-89B0-3C7A85675FDB}"/>
              </a:ext>
            </a:extLst>
          </p:cNvPr>
          <p:cNvPicPr>
            <a:picLocks noChangeAspect="1"/>
          </p:cNvPicPr>
          <p:nvPr/>
        </p:nvPicPr>
        <p:blipFill>
          <a:blip r:embed="rId4"/>
          <a:stretch>
            <a:fillRect/>
          </a:stretch>
        </p:blipFill>
        <p:spPr>
          <a:xfrm>
            <a:off x="7943705" y="1931323"/>
            <a:ext cx="3705441" cy="3254779"/>
          </a:xfrm>
          <a:prstGeom prst="rect">
            <a:avLst/>
          </a:prstGeom>
          <a:ln>
            <a:noFill/>
          </a:ln>
          <a:effectLst>
            <a:softEdge rad="112500"/>
          </a:effectLst>
        </p:spPr>
      </p:pic>
    </p:spTree>
    <p:extLst>
      <p:ext uri="{BB962C8B-B14F-4D97-AF65-F5344CB8AC3E}">
        <p14:creationId xmlns:p14="http://schemas.microsoft.com/office/powerpoint/2010/main" val="142748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2">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Prayers of Intercession</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842435"/>
            <a:ext cx="6653463" cy="504355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Let us pray for all of us here today, that we may reach out with compassion and care to those in need.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Lord in your mercy</a:t>
            </a:r>
            <a:b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R/ Hear our Prayer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1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pray that we may truly be Missionary Disciples. May we be prepared to be outward facing, joyful, courageous ambassadors of Christ bringing his Good News to those around 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Lord in your mercy</a:t>
            </a:r>
            <a:b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R/ Hear our Prayer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b="1"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5" name="Picture 4" descr="A large crowd of people in a church&#10;&#10;Description automatically generated with medium confidence">
            <a:extLst>
              <a:ext uri="{FF2B5EF4-FFF2-40B4-BE49-F238E27FC236}">
                <a16:creationId xmlns:a16="http://schemas.microsoft.com/office/drawing/2014/main" id="{DA9CB7F6-F385-45C3-8443-CD7FA3C13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663" y="2223097"/>
            <a:ext cx="4175649" cy="2780982"/>
          </a:xfrm>
          <a:prstGeom prst="rect">
            <a:avLst/>
          </a:prstGeom>
          <a:ln>
            <a:noFill/>
          </a:ln>
          <a:effectLst>
            <a:softEdge rad="112500"/>
          </a:effectLst>
        </p:spPr>
      </p:pic>
    </p:spTree>
    <p:extLst>
      <p:ext uri="{BB962C8B-B14F-4D97-AF65-F5344CB8AC3E}">
        <p14:creationId xmlns:p14="http://schemas.microsoft.com/office/powerpoint/2010/main" val="178464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2">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Prayers of Intercession</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681686"/>
            <a:ext cx="6653463" cy="49003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offer these prayers and the prayers of all God's people, to the intercession of Mary, Mother of the Church, as we say together,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Hail, Mary, full of grace, the Lord is with thee.</a:t>
            </a: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Blessed art thou among women and blessed is the fruit of thy womb, Jesus. Holy Mary, Mother of God, pray for us sinners, now and at the hour of our death. Amen.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b="1"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Stay with us Lord on our Journey.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4C4D4C"/>
                </a:solidFill>
              </a:rPr>
              <a:t>St Francis of Assisi…</a:t>
            </a:r>
            <a:r>
              <a:rPr lang="en-GB" b="1" dirty="0">
                <a:solidFill>
                  <a:srgbClr val="4C4D4C"/>
                </a:solidFill>
              </a:rPr>
              <a:t>Pray for us</a:t>
            </a: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5" name="Picture 4" descr="A picture containing text, indoor, booth, various&#10;&#10;Description automatically generated">
            <a:extLst>
              <a:ext uri="{FF2B5EF4-FFF2-40B4-BE49-F238E27FC236}">
                <a16:creationId xmlns:a16="http://schemas.microsoft.com/office/drawing/2014/main" id="{493F210F-F618-4CBD-88A8-FEBE00AE7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9477" y="1808650"/>
            <a:ext cx="3442717" cy="3377452"/>
          </a:xfrm>
          <a:prstGeom prst="rect">
            <a:avLst/>
          </a:prstGeom>
          <a:ln>
            <a:noFill/>
          </a:ln>
          <a:effectLst>
            <a:softEdge rad="112500"/>
          </a:effectLst>
        </p:spPr>
      </p:pic>
    </p:spTree>
    <p:extLst>
      <p:ext uri="{BB962C8B-B14F-4D97-AF65-F5344CB8AC3E}">
        <p14:creationId xmlns:p14="http://schemas.microsoft.com/office/powerpoint/2010/main" val="32706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1055</Words>
  <Application>Microsoft Office PowerPoint</Application>
  <PresentationFormat>Widescreen</PresentationFormat>
  <Paragraphs>85</Paragraphs>
  <Slides>11</Slides>
  <Notes>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12</cp:revision>
  <dcterms:created xsi:type="dcterms:W3CDTF">2021-08-05T10:44:31Z</dcterms:created>
  <dcterms:modified xsi:type="dcterms:W3CDTF">2021-09-29T12:58:02Z</dcterms:modified>
</cp:coreProperties>
</file>