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8"/>
  </p:notesMasterIdLst>
  <p:sldIdLst>
    <p:sldId id="794" r:id="rId2"/>
    <p:sldId id="416" r:id="rId3"/>
    <p:sldId id="756" r:id="rId4"/>
    <p:sldId id="757" r:id="rId5"/>
    <p:sldId id="758" r:id="rId6"/>
    <p:sldId id="759" r:id="rId7"/>
    <p:sldId id="760" r:id="rId8"/>
    <p:sldId id="761" r:id="rId9"/>
    <p:sldId id="762" r:id="rId10"/>
    <p:sldId id="763" r:id="rId11"/>
    <p:sldId id="764" r:id="rId12"/>
    <p:sldId id="765" r:id="rId13"/>
    <p:sldId id="766" r:id="rId14"/>
    <p:sldId id="767" r:id="rId15"/>
    <p:sldId id="768" r:id="rId16"/>
    <p:sldId id="769" r:id="rId17"/>
    <p:sldId id="340" r:id="rId18"/>
    <p:sldId id="770" r:id="rId19"/>
    <p:sldId id="771" r:id="rId20"/>
    <p:sldId id="844" r:id="rId21"/>
    <p:sldId id="735" r:id="rId22"/>
    <p:sldId id="733" r:id="rId23"/>
    <p:sldId id="688" r:id="rId24"/>
    <p:sldId id="732" r:id="rId25"/>
    <p:sldId id="689" r:id="rId26"/>
    <p:sldId id="690" r:id="rId27"/>
    <p:sldId id="691" r:id="rId28"/>
    <p:sldId id="692" r:id="rId29"/>
    <p:sldId id="729" r:id="rId30"/>
    <p:sldId id="807" r:id="rId31"/>
    <p:sldId id="808" r:id="rId32"/>
    <p:sldId id="809" r:id="rId33"/>
    <p:sldId id="810" r:id="rId34"/>
    <p:sldId id="811" r:id="rId35"/>
    <p:sldId id="812" r:id="rId36"/>
    <p:sldId id="813" r:id="rId37"/>
    <p:sldId id="284" r:id="rId38"/>
    <p:sldId id="814" r:id="rId39"/>
    <p:sldId id="286" r:id="rId40"/>
    <p:sldId id="815" r:id="rId41"/>
    <p:sldId id="816" r:id="rId42"/>
    <p:sldId id="817" r:id="rId43"/>
    <p:sldId id="818" r:id="rId44"/>
    <p:sldId id="819" r:id="rId45"/>
    <p:sldId id="820" r:id="rId46"/>
    <p:sldId id="821" r:id="rId47"/>
    <p:sldId id="265" r:id="rId48"/>
    <p:sldId id="822" r:id="rId49"/>
    <p:sldId id="266" r:id="rId50"/>
    <p:sldId id="823" r:id="rId51"/>
    <p:sldId id="824" r:id="rId52"/>
    <p:sldId id="825" r:id="rId53"/>
    <p:sldId id="826" r:id="rId54"/>
    <p:sldId id="827" r:id="rId55"/>
    <p:sldId id="828" r:id="rId56"/>
    <p:sldId id="412" r:id="rId57"/>
    <p:sldId id="829" r:id="rId58"/>
    <p:sldId id="287" r:id="rId59"/>
    <p:sldId id="288" r:id="rId60"/>
    <p:sldId id="289" r:id="rId61"/>
    <p:sldId id="290" r:id="rId62"/>
    <p:sldId id="291" r:id="rId63"/>
    <p:sldId id="292" r:id="rId64"/>
    <p:sldId id="293" r:id="rId65"/>
    <p:sldId id="294" r:id="rId66"/>
    <p:sldId id="295" r:id="rId67"/>
    <p:sldId id="296" r:id="rId68"/>
    <p:sldId id="297" r:id="rId69"/>
    <p:sldId id="298" r:id="rId70"/>
    <p:sldId id="299" r:id="rId71"/>
    <p:sldId id="830" r:id="rId72"/>
    <p:sldId id="635" r:id="rId73"/>
    <p:sldId id="636" r:id="rId74"/>
    <p:sldId id="637" r:id="rId75"/>
    <p:sldId id="638" r:id="rId76"/>
    <p:sldId id="639" r:id="rId77"/>
    <p:sldId id="640" r:id="rId78"/>
    <p:sldId id="641" r:id="rId79"/>
    <p:sldId id="642" r:id="rId80"/>
    <p:sldId id="643" r:id="rId81"/>
    <p:sldId id="644" r:id="rId82"/>
    <p:sldId id="645" r:id="rId83"/>
    <p:sldId id="646" r:id="rId84"/>
    <p:sldId id="647" r:id="rId85"/>
    <p:sldId id="648" r:id="rId86"/>
    <p:sldId id="649" r:id="rId87"/>
    <p:sldId id="652" r:id="rId88"/>
    <p:sldId id="833" r:id="rId89"/>
    <p:sldId id="834" r:id="rId90"/>
    <p:sldId id="835" r:id="rId91"/>
    <p:sldId id="836" r:id="rId92"/>
    <p:sldId id="837" r:id="rId93"/>
    <p:sldId id="838" r:id="rId94"/>
    <p:sldId id="839" r:id="rId95"/>
    <p:sldId id="840" r:id="rId96"/>
    <p:sldId id="841" r:id="rId97"/>
    <p:sldId id="842" r:id="rId98"/>
    <p:sldId id="843" r:id="rId99"/>
    <p:sldId id="386" r:id="rId100"/>
    <p:sldId id="387" r:id="rId101"/>
    <p:sldId id="388" r:id="rId102"/>
    <p:sldId id="389" r:id="rId103"/>
    <p:sldId id="390" r:id="rId104"/>
    <p:sldId id="391" r:id="rId105"/>
    <p:sldId id="392" r:id="rId106"/>
    <p:sldId id="393" r:id="rId107"/>
    <p:sldId id="797" r:id="rId108"/>
    <p:sldId id="798" r:id="rId109"/>
    <p:sldId id="799" r:id="rId110"/>
    <p:sldId id="260" r:id="rId111"/>
    <p:sldId id="279" r:id="rId112"/>
    <p:sldId id="800" r:id="rId113"/>
    <p:sldId id="801" r:id="rId114"/>
    <p:sldId id="278" r:id="rId115"/>
    <p:sldId id="804" r:id="rId116"/>
    <p:sldId id="282" r:id="rId117"/>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21" autoAdjust="0"/>
    <p:restoredTop sz="94660"/>
  </p:normalViewPr>
  <p:slideViewPr>
    <p:cSldViewPr>
      <p:cViewPr varScale="1">
        <p:scale>
          <a:sx n="81" d="100"/>
          <a:sy n="81" d="100"/>
        </p:scale>
        <p:origin x="1517" y="62"/>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2FA0B6-4AA6-4731-8DF1-907AFD04578B}" type="datetimeFigureOut">
              <a:rPr lang="en-GB" smtClean="0"/>
              <a:t>28/01/2020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7C1F02-2080-4B0E-AE33-502D7BBD7699}" type="slidenum">
              <a:rPr lang="en-GB" smtClean="0"/>
              <a:t>‹#›</a:t>
            </a:fld>
            <a:endParaRPr lang="en-GB"/>
          </a:p>
        </p:txBody>
      </p:sp>
    </p:spTree>
    <p:extLst>
      <p:ext uri="{BB962C8B-B14F-4D97-AF65-F5344CB8AC3E}">
        <p14:creationId xmlns:p14="http://schemas.microsoft.com/office/powerpoint/2010/main" val="37087881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a:t>Children might learn some key words: altar, font, church, crucifix, stained glass, and use these in their work.</a:t>
            </a:r>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1BDF98A-4306-4D11-9232-B505A9FDB8D2}" type="slidenum">
              <a:rPr lang="en-GB" altLang="en-US" smtClean="0"/>
              <a:pPr/>
              <a:t>7</a:t>
            </a:fld>
            <a:endParaRPr lang="en-GB" altLang="en-US"/>
          </a:p>
        </p:txBody>
      </p:sp>
    </p:spTree>
    <p:extLst>
      <p:ext uri="{BB962C8B-B14F-4D97-AF65-F5344CB8AC3E}">
        <p14:creationId xmlns:p14="http://schemas.microsoft.com/office/powerpoint/2010/main" val="30595365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6D6E60D2-50C5-4209-9E17-BD5802D598C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a:extLst>
              <a:ext uri="{FF2B5EF4-FFF2-40B4-BE49-F238E27FC236}">
                <a16:creationId xmlns:a16="http://schemas.microsoft.com/office/drawing/2014/main" id="{2093B7C0-38A6-4CBB-8E0D-7F38CF945CB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a:t>This poem, in the form of a ‘kenning’ is usable alongside literacy activities, where they are connected to list poems or to ‘patterns on the page. The poem uses two verses to say things which Christians believe about God the Father, two verses about Jesus and two about the Holy Spirit. Children who understand this poem will know a lot about Christian beliefs about God. It is quite fun to chant the poem: in circle time set up a rhythm by clapping their hands on their legs. The teacher then says each line of the poem and the pupils all reply together, in the rhythm. This will familiarise them with the language. </a:t>
            </a:r>
          </a:p>
          <a:p>
            <a:pPr eaLnBrk="1" hangingPunct="1">
              <a:spcBef>
                <a:spcPct val="0"/>
              </a:spcBef>
            </a:pPr>
            <a:endParaRPr lang="en-GB" altLang="en-US"/>
          </a:p>
        </p:txBody>
      </p:sp>
      <p:sp>
        <p:nvSpPr>
          <p:cNvPr id="9220" name="Slide Number Placeholder 3">
            <a:extLst>
              <a:ext uri="{FF2B5EF4-FFF2-40B4-BE49-F238E27FC236}">
                <a16:creationId xmlns:a16="http://schemas.microsoft.com/office/drawing/2014/main" id="{49CC30C7-6D8D-41DF-9EF3-06FBA442CC6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A53FC50-4B93-4843-822A-25EDEA306648}" type="slidenum">
              <a:rPr lang="en-GB" altLang="en-US" smtClean="0"/>
              <a:pPr/>
              <a:t>32</a:t>
            </a:fld>
            <a:endParaRPr lang="en-GB"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DA5DBA70-8FFA-47F7-B892-3B9F647656F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4FE33FBC-0DC6-4D73-B64E-68E95F67896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a:t>This simple slide is important because it launches enquiry with questions. Take a few minutes to hear some childrens’ ideas about these two questions, but move on fairly smartly.</a:t>
            </a:r>
          </a:p>
        </p:txBody>
      </p:sp>
      <p:sp>
        <p:nvSpPr>
          <p:cNvPr id="20484" name="Slide Number Placeholder 3">
            <a:extLst>
              <a:ext uri="{FF2B5EF4-FFF2-40B4-BE49-F238E27FC236}">
                <a16:creationId xmlns:a16="http://schemas.microsoft.com/office/drawing/2014/main" id="{A216677E-6058-4DC1-961E-6D4F214EFE4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6E02221-43B6-4D97-846A-48F190FF09E0}" type="slidenum">
              <a:rPr lang="en-GB" altLang="en-US" smtClean="0"/>
              <a:pPr/>
              <a:t>42</a:t>
            </a:fld>
            <a:endParaRPr lang="en-GB"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546DDDA3-C4DA-4A13-BDF0-EAD95685204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a:extLst>
              <a:ext uri="{FF2B5EF4-FFF2-40B4-BE49-F238E27FC236}">
                <a16:creationId xmlns:a16="http://schemas.microsoft.com/office/drawing/2014/main" id="{91FB8A2D-E3A8-47EA-A551-AE034FD959D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a:t>The key ideas here: Is God like a tree, a puzzle, a shadow, a parent, a torchlight? Again, give the pupils a short time for perhaps paired talk and answers, but move along fairly smartly. It may be good to have a TA record the ideas they come up with.</a:t>
            </a:r>
          </a:p>
        </p:txBody>
      </p:sp>
      <p:sp>
        <p:nvSpPr>
          <p:cNvPr id="22532" name="Slide Number Placeholder 3">
            <a:extLst>
              <a:ext uri="{FF2B5EF4-FFF2-40B4-BE49-F238E27FC236}">
                <a16:creationId xmlns:a16="http://schemas.microsoft.com/office/drawing/2014/main" id="{7EF4E9BD-13B3-4BAF-96C8-65D1C0901BB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14D5EDF-507B-4D0D-95CB-A22AF19FC087}" type="slidenum">
              <a:rPr lang="en-GB" altLang="en-US" smtClean="0"/>
              <a:pPr/>
              <a:t>43</a:t>
            </a:fld>
            <a:endParaRPr lang="en-GB"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D8F914D0-FAA0-4CBC-98BE-4CCC6FA08DA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a:extLst>
              <a:ext uri="{FF2B5EF4-FFF2-40B4-BE49-F238E27FC236}">
                <a16:creationId xmlns:a16="http://schemas.microsoft.com/office/drawing/2014/main" id="{22DD7DB3-0680-48EA-B31F-4C51DF89B5E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a:t>Read these aloud and ask pupils if they can remember the five pictures, and see any links to them. The next slide will make those links clear to everyone, but some children may get there ahead of the class.</a:t>
            </a:r>
          </a:p>
        </p:txBody>
      </p:sp>
      <p:sp>
        <p:nvSpPr>
          <p:cNvPr id="24580" name="Slide Number Placeholder 3">
            <a:extLst>
              <a:ext uri="{FF2B5EF4-FFF2-40B4-BE49-F238E27FC236}">
                <a16:creationId xmlns:a16="http://schemas.microsoft.com/office/drawing/2014/main" id="{A2E27B51-49D5-4B0A-A01D-A8891729FBC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53604D9-E1C7-47AB-BF88-7562451A7335}" type="slidenum">
              <a:rPr lang="en-GB" altLang="en-US" smtClean="0"/>
              <a:pPr/>
              <a:t>44</a:t>
            </a:fld>
            <a:endParaRPr lang="en-GB"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A0A59AC7-207B-4DBD-A862-CFEDEEA9597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a:extLst>
              <a:ext uri="{FF2B5EF4-FFF2-40B4-BE49-F238E27FC236}">
                <a16:creationId xmlns:a16="http://schemas.microsoft.com/office/drawing/2014/main" id="{26E30BCC-E734-4A2E-8F06-6A2465FEDE4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a:t>This time, ask some of the children who may be slower to understand these ideas to say why each of the pictures goes with the sentnece. Involving a high proportion of the class in speaking and listening actively is good RE and good literacy.</a:t>
            </a:r>
          </a:p>
        </p:txBody>
      </p:sp>
      <p:sp>
        <p:nvSpPr>
          <p:cNvPr id="26628" name="Slide Number Placeholder 3">
            <a:extLst>
              <a:ext uri="{FF2B5EF4-FFF2-40B4-BE49-F238E27FC236}">
                <a16:creationId xmlns:a16="http://schemas.microsoft.com/office/drawing/2014/main" id="{71009A10-098C-4A1D-865A-011527ABEE4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AD6BD0-C954-4450-A35D-DA858B1E40ED}" type="slidenum">
              <a:rPr lang="en-GB" altLang="en-US" smtClean="0"/>
              <a:pPr/>
              <a:t>45</a:t>
            </a:fld>
            <a:endParaRPr lang="en-GB"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040FEEF9-4FA2-46E8-BDC5-D6BA870E109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a:extLst>
              <a:ext uri="{FF2B5EF4-FFF2-40B4-BE49-F238E27FC236}">
                <a16:creationId xmlns:a16="http://schemas.microsoft.com/office/drawing/2014/main" id="{DDA868E8-25D8-4C8C-933A-A78BAE4E3A2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a:t>You could at this point ask pupils to pair and share their ways of completing these sentences, then ask for some to give their ideas to the whole class. If you are working in Year 2, then you could ask for written answers as well.</a:t>
            </a:r>
          </a:p>
        </p:txBody>
      </p:sp>
      <p:sp>
        <p:nvSpPr>
          <p:cNvPr id="28676" name="Slide Number Placeholder 3">
            <a:extLst>
              <a:ext uri="{FF2B5EF4-FFF2-40B4-BE49-F238E27FC236}">
                <a16:creationId xmlns:a16="http://schemas.microsoft.com/office/drawing/2014/main" id="{46D9E2CD-AFFA-45B3-A850-3EC5BB93B87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A82C701-FC55-4D50-B1C0-5F0351BF1BA9}" type="slidenum">
              <a:rPr lang="en-GB" altLang="en-US" smtClean="0"/>
              <a:pPr/>
              <a:t>46</a:t>
            </a:fld>
            <a:endParaRPr lang="en-GB"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062B0486-B2D3-4B17-A1D6-FA99BF5111B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a:extLst>
              <a:ext uri="{FF2B5EF4-FFF2-40B4-BE49-F238E27FC236}">
                <a16:creationId xmlns:a16="http://schemas.microsoft.com/office/drawing/2014/main" id="{FF916BFA-B314-4F16-9BFC-D2C3C9CB2E3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a:t>Ask the children to think as they watch these pictures about the picture they would paint to show what God is like. Suggest that they might not paint a picture of God, but instead a painting of what reminds them of God, or what Christians think about God. Emphasise that they are invited to choose, and point out that there are many, many different beliefs about God. If your class has a mixture of pupils from different religions, take time to be affirming about all the faiths represented.</a:t>
            </a:r>
          </a:p>
        </p:txBody>
      </p:sp>
      <p:sp>
        <p:nvSpPr>
          <p:cNvPr id="30724" name="Slide Number Placeholder 3">
            <a:extLst>
              <a:ext uri="{FF2B5EF4-FFF2-40B4-BE49-F238E27FC236}">
                <a16:creationId xmlns:a16="http://schemas.microsoft.com/office/drawing/2014/main" id="{9384B36D-239B-4F3C-87BF-3C97B0A6782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19CA562-498D-4F72-B43D-793B9E76D526}" type="slidenum">
              <a:rPr lang="en-GB" altLang="en-US" smtClean="0"/>
              <a:pPr/>
              <a:t>47</a:t>
            </a:fld>
            <a:endParaRPr lang="en-GB"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7EC34B0C-DBEB-4D04-986D-7FB164F0458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a:extLst>
              <a:ext uri="{FF2B5EF4-FFF2-40B4-BE49-F238E27FC236}">
                <a16:creationId xmlns:a16="http://schemas.microsoft.com/office/drawing/2014/main" id="{2F9B2F95-3051-4E89-B6C3-2B0F4D3CCA0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a:t>You could ask children what they like about Anna’s picture. Ask them what they think as well: Is God in us? Is God in our brothers and sisters? Is God in every person? Varied answers are welcome of course.</a:t>
            </a:r>
          </a:p>
        </p:txBody>
      </p:sp>
      <p:sp>
        <p:nvSpPr>
          <p:cNvPr id="32772" name="Slide Number Placeholder 3">
            <a:extLst>
              <a:ext uri="{FF2B5EF4-FFF2-40B4-BE49-F238E27FC236}">
                <a16:creationId xmlns:a16="http://schemas.microsoft.com/office/drawing/2014/main" id="{0AD9571F-3C63-4E96-A0EF-F35B04E830C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0EF1FC6-5697-4A2D-B4DC-DEDEA4F157C6}" type="slidenum">
              <a:rPr lang="en-GB" altLang="en-US" smtClean="0"/>
              <a:pPr/>
              <a:t>48</a:t>
            </a:fld>
            <a:endParaRPr lang="en-GB"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8F1FAE99-5C65-49BA-BE8C-CF984198C90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a:extLst>
              <a:ext uri="{FF2B5EF4-FFF2-40B4-BE49-F238E27FC236}">
                <a16:creationId xmlns:a16="http://schemas.microsoft.com/office/drawing/2014/main" id="{3628BD68-FF2B-4897-B414-686DA81695A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a:t>Ask children if they prefer Thomas’s picture to Anna’s and why. Talk about the idea that some Christians believe ‘God’s footprints’ are seen in the world of nature. Do they like this idea? What other ideas have they got about ‘God’s footprints’?</a:t>
            </a:r>
          </a:p>
        </p:txBody>
      </p:sp>
      <p:sp>
        <p:nvSpPr>
          <p:cNvPr id="34820" name="Slide Number Placeholder 3">
            <a:extLst>
              <a:ext uri="{FF2B5EF4-FFF2-40B4-BE49-F238E27FC236}">
                <a16:creationId xmlns:a16="http://schemas.microsoft.com/office/drawing/2014/main" id="{0B9C354E-A269-4690-A00C-9C9BA4D5430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4E53F21-64FD-49F4-BDFF-A4D67F2CF759}" type="slidenum">
              <a:rPr lang="en-GB" altLang="en-US" smtClean="0"/>
              <a:pPr/>
              <a:t>49</a:t>
            </a:fld>
            <a:endParaRPr lang="en-GB"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C47F6C39-1347-45E4-B999-EC78422EDA4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a:extLst>
              <a:ext uri="{FF2B5EF4-FFF2-40B4-BE49-F238E27FC236}">
                <a16:creationId xmlns:a16="http://schemas.microsoft.com/office/drawing/2014/main" id="{2E2ECFCD-44FD-4D15-9443-E2136BDDE72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a:t>There is a bit more to read here, so instead of getting the children to read it aloud, the teacher should do this. The ideas are more complex too, from 7-year-old Joao. Ask them first if they can see what he describes – the rainbow outline, the keyhole. Then read the text, and ask them what they don’t understand. Explain the ideas simply.</a:t>
            </a:r>
          </a:p>
        </p:txBody>
      </p:sp>
      <p:sp>
        <p:nvSpPr>
          <p:cNvPr id="36868" name="Slide Number Placeholder 3">
            <a:extLst>
              <a:ext uri="{FF2B5EF4-FFF2-40B4-BE49-F238E27FC236}">
                <a16:creationId xmlns:a16="http://schemas.microsoft.com/office/drawing/2014/main" id="{6DD5B236-A40D-4FEA-8F97-93A07C2E2FB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07E9EBF-BDC9-4E5D-BD86-E68D722BC0D4}" type="slidenum">
              <a:rPr lang="en-GB" altLang="en-US" smtClean="0"/>
              <a:pPr/>
              <a:t>50</a:t>
            </a:fld>
            <a:endParaRPr lang="en-GB"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a:t>You might give your pupils a particular story to illustrate in their stained glass pictures: the Lost Sheep, or Jesus Birth?</a:t>
            </a:r>
          </a:p>
        </p:txBody>
      </p:sp>
      <p:sp>
        <p:nvSpPr>
          <p:cNvPr id="11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4E8BC63-9FB1-4A8A-A0C0-887ADFA23731}" type="slidenum">
              <a:rPr lang="en-GB" altLang="en-US" smtClean="0"/>
              <a:pPr/>
              <a:t>8</a:t>
            </a:fld>
            <a:endParaRPr lang="en-GB" altLang="en-US"/>
          </a:p>
        </p:txBody>
      </p:sp>
    </p:spTree>
    <p:extLst>
      <p:ext uri="{BB962C8B-B14F-4D97-AF65-F5344CB8AC3E}">
        <p14:creationId xmlns:p14="http://schemas.microsoft.com/office/powerpoint/2010/main" val="12145368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DC64357E-EA52-4584-9973-30C7DCA8D8B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a:extLst>
              <a:ext uri="{FF2B5EF4-FFF2-40B4-BE49-F238E27FC236}">
                <a16:creationId xmlns:a16="http://schemas.microsoft.com/office/drawing/2014/main" id="{60ACE7C3-F248-4C11-8C6A-8A1443E2D31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a:t>Samuel is the only child to draw a picture of God. Tell children that some people think we cannot draw God because they believe he is invisible, and no one knows what he looks like. But what is good about Samuel’s picture? Do they like it better than the others?</a:t>
            </a:r>
          </a:p>
        </p:txBody>
      </p:sp>
      <p:sp>
        <p:nvSpPr>
          <p:cNvPr id="38916" name="Slide Number Placeholder 3">
            <a:extLst>
              <a:ext uri="{FF2B5EF4-FFF2-40B4-BE49-F238E27FC236}">
                <a16:creationId xmlns:a16="http://schemas.microsoft.com/office/drawing/2014/main" id="{478FC6A8-E101-42F3-925F-0D739C7C1DF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FAECE99-1B5A-41FB-B385-6B62B2852EA4}" type="slidenum">
              <a:rPr lang="en-GB" altLang="en-US" smtClean="0"/>
              <a:pPr/>
              <a:t>51</a:t>
            </a:fld>
            <a:endParaRPr lang="en-GB"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1469F90E-461C-459C-9190-53D98A557CB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a:extLst>
              <a:ext uri="{FF2B5EF4-FFF2-40B4-BE49-F238E27FC236}">
                <a16:creationId xmlns:a16="http://schemas.microsoft.com/office/drawing/2014/main" id="{D52FCF5D-B733-46B6-8767-FE01435C091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a:t>Use this slide to get the children to say which one they like best, and which one they agree with most. Ask the children to make a work of art of their own showing their own answer to the question ‘Where is God?’</a:t>
            </a:r>
          </a:p>
        </p:txBody>
      </p:sp>
      <p:sp>
        <p:nvSpPr>
          <p:cNvPr id="40964" name="Slide Number Placeholder 3">
            <a:extLst>
              <a:ext uri="{FF2B5EF4-FFF2-40B4-BE49-F238E27FC236}">
                <a16:creationId xmlns:a16="http://schemas.microsoft.com/office/drawing/2014/main" id="{80D5F755-8F7E-4232-B12E-AE412195643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E875E39-FD31-47B2-84C5-A31A685706AF}" type="slidenum">
              <a:rPr lang="en-GB" altLang="en-US" smtClean="0"/>
              <a:pPr/>
              <a:t>52</a:t>
            </a:fld>
            <a:endParaRPr lang="en-GB"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83664" indent="-301409">
              <a:defRPr>
                <a:solidFill>
                  <a:schemeClr val="tx1"/>
                </a:solidFill>
                <a:latin typeface="Arial" panose="020B0604020202020204" pitchFamily="34" charset="0"/>
                <a:cs typeface="Arial" panose="020B0604020202020204" pitchFamily="34" charset="0"/>
              </a:defRPr>
            </a:lvl2pPr>
            <a:lvl3pPr marL="1205636" indent="-241127">
              <a:defRPr>
                <a:solidFill>
                  <a:schemeClr val="tx1"/>
                </a:solidFill>
                <a:latin typeface="Arial" panose="020B0604020202020204" pitchFamily="34" charset="0"/>
                <a:cs typeface="Arial" panose="020B0604020202020204" pitchFamily="34" charset="0"/>
              </a:defRPr>
            </a:lvl3pPr>
            <a:lvl4pPr marL="1687891" indent="-241127">
              <a:defRPr>
                <a:solidFill>
                  <a:schemeClr val="tx1"/>
                </a:solidFill>
                <a:latin typeface="Arial" panose="020B0604020202020204" pitchFamily="34" charset="0"/>
                <a:cs typeface="Arial" panose="020B0604020202020204" pitchFamily="34" charset="0"/>
              </a:defRPr>
            </a:lvl4pPr>
            <a:lvl5pPr marL="2170146" indent="-241127">
              <a:defRPr>
                <a:solidFill>
                  <a:schemeClr val="tx1"/>
                </a:solidFill>
                <a:latin typeface="Arial" panose="020B0604020202020204" pitchFamily="34" charset="0"/>
                <a:cs typeface="Arial" panose="020B0604020202020204" pitchFamily="34" charset="0"/>
              </a:defRPr>
            </a:lvl5pPr>
            <a:lvl6pPr marL="2652400" indent="-24112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34655" indent="-24112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16909" indent="-24112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99164" indent="-24112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69AF657-9311-4FF0-992E-029C33976EB7}" type="slidenum">
              <a:rPr lang="en-GB" altLang="en-US" smtClean="0">
                <a:latin typeface="Calibri" panose="020F0502020204030204" pitchFamily="34" charset="0"/>
              </a:rPr>
              <a:pPr/>
              <a:t>57</a:t>
            </a:fld>
            <a:endParaRPr lang="en-GB" altLang="en-US">
              <a:latin typeface="Calibri" panose="020F0502020204030204" pitchFamily="34" charset="0"/>
            </a:endParaRPr>
          </a:p>
        </p:txBody>
      </p:sp>
    </p:spTree>
    <p:extLst>
      <p:ext uri="{BB962C8B-B14F-4D97-AF65-F5344CB8AC3E}">
        <p14:creationId xmlns:p14="http://schemas.microsoft.com/office/powerpoint/2010/main" val="25072829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83664" indent="-301409">
              <a:defRPr>
                <a:solidFill>
                  <a:schemeClr val="tx1"/>
                </a:solidFill>
                <a:latin typeface="Arial" panose="020B0604020202020204" pitchFamily="34" charset="0"/>
                <a:cs typeface="Arial" panose="020B0604020202020204" pitchFamily="34" charset="0"/>
              </a:defRPr>
            </a:lvl2pPr>
            <a:lvl3pPr marL="1205636" indent="-241127">
              <a:defRPr>
                <a:solidFill>
                  <a:schemeClr val="tx1"/>
                </a:solidFill>
                <a:latin typeface="Arial" panose="020B0604020202020204" pitchFamily="34" charset="0"/>
                <a:cs typeface="Arial" panose="020B0604020202020204" pitchFamily="34" charset="0"/>
              </a:defRPr>
            </a:lvl3pPr>
            <a:lvl4pPr marL="1687891" indent="-241127">
              <a:defRPr>
                <a:solidFill>
                  <a:schemeClr val="tx1"/>
                </a:solidFill>
                <a:latin typeface="Arial" panose="020B0604020202020204" pitchFamily="34" charset="0"/>
                <a:cs typeface="Arial" panose="020B0604020202020204" pitchFamily="34" charset="0"/>
              </a:defRPr>
            </a:lvl4pPr>
            <a:lvl5pPr marL="2170146" indent="-241127">
              <a:defRPr>
                <a:solidFill>
                  <a:schemeClr val="tx1"/>
                </a:solidFill>
                <a:latin typeface="Arial" panose="020B0604020202020204" pitchFamily="34" charset="0"/>
                <a:cs typeface="Arial" panose="020B0604020202020204" pitchFamily="34" charset="0"/>
              </a:defRPr>
            </a:lvl5pPr>
            <a:lvl6pPr marL="2652400" indent="-24112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34655" indent="-24112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16909" indent="-24112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99164" indent="-24112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69AF657-9311-4FF0-992E-029C33976EB7}" type="slidenum">
              <a:rPr lang="en-GB" altLang="en-US" smtClean="0">
                <a:latin typeface="Calibri" panose="020F0502020204030204" pitchFamily="34" charset="0"/>
              </a:rPr>
              <a:pPr/>
              <a:t>58</a:t>
            </a:fld>
            <a:endParaRPr lang="en-GB" altLang="en-US">
              <a:latin typeface="Calibri" panose="020F0502020204030204" pitchFamily="34" charset="0"/>
            </a:endParaRPr>
          </a:p>
        </p:txBody>
      </p:sp>
    </p:spTree>
    <p:extLst>
      <p:ext uri="{BB962C8B-B14F-4D97-AF65-F5344CB8AC3E}">
        <p14:creationId xmlns:p14="http://schemas.microsoft.com/office/powerpoint/2010/main" val="4472276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481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83664" indent="-301409">
              <a:defRPr>
                <a:solidFill>
                  <a:schemeClr val="tx1"/>
                </a:solidFill>
                <a:latin typeface="Arial" panose="020B0604020202020204" pitchFamily="34" charset="0"/>
                <a:cs typeface="Arial" panose="020B0604020202020204" pitchFamily="34" charset="0"/>
              </a:defRPr>
            </a:lvl2pPr>
            <a:lvl3pPr marL="1205636" indent="-241127">
              <a:defRPr>
                <a:solidFill>
                  <a:schemeClr val="tx1"/>
                </a:solidFill>
                <a:latin typeface="Arial" panose="020B0604020202020204" pitchFamily="34" charset="0"/>
                <a:cs typeface="Arial" panose="020B0604020202020204" pitchFamily="34" charset="0"/>
              </a:defRPr>
            </a:lvl3pPr>
            <a:lvl4pPr marL="1687891" indent="-241127">
              <a:defRPr>
                <a:solidFill>
                  <a:schemeClr val="tx1"/>
                </a:solidFill>
                <a:latin typeface="Arial" panose="020B0604020202020204" pitchFamily="34" charset="0"/>
                <a:cs typeface="Arial" panose="020B0604020202020204" pitchFamily="34" charset="0"/>
              </a:defRPr>
            </a:lvl4pPr>
            <a:lvl5pPr marL="2170146" indent="-241127">
              <a:defRPr>
                <a:solidFill>
                  <a:schemeClr val="tx1"/>
                </a:solidFill>
                <a:latin typeface="Arial" panose="020B0604020202020204" pitchFamily="34" charset="0"/>
                <a:cs typeface="Arial" panose="020B0604020202020204" pitchFamily="34" charset="0"/>
              </a:defRPr>
            </a:lvl5pPr>
            <a:lvl6pPr marL="2652400" indent="-24112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34655" indent="-24112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16909" indent="-24112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99164" indent="-24112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41BECB5-8975-40C9-B729-B03C65F99EFE}" type="slidenum">
              <a:rPr lang="en-GB" altLang="en-US" smtClean="0">
                <a:latin typeface="Calibri" panose="020F0502020204030204" pitchFamily="34" charset="0"/>
              </a:rPr>
              <a:pPr/>
              <a:t>59</a:t>
            </a:fld>
            <a:endParaRPr lang="en-GB" altLang="en-US">
              <a:latin typeface="Calibri" panose="020F0502020204030204" pitchFamily="34" charset="0"/>
            </a:endParaRPr>
          </a:p>
        </p:txBody>
      </p:sp>
    </p:spTree>
    <p:extLst>
      <p:ext uri="{BB962C8B-B14F-4D97-AF65-F5344CB8AC3E}">
        <p14:creationId xmlns:p14="http://schemas.microsoft.com/office/powerpoint/2010/main" val="24031016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Discuss</a:t>
            </a:r>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83664" indent="-301409">
              <a:defRPr>
                <a:solidFill>
                  <a:schemeClr val="tx1"/>
                </a:solidFill>
                <a:latin typeface="Arial" panose="020B0604020202020204" pitchFamily="34" charset="0"/>
                <a:cs typeface="Arial" panose="020B0604020202020204" pitchFamily="34" charset="0"/>
              </a:defRPr>
            </a:lvl2pPr>
            <a:lvl3pPr marL="1205636" indent="-241127">
              <a:defRPr>
                <a:solidFill>
                  <a:schemeClr val="tx1"/>
                </a:solidFill>
                <a:latin typeface="Arial" panose="020B0604020202020204" pitchFamily="34" charset="0"/>
                <a:cs typeface="Arial" panose="020B0604020202020204" pitchFamily="34" charset="0"/>
              </a:defRPr>
            </a:lvl3pPr>
            <a:lvl4pPr marL="1687891" indent="-241127">
              <a:defRPr>
                <a:solidFill>
                  <a:schemeClr val="tx1"/>
                </a:solidFill>
                <a:latin typeface="Arial" panose="020B0604020202020204" pitchFamily="34" charset="0"/>
                <a:cs typeface="Arial" panose="020B0604020202020204" pitchFamily="34" charset="0"/>
              </a:defRPr>
            </a:lvl4pPr>
            <a:lvl5pPr marL="2170146" indent="-241127">
              <a:defRPr>
                <a:solidFill>
                  <a:schemeClr val="tx1"/>
                </a:solidFill>
                <a:latin typeface="Arial" panose="020B0604020202020204" pitchFamily="34" charset="0"/>
                <a:cs typeface="Arial" panose="020B0604020202020204" pitchFamily="34" charset="0"/>
              </a:defRPr>
            </a:lvl5pPr>
            <a:lvl6pPr marL="2652400" indent="-24112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34655" indent="-24112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16909" indent="-24112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99164" indent="-24112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3D10ABC-3D18-4DFA-85C2-39F183CAC9E3}" type="slidenum">
              <a:rPr lang="en-GB" altLang="en-US" smtClean="0">
                <a:latin typeface="Calibri" panose="020F0502020204030204" pitchFamily="34" charset="0"/>
              </a:rPr>
              <a:pPr/>
              <a:t>60</a:t>
            </a:fld>
            <a:endParaRPr lang="en-GB" altLang="en-US">
              <a:latin typeface="Calibri" panose="020F0502020204030204" pitchFamily="34" charset="0"/>
            </a:endParaRPr>
          </a:p>
        </p:txBody>
      </p:sp>
    </p:spTree>
    <p:extLst>
      <p:ext uri="{BB962C8B-B14F-4D97-AF65-F5344CB8AC3E}">
        <p14:creationId xmlns:p14="http://schemas.microsoft.com/office/powerpoint/2010/main" val="12438840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Show symbol movie</a:t>
            </a:r>
          </a:p>
          <a:p>
            <a:endParaRPr lang="en-GB" altLang="en-US"/>
          </a:p>
          <a:p>
            <a:r>
              <a:rPr lang="en-GB" altLang="en-US"/>
              <a:t>Play and sing</a:t>
            </a:r>
          </a:p>
          <a:p>
            <a:endParaRPr lang="en-GB" altLang="en-US"/>
          </a:p>
          <a:p>
            <a:endParaRPr lang="en-GB" altLang="en-US"/>
          </a:p>
        </p:txBody>
      </p:sp>
      <p:sp>
        <p:nvSpPr>
          <p:cNvPr id="44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83664" indent="-301409">
              <a:defRPr>
                <a:solidFill>
                  <a:schemeClr val="tx1"/>
                </a:solidFill>
                <a:latin typeface="Arial" panose="020B0604020202020204" pitchFamily="34" charset="0"/>
                <a:cs typeface="Arial" panose="020B0604020202020204" pitchFamily="34" charset="0"/>
              </a:defRPr>
            </a:lvl2pPr>
            <a:lvl3pPr marL="1205636" indent="-241127">
              <a:defRPr>
                <a:solidFill>
                  <a:schemeClr val="tx1"/>
                </a:solidFill>
                <a:latin typeface="Arial" panose="020B0604020202020204" pitchFamily="34" charset="0"/>
                <a:cs typeface="Arial" panose="020B0604020202020204" pitchFamily="34" charset="0"/>
              </a:defRPr>
            </a:lvl3pPr>
            <a:lvl4pPr marL="1687891" indent="-241127">
              <a:defRPr>
                <a:solidFill>
                  <a:schemeClr val="tx1"/>
                </a:solidFill>
                <a:latin typeface="Arial" panose="020B0604020202020204" pitchFamily="34" charset="0"/>
                <a:cs typeface="Arial" panose="020B0604020202020204" pitchFamily="34" charset="0"/>
              </a:defRPr>
            </a:lvl4pPr>
            <a:lvl5pPr marL="2170146" indent="-241127">
              <a:defRPr>
                <a:solidFill>
                  <a:schemeClr val="tx1"/>
                </a:solidFill>
                <a:latin typeface="Arial" panose="020B0604020202020204" pitchFamily="34" charset="0"/>
                <a:cs typeface="Arial" panose="020B0604020202020204" pitchFamily="34" charset="0"/>
              </a:defRPr>
            </a:lvl5pPr>
            <a:lvl6pPr marL="2652400" indent="-24112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34655" indent="-24112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16909" indent="-24112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99164" indent="-24112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505DFC0-0BBA-408B-9BF5-13DD2EA21722}" type="slidenum">
              <a:rPr lang="en-GB" altLang="en-US" smtClean="0">
                <a:latin typeface="Calibri" panose="020F0502020204030204" pitchFamily="34" charset="0"/>
              </a:rPr>
              <a:pPr/>
              <a:t>61</a:t>
            </a:fld>
            <a:endParaRPr lang="en-GB" altLang="en-US">
              <a:latin typeface="Calibri" panose="020F0502020204030204" pitchFamily="34" charset="0"/>
            </a:endParaRPr>
          </a:p>
        </p:txBody>
      </p:sp>
    </p:spTree>
    <p:extLst>
      <p:ext uri="{BB962C8B-B14F-4D97-AF65-F5344CB8AC3E}">
        <p14:creationId xmlns:p14="http://schemas.microsoft.com/office/powerpoint/2010/main" val="23580428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83664" indent="-301409">
              <a:defRPr>
                <a:solidFill>
                  <a:schemeClr val="tx1"/>
                </a:solidFill>
                <a:latin typeface="Arial" panose="020B0604020202020204" pitchFamily="34" charset="0"/>
                <a:cs typeface="Arial" panose="020B0604020202020204" pitchFamily="34" charset="0"/>
              </a:defRPr>
            </a:lvl2pPr>
            <a:lvl3pPr marL="1205636" indent="-241127">
              <a:defRPr>
                <a:solidFill>
                  <a:schemeClr val="tx1"/>
                </a:solidFill>
                <a:latin typeface="Arial" panose="020B0604020202020204" pitchFamily="34" charset="0"/>
                <a:cs typeface="Arial" panose="020B0604020202020204" pitchFamily="34" charset="0"/>
              </a:defRPr>
            </a:lvl3pPr>
            <a:lvl4pPr marL="1687891" indent="-241127">
              <a:defRPr>
                <a:solidFill>
                  <a:schemeClr val="tx1"/>
                </a:solidFill>
                <a:latin typeface="Arial" panose="020B0604020202020204" pitchFamily="34" charset="0"/>
                <a:cs typeface="Arial" panose="020B0604020202020204" pitchFamily="34" charset="0"/>
              </a:defRPr>
            </a:lvl4pPr>
            <a:lvl5pPr marL="2170146" indent="-241127">
              <a:defRPr>
                <a:solidFill>
                  <a:schemeClr val="tx1"/>
                </a:solidFill>
                <a:latin typeface="Arial" panose="020B0604020202020204" pitchFamily="34" charset="0"/>
                <a:cs typeface="Arial" panose="020B0604020202020204" pitchFamily="34" charset="0"/>
              </a:defRPr>
            </a:lvl5pPr>
            <a:lvl6pPr marL="2652400" indent="-24112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34655" indent="-24112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16909" indent="-24112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99164" indent="-24112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8CAE5BB-F828-4458-B19B-5F8E30A30F7C}" type="slidenum">
              <a:rPr lang="en-GB" altLang="en-US" smtClean="0">
                <a:latin typeface="Calibri" panose="020F0502020204030204" pitchFamily="34" charset="0"/>
              </a:rPr>
              <a:pPr/>
              <a:t>67</a:t>
            </a:fld>
            <a:endParaRPr lang="en-GB" altLang="en-US">
              <a:latin typeface="Calibri" panose="020F0502020204030204" pitchFamily="34" charset="0"/>
            </a:endParaRPr>
          </a:p>
        </p:txBody>
      </p:sp>
    </p:spTree>
    <p:extLst>
      <p:ext uri="{BB962C8B-B14F-4D97-AF65-F5344CB8AC3E}">
        <p14:creationId xmlns:p14="http://schemas.microsoft.com/office/powerpoint/2010/main" val="17841011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83664" indent="-301409">
              <a:defRPr>
                <a:solidFill>
                  <a:schemeClr val="tx1"/>
                </a:solidFill>
                <a:latin typeface="Arial" panose="020B0604020202020204" pitchFamily="34" charset="0"/>
                <a:cs typeface="Arial" panose="020B0604020202020204" pitchFamily="34" charset="0"/>
              </a:defRPr>
            </a:lvl2pPr>
            <a:lvl3pPr marL="1205636" indent="-241127">
              <a:defRPr>
                <a:solidFill>
                  <a:schemeClr val="tx1"/>
                </a:solidFill>
                <a:latin typeface="Arial" panose="020B0604020202020204" pitchFamily="34" charset="0"/>
                <a:cs typeface="Arial" panose="020B0604020202020204" pitchFamily="34" charset="0"/>
              </a:defRPr>
            </a:lvl3pPr>
            <a:lvl4pPr marL="1687891" indent="-241127">
              <a:defRPr>
                <a:solidFill>
                  <a:schemeClr val="tx1"/>
                </a:solidFill>
                <a:latin typeface="Arial" panose="020B0604020202020204" pitchFamily="34" charset="0"/>
                <a:cs typeface="Arial" panose="020B0604020202020204" pitchFamily="34" charset="0"/>
              </a:defRPr>
            </a:lvl4pPr>
            <a:lvl5pPr marL="2170146" indent="-241127">
              <a:defRPr>
                <a:solidFill>
                  <a:schemeClr val="tx1"/>
                </a:solidFill>
                <a:latin typeface="Arial" panose="020B0604020202020204" pitchFamily="34" charset="0"/>
                <a:cs typeface="Arial" panose="020B0604020202020204" pitchFamily="34" charset="0"/>
              </a:defRPr>
            </a:lvl5pPr>
            <a:lvl6pPr marL="2652400" indent="-24112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34655" indent="-24112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16909" indent="-24112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99164" indent="-24112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994B69B-830D-492A-BE5F-5DD5F85AD109}" type="slidenum">
              <a:rPr lang="en-GB" altLang="en-US" smtClean="0">
                <a:latin typeface="Calibri" panose="020F0502020204030204" pitchFamily="34" charset="0"/>
              </a:rPr>
              <a:pPr/>
              <a:t>68</a:t>
            </a:fld>
            <a:endParaRPr lang="en-GB" altLang="en-US">
              <a:latin typeface="Calibri" panose="020F0502020204030204" pitchFamily="34" charset="0"/>
            </a:endParaRPr>
          </a:p>
        </p:txBody>
      </p:sp>
    </p:spTree>
    <p:extLst>
      <p:ext uri="{BB962C8B-B14F-4D97-AF65-F5344CB8AC3E}">
        <p14:creationId xmlns:p14="http://schemas.microsoft.com/office/powerpoint/2010/main" val="21037287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83664" indent="-301409">
              <a:defRPr>
                <a:solidFill>
                  <a:schemeClr val="tx1"/>
                </a:solidFill>
                <a:latin typeface="Arial" panose="020B0604020202020204" pitchFamily="34" charset="0"/>
                <a:cs typeface="Arial" panose="020B0604020202020204" pitchFamily="34" charset="0"/>
              </a:defRPr>
            </a:lvl2pPr>
            <a:lvl3pPr marL="1205636" indent="-241127">
              <a:defRPr>
                <a:solidFill>
                  <a:schemeClr val="tx1"/>
                </a:solidFill>
                <a:latin typeface="Arial" panose="020B0604020202020204" pitchFamily="34" charset="0"/>
                <a:cs typeface="Arial" panose="020B0604020202020204" pitchFamily="34" charset="0"/>
              </a:defRPr>
            </a:lvl3pPr>
            <a:lvl4pPr marL="1687891" indent="-241127">
              <a:defRPr>
                <a:solidFill>
                  <a:schemeClr val="tx1"/>
                </a:solidFill>
                <a:latin typeface="Arial" panose="020B0604020202020204" pitchFamily="34" charset="0"/>
                <a:cs typeface="Arial" panose="020B0604020202020204" pitchFamily="34" charset="0"/>
              </a:defRPr>
            </a:lvl4pPr>
            <a:lvl5pPr marL="2170146" indent="-241127">
              <a:defRPr>
                <a:solidFill>
                  <a:schemeClr val="tx1"/>
                </a:solidFill>
                <a:latin typeface="Arial" panose="020B0604020202020204" pitchFamily="34" charset="0"/>
                <a:cs typeface="Arial" panose="020B0604020202020204" pitchFamily="34" charset="0"/>
              </a:defRPr>
            </a:lvl5pPr>
            <a:lvl6pPr marL="2652400" indent="-24112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34655" indent="-24112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16909" indent="-24112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99164" indent="-24112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8DCF061-DE3B-4413-A672-74E4A6963964}" type="slidenum">
              <a:rPr lang="en-GB" altLang="en-US" smtClean="0">
                <a:latin typeface="Calibri" panose="020F0502020204030204" pitchFamily="34" charset="0"/>
              </a:rPr>
              <a:pPr/>
              <a:t>69</a:t>
            </a:fld>
            <a:endParaRPr lang="en-GB" altLang="en-US">
              <a:latin typeface="Calibri" panose="020F0502020204030204" pitchFamily="34" charset="0"/>
            </a:endParaRPr>
          </a:p>
        </p:txBody>
      </p:sp>
    </p:spTree>
    <p:extLst>
      <p:ext uri="{BB962C8B-B14F-4D97-AF65-F5344CB8AC3E}">
        <p14:creationId xmlns:p14="http://schemas.microsoft.com/office/powerpoint/2010/main" val="6501993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a:t>These little people were made from lolly sticks dressed in tissue, with individual cardboard faces. The team made nearly twenty of them.</a:t>
            </a:r>
          </a:p>
          <a:p>
            <a:pPr eaLnBrk="1" hangingPunct="1">
              <a:spcBef>
                <a:spcPct val="0"/>
              </a:spcBef>
            </a:pPr>
            <a:endParaRPr lang="en-GB" altLang="en-US"/>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2FA0926-C74C-4C45-AE67-37423DC9857F}" type="slidenum">
              <a:rPr lang="en-GB" altLang="en-US" smtClean="0"/>
              <a:pPr/>
              <a:t>9</a:t>
            </a:fld>
            <a:endParaRPr lang="en-GB" altLang="en-US"/>
          </a:p>
        </p:txBody>
      </p:sp>
    </p:spTree>
    <p:extLst>
      <p:ext uri="{BB962C8B-B14F-4D97-AF65-F5344CB8AC3E}">
        <p14:creationId xmlns:p14="http://schemas.microsoft.com/office/powerpoint/2010/main" val="39373811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83664" indent="-301409">
              <a:defRPr>
                <a:solidFill>
                  <a:schemeClr val="tx1"/>
                </a:solidFill>
                <a:latin typeface="Arial" panose="020B0604020202020204" pitchFamily="34" charset="0"/>
                <a:cs typeface="Arial" panose="020B0604020202020204" pitchFamily="34" charset="0"/>
              </a:defRPr>
            </a:lvl2pPr>
            <a:lvl3pPr marL="1205636" indent="-241127">
              <a:defRPr>
                <a:solidFill>
                  <a:schemeClr val="tx1"/>
                </a:solidFill>
                <a:latin typeface="Arial" panose="020B0604020202020204" pitchFamily="34" charset="0"/>
                <a:cs typeface="Arial" panose="020B0604020202020204" pitchFamily="34" charset="0"/>
              </a:defRPr>
            </a:lvl3pPr>
            <a:lvl4pPr marL="1687891" indent="-241127">
              <a:defRPr>
                <a:solidFill>
                  <a:schemeClr val="tx1"/>
                </a:solidFill>
                <a:latin typeface="Arial" panose="020B0604020202020204" pitchFamily="34" charset="0"/>
                <a:cs typeface="Arial" panose="020B0604020202020204" pitchFamily="34" charset="0"/>
              </a:defRPr>
            </a:lvl4pPr>
            <a:lvl5pPr marL="2170146" indent="-241127">
              <a:defRPr>
                <a:solidFill>
                  <a:schemeClr val="tx1"/>
                </a:solidFill>
                <a:latin typeface="Arial" panose="020B0604020202020204" pitchFamily="34" charset="0"/>
                <a:cs typeface="Arial" panose="020B0604020202020204" pitchFamily="34" charset="0"/>
              </a:defRPr>
            </a:lvl5pPr>
            <a:lvl6pPr marL="2652400" indent="-24112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34655" indent="-24112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16909" indent="-24112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99164" indent="-24112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F9B07F3-760B-41B3-9600-C43908921975}" type="slidenum">
              <a:rPr lang="en-GB" altLang="en-US" smtClean="0">
                <a:latin typeface="Calibri" panose="020F0502020204030204" pitchFamily="34" charset="0"/>
              </a:rPr>
              <a:pPr/>
              <a:t>70</a:t>
            </a:fld>
            <a:endParaRPr lang="en-GB" altLang="en-US">
              <a:latin typeface="Calibri" panose="020F0502020204030204" pitchFamily="34" charset="0"/>
            </a:endParaRPr>
          </a:p>
        </p:txBody>
      </p:sp>
    </p:spTree>
    <p:extLst>
      <p:ext uri="{BB962C8B-B14F-4D97-AF65-F5344CB8AC3E}">
        <p14:creationId xmlns:p14="http://schemas.microsoft.com/office/powerpoint/2010/main" val="44799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a:t>This class did not have a team to make a church yard – a big piece of green cloth is a good start, but a walk in the school grounds for twigs to be trees and stones to be rocks is good.</a:t>
            </a:r>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032ABF6-61F3-4887-A8E2-B54ED47501B7}" type="slidenum">
              <a:rPr lang="en-GB" altLang="en-US" smtClean="0"/>
              <a:pPr/>
              <a:t>10</a:t>
            </a:fld>
            <a:endParaRPr lang="en-GB" altLang="en-US"/>
          </a:p>
        </p:txBody>
      </p:sp>
    </p:spTree>
    <p:extLst>
      <p:ext uri="{BB962C8B-B14F-4D97-AF65-F5344CB8AC3E}">
        <p14:creationId xmlns:p14="http://schemas.microsoft.com/office/powerpoint/2010/main" val="13121274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a:t>This follow up work linked well to literacy objectives and cemented the learning effectively.</a:t>
            </a:r>
          </a:p>
        </p:txBody>
      </p:sp>
      <p:sp>
        <p:nvSpPr>
          <p:cNvPr id="17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DEEDF2F-4A1B-4D6E-BF12-843A16A1CDF3}" type="slidenum">
              <a:rPr lang="en-GB" altLang="en-US" smtClean="0"/>
              <a:pPr/>
              <a:t>11</a:t>
            </a:fld>
            <a:endParaRPr lang="en-GB" altLang="en-US"/>
          </a:p>
        </p:txBody>
      </p:sp>
    </p:spTree>
    <p:extLst>
      <p:ext uri="{BB962C8B-B14F-4D97-AF65-F5344CB8AC3E}">
        <p14:creationId xmlns:p14="http://schemas.microsoft.com/office/powerpoint/2010/main" val="11059351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a:t>This child is beginning to make sense of the symbols of the church.</a:t>
            </a:r>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2DF5E88-496B-4E7C-A7AC-63A80D307074}" type="slidenum">
              <a:rPr lang="en-GB" altLang="en-US" smtClean="0"/>
              <a:pPr/>
              <a:t>12</a:t>
            </a:fld>
            <a:endParaRPr lang="en-GB" altLang="en-US"/>
          </a:p>
        </p:txBody>
      </p:sp>
    </p:spTree>
    <p:extLst>
      <p:ext uri="{BB962C8B-B14F-4D97-AF65-F5344CB8AC3E}">
        <p14:creationId xmlns:p14="http://schemas.microsoft.com/office/powerpoint/2010/main" val="35240915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a:t>Making this task more thoughtful is the focus of these ideas: it is RE, not just design or technology.</a:t>
            </a:r>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78CD3E0-3E42-40D7-952B-5A329C6C7EB5}" type="slidenum">
              <a:rPr lang="en-GB" altLang="en-US" smtClean="0"/>
              <a:pPr/>
              <a:t>16</a:t>
            </a:fld>
            <a:endParaRPr lang="en-GB" altLang="en-US"/>
          </a:p>
        </p:txBody>
      </p:sp>
    </p:spTree>
    <p:extLst>
      <p:ext uri="{BB962C8B-B14F-4D97-AF65-F5344CB8AC3E}">
        <p14:creationId xmlns:p14="http://schemas.microsoft.com/office/powerpoint/2010/main" val="29388047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a:extLst>
              <a:ext uri="{FF2B5EF4-FFF2-40B4-BE49-F238E27FC236}">
                <a16:creationId xmlns:a16="http://schemas.microsoft.com/office/drawing/2014/main" id="{7A5F2B0C-486B-49D2-9292-0EF9F5BBBCA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a:extLst>
              <a:ext uri="{FF2B5EF4-FFF2-40B4-BE49-F238E27FC236}">
                <a16:creationId xmlns:a16="http://schemas.microsoft.com/office/drawing/2014/main" id="{4F4821B5-09C7-41B3-94F3-1BC3086C388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a:t>The key ideas here: Is God like a tree, a puzzle, a shadow, a parent, a torchlight? Again, give the pupils a short time for perhaps paired talk and answers, but move along fairly smartly. It may be good to have a TA record the ideas they come up with.</a:t>
            </a:r>
          </a:p>
        </p:txBody>
      </p:sp>
      <p:sp>
        <p:nvSpPr>
          <p:cNvPr id="5124" name="Slide Number Placeholder 3">
            <a:extLst>
              <a:ext uri="{FF2B5EF4-FFF2-40B4-BE49-F238E27FC236}">
                <a16:creationId xmlns:a16="http://schemas.microsoft.com/office/drawing/2014/main" id="{49A1F10B-7804-44E3-BF1B-064ABFC3F75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765AFC2-818E-4C4D-AEBF-D6019D56A5D6}" type="slidenum">
              <a:rPr lang="en-GB" altLang="en-US" smtClean="0"/>
              <a:pPr/>
              <a:t>30</a:t>
            </a:fld>
            <a:endParaRPr lang="en-GB"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9C2E505E-B29E-4086-BAB8-6ECFD712F70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7AAFACEC-6E4C-49C3-9556-6B0630A3F4D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a:t>Use this sequence of lessons as part of the St Albans Unit for Year 1 or 2 called ‘Talking About God’. This could for an introduction to the unit.</a:t>
            </a:r>
          </a:p>
        </p:txBody>
      </p:sp>
      <p:sp>
        <p:nvSpPr>
          <p:cNvPr id="7172" name="Slide Number Placeholder 3">
            <a:extLst>
              <a:ext uri="{FF2B5EF4-FFF2-40B4-BE49-F238E27FC236}">
                <a16:creationId xmlns:a16="http://schemas.microsoft.com/office/drawing/2014/main" id="{F35DB07F-5845-44B0-89C6-088B6ABF369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389F76C-B275-4ECE-AA71-BA55F0796D8E}" type="slidenum">
              <a:rPr lang="en-GB" altLang="en-US" smtClean="0"/>
              <a:pPr/>
              <a:t>31</a:t>
            </a:fld>
            <a:endParaRPr lang="en-GB"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09E0692F-E628-4D91-A615-3C5D3A1455A6}" type="datetimeFigureOut">
              <a:rPr lang="en-GB"/>
              <a:pPr>
                <a:defRPr/>
              </a:pPr>
              <a:t>28/01/2020</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F2B94A13-5641-431C-B3C1-03BCDB907C05}" type="slidenum">
              <a:rPr lang="en-GB" altLang="en-US"/>
              <a:pPr>
                <a:defRPr/>
              </a:pPr>
              <a:t>‹#›</a:t>
            </a:fld>
            <a:endParaRPr lang="en-GB" altLang="en-US"/>
          </a:p>
        </p:txBody>
      </p:sp>
    </p:spTree>
    <p:extLst>
      <p:ext uri="{BB962C8B-B14F-4D97-AF65-F5344CB8AC3E}">
        <p14:creationId xmlns:p14="http://schemas.microsoft.com/office/powerpoint/2010/main" val="16105589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5E20B5E6-1CBD-4EBF-837B-D4ABA67E51AE}" type="datetimeFigureOut">
              <a:rPr lang="en-GB"/>
              <a:pPr>
                <a:defRPr/>
              </a:pPr>
              <a:t>28/01/2020</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5C58A0BF-A9AA-4FDD-B356-19D95DF8C65E}" type="slidenum">
              <a:rPr lang="en-GB" altLang="en-US"/>
              <a:pPr>
                <a:defRPr/>
              </a:pPr>
              <a:t>‹#›</a:t>
            </a:fld>
            <a:endParaRPr lang="en-GB" altLang="en-US"/>
          </a:p>
        </p:txBody>
      </p:sp>
    </p:spTree>
    <p:extLst>
      <p:ext uri="{BB962C8B-B14F-4D97-AF65-F5344CB8AC3E}">
        <p14:creationId xmlns:p14="http://schemas.microsoft.com/office/powerpoint/2010/main" val="4311349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85A1395F-D870-4869-86BD-66E506336EFB}" type="datetimeFigureOut">
              <a:rPr lang="en-GB"/>
              <a:pPr>
                <a:defRPr/>
              </a:pPr>
              <a:t>28/01/2020</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15960EC8-B20B-4A52-B543-185418BA6186}" type="slidenum">
              <a:rPr lang="en-GB" altLang="en-US"/>
              <a:pPr>
                <a:defRPr/>
              </a:pPr>
              <a:t>‹#›</a:t>
            </a:fld>
            <a:endParaRPr lang="en-GB" altLang="en-US"/>
          </a:p>
        </p:txBody>
      </p:sp>
    </p:spTree>
    <p:extLst>
      <p:ext uri="{BB962C8B-B14F-4D97-AF65-F5344CB8AC3E}">
        <p14:creationId xmlns:p14="http://schemas.microsoft.com/office/powerpoint/2010/main" val="13629057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07F65C7D-DF28-46B6-869B-DBF8D5D065BE}" type="datetimeFigureOut">
              <a:rPr lang="en-GB"/>
              <a:pPr>
                <a:defRPr/>
              </a:pPr>
              <a:t>28/01/2020</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A60D173B-E4E2-403D-B341-9906C08D8BE4}" type="slidenum">
              <a:rPr lang="en-GB" altLang="en-US"/>
              <a:pPr>
                <a:defRPr/>
              </a:pPr>
              <a:t>‹#›</a:t>
            </a:fld>
            <a:endParaRPr lang="en-GB" altLang="en-US"/>
          </a:p>
        </p:txBody>
      </p:sp>
    </p:spTree>
    <p:extLst>
      <p:ext uri="{BB962C8B-B14F-4D97-AF65-F5344CB8AC3E}">
        <p14:creationId xmlns:p14="http://schemas.microsoft.com/office/powerpoint/2010/main" val="30155914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4C3AB78E-AD04-4A67-A49E-C63794764631}" type="datetimeFigureOut">
              <a:rPr lang="en-GB"/>
              <a:pPr>
                <a:defRPr/>
              </a:pPr>
              <a:t>28/01/2020</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F941C6FF-CC4F-4287-8F0A-D081FB209822}" type="slidenum">
              <a:rPr lang="en-GB" altLang="en-US"/>
              <a:pPr>
                <a:defRPr/>
              </a:pPr>
              <a:t>‹#›</a:t>
            </a:fld>
            <a:endParaRPr lang="en-GB" altLang="en-US"/>
          </a:p>
        </p:txBody>
      </p:sp>
    </p:spTree>
    <p:extLst>
      <p:ext uri="{BB962C8B-B14F-4D97-AF65-F5344CB8AC3E}">
        <p14:creationId xmlns:p14="http://schemas.microsoft.com/office/powerpoint/2010/main" val="23732946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7285405D-94E2-4944-86A7-F8FECEFEF473}" type="datetimeFigureOut">
              <a:rPr lang="en-GB"/>
              <a:pPr>
                <a:defRPr/>
              </a:pPr>
              <a:t>28/01/2020</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0B41753F-4586-45B1-BE6C-F17BB9DE4959}" type="slidenum">
              <a:rPr lang="en-GB" altLang="en-US"/>
              <a:pPr>
                <a:defRPr/>
              </a:pPr>
              <a:t>‹#›</a:t>
            </a:fld>
            <a:endParaRPr lang="en-GB" altLang="en-US"/>
          </a:p>
        </p:txBody>
      </p:sp>
    </p:spTree>
    <p:extLst>
      <p:ext uri="{BB962C8B-B14F-4D97-AF65-F5344CB8AC3E}">
        <p14:creationId xmlns:p14="http://schemas.microsoft.com/office/powerpoint/2010/main" val="40126097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pPr>
              <a:defRPr/>
            </a:pPr>
            <a:fld id="{A2B84359-8657-4CB1-86AF-6D87C230A56E}" type="datetimeFigureOut">
              <a:rPr lang="en-GB"/>
              <a:pPr>
                <a:defRPr/>
              </a:pPr>
              <a:t>28/01/2020</a:t>
            </a:fld>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pPr>
              <a:defRPr/>
            </a:pPr>
            <a:fld id="{2A9FED5E-4D89-4809-A291-E446198AE6ED}" type="slidenum">
              <a:rPr lang="en-GB" altLang="en-US"/>
              <a:pPr>
                <a:defRPr/>
              </a:pPr>
              <a:t>‹#›</a:t>
            </a:fld>
            <a:endParaRPr lang="en-GB" altLang="en-US"/>
          </a:p>
        </p:txBody>
      </p:sp>
    </p:spTree>
    <p:extLst>
      <p:ext uri="{BB962C8B-B14F-4D97-AF65-F5344CB8AC3E}">
        <p14:creationId xmlns:p14="http://schemas.microsoft.com/office/powerpoint/2010/main" val="2790046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E1CA01D4-7345-4B97-978B-A8030E23E59B}" type="datetimeFigureOut">
              <a:rPr lang="en-GB"/>
              <a:pPr>
                <a:defRPr/>
              </a:pPr>
              <a:t>28/01/2020</a:t>
            </a:fld>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pPr>
              <a:defRPr/>
            </a:pPr>
            <a:fld id="{3C7AC57F-98AE-41BE-A90D-7AE6B2234B9B}" type="slidenum">
              <a:rPr lang="en-GB" altLang="en-US"/>
              <a:pPr>
                <a:defRPr/>
              </a:pPr>
              <a:t>‹#›</a:t>
            </a:fld>
            <a:endParaRPr lang="en-GB" altLang="en-US"/>
          </a:p>
        </p:txBody>
      </p:sp>
    </p:spTree>
    <p:extLst>
      <p:ext uri="{BB962C8B-B14F-4D97-AF65-F5344CB8AC3E}">
        <p14:creationId xmlns:p14="http://schemas.microsoft.com/office/powerpoint/2010/main" val="40746146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3D6BAA4-8A02-42D3-8C5B-9CA57FF9AD9B}" type="datetimeFigureOut">
              <a:rPr lang="en-GB"/>
              <a:pPr>
                <a:defRPr/>
              </a:pPr>
              <a:t>28/01/2020</a:t>
            </a:fld>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pPr>
              <a:defRPr/>
            </a:pPr>
            <a:fld id="{E5B0B91E-9869-46AE-946B-4ABCFFBCF08A}" type="slidenum">
              <a:rPr lang="en-GB" altLang="en-US"/>
              <a:pPr>
                <a:defRPr/>
              </a:pPr>
              <a:t>‹#›</a:t>
            </a:fld>
            <a:endParaRPr lang="en-GB" altLang="en-US"/>
          </a:p>
        </p:txBody>
      </p:sp>
    </p:spTree>
    <p:extLst>
      <p:ext uri="{BB962C8B-B14F-4D97-AF65-F5344CB8AC3E}">
        <p14:creationId xmlns:p14="http://schemas.microsoft.com/office/powerpoint/2010/main" val="28034120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AB093BA-F27F-4388-8045-6C64F3013C45}" type="datetimeFigureOut">
              <a:rPr lang="en-GB"/>
              <a:pPr>
                <a:defRPr/>
              </a:pPr>
              <a:t>28/01/2020</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4AE12DB1-B1B7-4A02-A81B-E714298A9642}" type="slidenum">
              <a:rPr lang="en-GB" altLang="en-US"/>
              <a:pPr>
                <a:defRPr/>
              </a:pPr>
              <a:t>‹#›</a:t>
            </a:fld>
            <a:endParaRPr lang="en-GB" altLang="en-US"/>
          </a:p>
        </p:txBody>
      </p:sp>
    </p:spTree>
    <p:extLst>
      <p:ext uri="{BB962C8B-B14F-4D97-AF65-F5344CB8AC3E}">
        <p14:creationId xmlns:p14="http://schemas.microsoft.com/office/powerpoint/2010/main" val="4431201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0A4FF68-86DB-4293-A5D6-94537AC7DAAF}" type="datetimeFigureOut">
              <a:rPr lang="en-GB"/>
              <a:pPr>
                <a:defRPr/>
              </a:pPr>
              <a:t>28/01/2020</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43D8A3D7-46AD-4A9D-A049-0EEA15EEE28A}" type="slidenum">
              <a:rPr lang="en-GB" altLang="en-US"/>
              <a:pPr>
                <a:defRPr/>
              </a:pPr>
              <a:t>‹#›</a:t>
            </a:fld>
            <a:endParaRPr lang="en-GB" altLang="en-US"/>
          </a:p>
        </p:txBody>
      </p:sp>
    </p:spTree>
    <p:extLst>
      <p:ext uri="{BB962C8B-B14F-4D97-AF65-F5344CB8AC3E}">
        <p14:creationId xmlns:p14="http://schemas.microsoft.com/office/powerpoint/2010/main" val="15602791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F07A4546-DA7D-4036-A45B-710AE6C01EFC}" type="datetimeFigureOut">
              <a:rPr lang="en-GB"/>
              <a:pPr>
                <a:defRPr/>
              </a:pPr>
              <a:t>28/01/2020</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anose="020F0502020204030204" pitchFamily="34" charset="0"/>
              </a:defRPr>
            </a:lvl1pPr>
          </a:lstStyle>
          <a:p>
            <a:pPr>
              <a:defRPr/>
            </a:pPr>
            <a:fld id="{10CEC156-43DE-442C-92A4-7979866C1CA8}"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emf"/><Relationship Id="rId7" Type="http://schemas.openxmlformats.org/officeDocument/2006/relationships/image" Target="../media/image27.emf"/><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6.emf"/><Relationship Id="rId5" Type="http://schemas.openxmlformats.org/officeDocument/2006/relationships/image" Target="../media/image25.emf"/><Relationship Id="rId4" Type="http://schemas.openxmlformats.org/officeDocument/2006/relationships/image" Target="../media/image24.emf"/></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30.jpeg"/><Relationship Id="rId3" Type="http://schemas.microsoft.com/office/2007/relationships/media" Target="file:///C:\Users\Lat\Dropbox%20(ReToday)\Dropbox\12%20Sound%20Files\Devil%20crusher.WMA" TargetMode="External"/><Relationship Id="rId7" Type="http://schemas.openxmlformats.org/officeDocument/2006/relationships/slideLayout" Target="../slideLayouts/slideLayout7.xml"/><Relationship Id="rId2" Type="http://schemas.openxmlformats.org/officeDocument/2006/relationships/audio" Target="file:///C:\Users\Lat\Dropbox%20(ReToday)\Dropbox\12%20Sound%20Files\Cross%20carrier.WMA" TargetMode="External"/><Relationship Id="rId1" Type="http://schemas.microsoft.com/office/2007/relationships/media" Target="file:///C:\Users\Lat\Dropbox%20(ReToday)\Dropbox\12%20Sound%20Files\Cross%20carrier.WMA" TargetMode="External"/><Relationship Id="rId6" Type="http://schemas.openxmlformats.org/officeDocument/2006/relationships/audio" Target="file:///C:\Users\Lat\Dropbox%20(ReToday)\Dropbox\12%20Sound%20Files\Cheerer%20upper.WMA" TargetMode="External"/><Relationship Id="rId5" Type="http://schemas.microsoft.com/office/2007/relationships/media" Target="file:///C:\Users\Lat\Dropbox%20(ReToday)\Dropbox\12%20Sound%20Files\Cheerer%20upper.WMA" TargetMode="External"/><Relationship Id="rId4" Type="http://schemas.openxmlformats.org/officeDocument/2006/relationships/audio" Target="file:///C:\Users\Lat\Dropbox%20(ReToday)\Dropbox\12%20Sound%20Files\Devil%20crusher.WMA" TargetMode="External"/><Relationship Id="rId9" Type="http://schemas.openxmlformats.org/officeDocument/2006/relationships/image" Target="../media/image31.png"/></Relationships>
</file>

<file path=ppt/slides/_rels/slide3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23.emf"/><Relationship Id="rId7" Type="http://schemas.openxmlformats.org/officeDocument/2006/relationships/image" Target="../media/image27.emf"/><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6.emf"/><Relationship Id="rId5" Type="http://schemas.openxmlformats.org/officeDocument/2006/relationships/image" Target="../media/image25.emf"/><Relationship Id="rId4" Type="http://schemas.openxmlformats.org/officeDocument/2006/relationships/image" Target="../media/image24.emf"/></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3.emf"/><Relationship Id="rId7" Type="http://schemas.openxmlformats.org/officeDocument/2006/relationships/image" Target="../media/image24.emf"/><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7.emf"/><Relationship Id="rId5" Type="http://schemas.openxmlformats.org/officeDocument/2006/relationships/image" Target="../media/image25.emf"/><Relationship Id="rId4" Type="http://schemas.openxmlformats.org/officeDocument/2006/relationships/image" Target="../media/image26.emf"/></Relationships>
</file>

<file path=ppt/slides/_rels/slide46.xml.rels><?xml version="1.0" encoding="UTF-8" standalone="yes"?>
<Relationships xmlns="http://schemas.openxmlformats.org/package/2006/relationships"><Relationship Id="rId3" Type="http://schemas.openxmlformats.org/officeDocument/2006/relationships/image" Target="../media/image23.emf"/><Relationship Id="rId7" Type="http://schemas.openxmlformats.org/officeDocument/2006/relationships/image" Target="../media/image24.emf"/><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7.emf"/><Relationship Id="rId5" Type="http://schemas.openxmlformats.org/officeDocument/2006/relationships/image" Target="../media/image25.emf"/><Relationship Id="rId4" Type="http://schemas.openxmlformats.org/officeDocument/2006/relationships/image" Target="../media/image26.emf"/></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40.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jpe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 Id="rId5" Type="http://schemas.openxmlformats.org/officeDocument/2006/relationships/image" Target="../media/image70.png"/><Relationship Id="rId4" Type="http://schemas.openxmlformats.org/officeDocument/2006/relationships/image" Target="../media/image69.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C7EED-47CC-41A7-8C5F-B4806868ED46}"/>
              </a:ext>
            </a:extLst>
          </p:cNvPr>
          <p:cNvSpPr>
            <a:spLocks noGrp="1"/>
          </p:cNvSpPr>
          <p:nvPr>
            <p:ph type="title"/>
          </p:nvPr>
        </p:nvSpPr>
        <p:spPr>
          <a:xfrm>
            <a:off x="457200" y="274638"/>
            <a:ext cx="8229600" cy="3010346"/>
          </a:xfrm>
        </p:spPr>
        <p:txBody>
          <a:bodyPr/>
          <a:lstStyle/>
          <a:p>
            <a:r>
              <a:rPr lang="en-GB" b="1" dirty="0">
                <a:solidFill>
                  <a:schemeClr val="accent1">
                    <a:lumMod val="75000"/>
                  </a:schemeClr>
                </a:solidFill>
              </a:rPr>
              <a:t>Diocese of Salford</a:t>
            </a:r>
            <a:br>
              <a:rPr lang="en-GB" b="1" dirty="0">
                <a:solidFill>
                  <a:schemeClr val="accent1">
                    <a:lumMod val="75000"/>
                  </a:schemeClr>
                </a:solidFill>
              </a:rPr>
            </a:br>
            <a:r>
              <a:rPr lang="en-GB" b="1" dirty="0">
                <a:solidFill>
                  <a:schemeClr val="accent1">
                    <a:lumMod val="75000"/>
                  </a:schemeClr>
                </a:solidFill>
              </a:rPr>
              <a:t>Achievement and impact in RE</a:t>
            </a:r>
            <a:br>
              <a:rPr lang="en-GB" b="1" dirty="0">
                <a:solidFill>
                  <a:schemeClr val="accent1">
                    <a:lumMod val="75000"/>
                  </a:schemeClr>
                </a:solidFill>
              </a:rPr>
            </a:br>
            <a:r>
              <a:rPr lang="en-GB" b="1" dirty="0">
                <a:solidFill>
                  <a:schemeClr val="accent1">
                    <a:lumMod val="75000"/>
                  </a:schemeClr>
                </a:solidFill>
              </a:rPr>
              <a:t>Creative ways forward</a:t>
            </a:r>
            <a:br>
              <a:rPr lang="en-GB" b="1" dirty="0">
                <a:solidFill>
                  <a:schemeClr val="accent1">
                    <a:lumMod val="75000"/>
                  </a:schemeClr>
                </a:solidFill>
              </a:rPr>
            </a:br>
            <a:r>
              <a:rPr lang="en-GB" b="1" dirty="0">
                <a:solidFill>
                  <a:schemeClr val="accent1">
                    <a:lumMod val="75000"/>
                  </a:schemeClr>
                </a:solidFill>
              </a:rPr>
              <a:t>Lat Blaylock, RE Today</a:t>
            </a:r>
          </a:p>
        </p:txBody>
      </p:sp>
      <p:sp>
        <p:nvSpPr>
          <p:cNvPr id="3" name="Content Placeholder 2">
            <a:extLst>
              <a:ext uri="{FF2B5EF4-FFF2-40B4-BE49-F238E27FC236}">
                <a16:creationId xmlns:a16="http://schemas.microsoft.com/office/drawing/2014/main" id="{F724780B-D73A-4933-A03E-F99AC56C39B8}"/>
              </a:ext>
            </a:extLst>
          </p:cNvPr>
          <p:cNvSpPr>
            <a:spLocks noGrp="1"/>
          </p:cNvSpPr>
          <p:nvPr>
            <p:ph idx="1"/>
          </p:nvPr>
        </p:nvSpPr>
        <p:spPr>
          <a:xfrm>
            <a:off x="457200" y="4005064"/>
            <a:ext cx="8229600" cy="2121099"/>
          </a:xfrm>
        </p:spPr>
        <p:txBody>
          <a:bodyPr/>
          <a:lstStyle/>
          <a:p>
            <a:r>
              <a:rPr lang="en-GB" sz="4000" dirty="0">
                <a:solidFill>
                  <a:schemeClr val="accent4">
                    <a:lumMod val="75000"/>
                  </a:schemeClr>
                </a:solidFill>
              </a:rPr>
              <a:t>Spiritual, thoughtful and creative RE for every pupil</a:t>
            </a:r>
          </a:p>
          <a:p>
            <a:r>
              <a:rPr lang="en-GB" sz="4000" dirty="0">
                <a:solidFill>
                  <a:schemeClr val="accent4">
                    <a:lumMod val="75000"/>
                  </a:schemeClr>
                </a:solidFill>
              </a:rPr>
              <a:t>A day to stimulate your own RE work</a:t>
            </a:r>
          </a:p>
        </p:txBody>
      </p:sp>
    </p:spTree>
    <p:extLst>
      <p:ext uri="{BB962C8B-B14F-4D97-AF65-F5344CB8AC3E}">
        <p14:creationId xmlns:p14="http://schemas.microsoft.com/office/powerpoint/2010/main" val="28411153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descr="Picture 011"/>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0" y="0"/>
            <a:ext cx="79565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6011863" y="3213100"/>
            <a:ext cx="2952750" cy="2246313"/>
          </a:xfrm>
          <a:prstGeom prst="rect">
            <a:avLst/>
          </a:prstGeom>
          <a:solidFill>
            <a:schemeClr val="accent1">
              <a:lumMod val="20000"/>
              <a:lumOff val="80000"/>
            </a:schemeClr>
          </a:solidFill>
        </p:spPr>
        <p:txBody>
          <a:bodyPr>
            <a:spAutoFit/>
          </a:bodyPr>
          <a:lstStyle/>
          <a:p>
            <a:pPr>
              <a:defRPr/>
            </a:pPr>
            <a:r>
              <a:rPr lang="en-GB" sz="2000" dirty="0">
                <a:solidFill>
                  <a:srgbClr val="0070C0"/>
                </a:solidFill>
              </a:rPr>
              <a:t>The tower building team did a fine job. </a:t>
            </a:r>
          </a:p>
          <a:p>
            <a:pPr>
              <a:defRPr/>
            </a:pPr>
            <a:r>
              <a:rPr lang="en-GB" sz="2000" dirty="0">
                <a:solidFill>
                  <a:srgbClr val="0070C0"/>
                </a:solidFill>
              </a:rPr>
              <a:t>Can children write about their work, using, for example, labels, lists and captions?</a:t>
            </a:r>
          </a:p>
          <a:p>
            <a:pPr>
              <a:defRPr/>
            </a:pPr>
            <a:endParaRPr lang="en-GB" sz="2000" dirty="0">
              <a:solidFill>
                <a:srgbClr val="0070C0"/>
              </a:solidFill>
            </a:endParaRPr>
          </a:p>
        </p:txBody>
      </p:sp>
    </p:spTree>
    <p:extLst>
      <p:ext uri="{BB962C8B-B14F-4D97-AF65-F5344CB8AC3E}">
        <p14:creationId xmlns:p14="http://schemas.microsoft.com/office/powerpoint/2010/main" val="28449376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620689"/>
            <a:ext cx="4572000" cy="5016758"/>
          </a:xfrm>
          <a:prstGeom prst="rect">
            <a:avLst/>
          </a:prstGeom>
        </p:spPr>
        <p:txBody>
          <a:bodyPr wrap="square">
            <a:spAutoFit/>
          </a:bodyPr>
          <a:lstStyle/>
          <a:p>
            <a:pPr>
              <a:buNone/>
            </a:pPr>
            <a:r>
              <a:rPr lang="en-US" sz="3200" dirty="0">
                <a:solidFill>
                  <a:srgbClr val="0070C0"/>
                </a:solidFill>
              </a:rPr>
              <a:t> </a:t>
            </a:r>
            <a:endParaRPr lang="en-GB" sz="3200" dirty="0">
              <a:solidFill>
                <a:srgbClr val="0070C0"/>
              </a:solidFill>
            </a:endParaRPr>
          </a:p>
          <a:p>
            <a:pPr>
              <a:buNone/>
            </a:pPr>
            <a:r>
              <a:rPr lang="en-US" sz="3200" dirty="0">
                <a:solidFill>
                  <a:srgbClr val="0070C0"/>
                </a:solidFill>
              </a:rPr>
              <a:t>The third tree was cut into large pieces and left alone in storage. </a:t>
            </a:r>
          </a:p>
          <a:p>
            <a:pPr>
              <a:buNone/>
            </a:pPr>
            <a:endParaRPr lang="en-US" sz="3200" dirty="0">
              <a:solidFill>
                <a:srgbClr val="0070C0"/>
              </a:solidFill>
            </a:endParaRPr>
          </a:p>
          <a:p>
            <a:pPr>
              <a:buNone/>
            </a:pPr>
            <a:r>
              <a:rPr lang="en-US" sz="3200" dirty="0">
                <a:solidFill>
                  <a:srgbClr val="0070C0"/>
                </a:solidFill>
              </a:rPr>
              <a:t>Years passed by.</a:t>
            </a:r>
            <a:endParaRPr lang="en-GB" sz="3200" dirty="0">
              <a:solidFill>
                <a:srgbClr val="0070C0"/>
              </a:solidFill>
            </a:endParaRPr>
          </a:p>
          <a:p>
            <a:pPr>
              <a:buNone/>
            </a:pPr>
            <a:r>
              <a:rPr lang="en-US" sz="3200" dirty="0">
                <a:solidFill>
                  <a:srgbClr val="0070C0"/>
                </a:solidFill>
              </a:rPr>
              <a:t> </a:t>
            </a:r>
            <a:endParaRPr lang="en-GB" sz="3200" dirty="0">
              <a:solidFill>
                <a:srgbClr val="0070C0"/>
              </a:solidFill>
            </a:endParaRPr>
          </a:p>
          <a:p>
            <a:pPr>
              <a:buNone/>
            </a:pPr>
            <a:r>
              <a:rPr lang="en-US" sz="3200" dirty="0">
                <a:solidFill>
                  <a:srgbClr val="0070C0"/>
                </a:solidFill>
              </a:rPr>
              <a:t>More years went by, and the trees forgot about their dreams.</a:t>
            </a:r>
            <a:endParaRPr lang="en-GB" sz="3200" dirty="0">
              <a:solidFill>
                <a:srgbClr val="0070C0"/>
              </a:solidFill>
            </a:endParaRPr>
          </a:p>
        </p:txBody>
      </p:sp>
    </p:spTree>
    <p:extLst>
      <p:ext uri="{BB962C8B-B14F-4D97-AF65-F5344CB8AC3E}">
        <p14:creationId xmlns:p14="http://schemas.microsoft.com/office/powerpoint/2010/main" val="326265331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fc05.deviantart.net/fs51/f/2009/291/f/2/Three_Trees_by_patience9663.jpg"/>
          <p:cNvPicPr>
            <a:picLocks noChangeAspect="1" noChangeArrowheads="1"/>
          </p:cNvPicPr>
          <p:nvPr/>
        </p:nvPicPr>
        <p:blipFill>
          <a:blip r:embed="rId2" cstate="email">
            <a:duotone>
              <a:schemeClr val="accent1">
                <a:shade val="45000"/>
                <a:satMod val="135000"/>
              </a:schemeClr>
              <a:prstClr val="white"/>
            </a:duotone>
            <a:lum bright="10000" contrast="20000"/>
          </a:blip>
          <a:srcRect/>
          <a:stretch>
            <a:fillRect/>
          </a:stretch>
        </p:blipFill>
        <p:spPr bwMode="auto">
          <a:xfrm>
            <a:off x="-1836712" y="0"/>
            <a:ext cx="11678000" cy="7817504"/>
          </a:xfrm>
          <a:prstGeom prst="rect">
            <a:avLst/>
          </a:prstGeom>
          <a:noFill/>
        </p:spPr>
      </p:pic>
      <p:sp>
        <p:nvSpPr>
          <p:cNvPr id="3" name="Rectangle 2"/>
          <p:cNvSpPr/>
          <p:nvPr/>
        </p:nvSpPr>
        <p:spPr>
          <a:xfrm>
            <a:off x="251520" y="328588"/>
            <a:ext cx="8352928" cy="2308324"/>
          </a:xfrm>
          <a:prstGeom prst="rect">
            <a:avLst/>
          </a:prstGeom>
        </p:spPr>
        <p:txBody>
          <a:bodyPr wrap="square">
            <a:spAutoFit/>
          </a:bodyPr>
          <a:lstStyle/>
          <a:p>
            <a:pPr>
              <a:buNone/>
            </a:pPr>
            <a:r>
              <a:rPr lang="en-US" dirty="0"/>
              <a:t>Then one day, a man and a young woman came to the barn where the wood of the first tree served as a cattle trough full of hay. By the light of the stars, the young woman gave birth to a child and the man placed the baby in the hay in the feed box that was made from the first tree. </a:t>
            </a:r>
          </a:p>
          <a:p>
            <a:pPr>
              <a:buNone/>
            </a:pPr>
            <a:r>
              <a:rPr lang="en-US" dirty="0"/>
              <a:t>The man wished that he could have made a crib for the baby, but all he said was ‘this manger will have to do, Mary’. </a:t>
            </a:r>
            <a:endParaRPr lang="en-GB" dirty="0"/>
          </a:p>
          <a:p>
            <a:pPr>
              <a:buNone/>
            </a:pPr>
            <a:r>
              <a:rPr lang="en-US" dirty="0"/>
              <a:t>The tree could feel the baby lying in the manger. The manger held a treasure greater than all gold and all jewels. The greatest treasure of all time.</a:t>
            </a:r>
            <a:endParaRPr lang="en-GB" dirty="0"/>
          </a:p>
        </p:txBody>
      </p:sp>
    </p:spTree>
    <p:extLst>
      <p:ext uri="{BB962C8B-B14F-4D97-AF65-F5344CB8AC3E}">
        <p14:creationId xmlns:p14="http://schemas.microsoft.com/office/powerpoint/2010/main" val="2533319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20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fc05.deviantart.net/fs51/f/2009/291/f/2/Three_Trees_by_patience9663.jpg"/>
          <p:cNvPicPr>
            <a:picLocks noChangeAspect="1" noChangeArrowheads="1"/>
          </p:cNvPicPr>
          <p:nvPr/>
        </p:nvPicPr>
        <p:blipFill>
          <a:blip r:embed="rId2" cstate="email"/>
          <a:srcRect/>
          <a:stretch>
            <a:fillRect/>
          </a:stretch>
        </p:blipFill>
        <p:spPr bwMode="auto">
          <a:xfrm>
            <a:off x="-1836712" y="0"/>
            <a:ext cx="11678000" cy="9333656"/>
          </a:xfrm>
          <a:prstGeom prst="rect">
            <a:avLst/>
          </a:prstGeom>
          <a:noFill/>
        </p:spPr>
      </p:pic>
      <p:sp>
        <p:nvSpPr>
          <p:cNvPr id="3" name="Rectangle 2"/>
          <p:cNvSpPr/>
          <p:nvPr/>
        </p:nvSpPr>
        <p:spPr>
          <a:xfrm>
            <a:off x="251520" y="332656"/>
            <a:ext cx="8892480" cy="3477875"/>
          </a:xfrm>
          <a:prstGeom prst="rect">
            <a:avLst/>
          </a:prstGeom>
        </p:spPr>
        <p:txBody>
          <a:bodyPr wrap="square">
            <a:spAutoFit/>
          </a:bodyPr>
          <a:lstStyle/>
          <a:p>
            <a:pPr>
              <a:buNone/>
            </a:pPr>
            <a:r>
              <a:rPr lang="en-US" sz="2200" dirty="0"/>
              <a:t>Years later, a group of men got in the fishing boat made from the second tree. One of them was tired and went to sleep. While they were out on the water, a great storm arose and the tree didn't think it was strong enough to keep the men safe. The sails whipped in the wind, and the mast was near to breaking. </a:t>
            </a:r>
          </a:p>
          <a:p>
            <a:pPr>
              <a:buNone/>
            </a:pPr>
            <a:r>
              <a:rPr lang="en-US" sz="2200" dirty="0"/>
              <a:t>The men woke the sleeping man, and he stood and said, "Peace!" and the storm stopped. </a:t>
            </a:r>
            <a:endParaRPr lang="en-GB" sz="2200" dirty="0"/>
          </a:p>
          <a:p>
            <a:pPr>
              <a:buNone/>
            </a:pPr>
            <a:r>
              <a:rPr lang="en-US" sz="2200" dirty="0"/>
              <a:t>The tree could hear the words of the young man, calling the waves and wind to peace. At this moment, the tree knew that it was the King of Kings who slept in the smelly fishing boat.</a:t>
            </a:r>
            <a:endParaRPr lang="en-GB" sz="2200" dirty="0"/>
          </a:p>
        </p:txBody>
      </p:sp>
    </p:spTree>
    <p:extLst>
      <p:ext uri="{BB962C8B-B14F-4D97-AF65-F5344CB8AC3E}">
        <p14:creationId xmlns:p14="http://schemas.microsoft.com/office/powerpoint/2010/main" val="3152545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20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ak5.picdn.net/shutterstock/videos/315046/preview/stock-footage-cross-on-calvary.jpg"/>
          <p:cNvPicPr>
            <a:picLocks noChangeAspect="1" noChangeArrowheads="1"/>
          </p:cNvPicPr>
          <p:nvPr/>
        </p:nvPicPr>
        <p:blipFill>
          <a:blip r:embed="rId2" cstate="print"/>
          <a:srcRect/>
          <a:stretch>
            <a:fillRect/>
          </a:stretch>
        </p:blipFill>
        <p:spPr bwMode="auto">
          <a:xfrm>
            <a:off x="-2957541" y="0"/>
            <a:ext cx="12138053" cy="6858000"/>
          </a:xfrm>
          <a:prstGeom prst="rect">
            <a:avLst/>
          </a:prstGeom>
          <a:noFill/>
        </p:spPr>
      </p:pic>
      <p:sp>
        <p:nvSpPr>
          <p:cNvPr id="3" name="Rectangle 2"/>
          <p:cNvSpPr/>
          <p:nvPr/>
        </p:nvSpPr>
        <p:spPr>
          <a:xfrm>
            <a:off x="4355976" y="188640"/>
            <a:ext cx="4608512" cy="5940088"/>
          </a:xfrm>
          <a:prstGeom prst="rect">
            <a:avLst/>
          </a:prstGeom>
        </p:spPr>
        <p:txBody>
          <a:bodyPr wrap="square">
            <a:spAutoFit/>
          </a:bodyPr>
          <a:lstStyle/>
          <a:p>
            <a:pPr>
              <a:buNone/>
            </a:pPr>
            <a:r>
              <a:rPr lang="en-US" sz="2000" b="1" dirty="0"/>
              <a:t>Another year went by. In the city, a soldier came and took two beams from the wood of the third tree. One was laid on the back of a young man, and carried through the crowded streets. People mocked the man who was carrying it, laughing at his pain. When they came to a stop, the man was nailed to the tree and raised in the air to die at the top of a hill. </a:t>
            </a:r>
          </a:p>
          <a:p>
            <a:pPr>
              <a:buNone/>
            </a:pPr>
            <a:endParaRPr lang="en-GB" sz="2000" b="1" dirty="0"/>
          </a:p>
          <a:p>
            <a:pPr>
              <a:buNone/>
            </a:pPr>
            <a:r>
              <a:rPr lang="en-US" sz="2000" b="1" dirty="0"/>
              <a:t>When Sunday came, the third tree remembered its old dream: to be a signpost to God on a hill top. </a:t>
            </a:r>
          </a:p>
          <a:p>
            <a:pPr>
              <a:buNone/>
            </a:pPr>
            <a:endParaRPr lang="en-US" sz="2000" b="1" dirty="0"/>
          </a:p>
          <a:p>
            <a:pPr>
              <a:buNone/>
            </a:pPr>
            <a:r>
              <a:rPr lang="en-US" sz="2000" b="1" dirty="0"/>
              <a:t>The tree realized that it had become a strange kind of signpost because Jesus had been crucified on it.</a:t>
            </a:r>
            <a:endParaRPr lang="en-GB" sz="2000" b="1" dirty="0"/>
          </a:p>
        </p:txBody>
      </p:sp>
    </p:spTree>
    <p:extLst>
      <p:ext uri="{BB962C8B-B14F-4D97-AF65-F5344CB8AC3E}">
        <p14:creationId xmlns:p14="http://schemas.microsoft.com/office/powerpoint/2010/main" val="1673252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5310"/>
            <a:ext cx="9144000" cy="6932081"/>
          </a:xfrm>
          <a:prstGeom prst="rect">
            <a:avLst/>
          </a:prstGeom>
        </p:spPr>
      </p:pic>
    </p:spTree>
    <p:extLst>
      <p:ext uri="{BB962C8B-B14F-4D97-AF65-F5344CB8AC3E}">
        <p14:creationId xmlns:p14="http://schemas.microsoft.com/office/powerpoint/2010/main" val="317980095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251520" y="-30297"/>
            <a:ext cx="8820472" cy="655564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2800" b="1" i="0" u="none" strike="noStrike" cap="none" normalizeH="0" baseline="0" dirty="0">
                <a:ln>
                  <a:noFill/>
                </a:ln>
                <a:solidFill>
                  <a:schemeClr val="accent1">
                    <a:lumMod val="75000"/>
                  </a:schemeClr>
                </a:solidFill>
                <a:effectLst/>
                <a:latin typeface="Calibri" pitchFamily="34" charset="0"/>
                <a:ea typeface="Times New Roman" pitchFamily="18" charset="0"/>
                <a:cs typeface="Arial" pitchFamily="34" charset="0"/>
              </a:rPr>
              <a:t> If you were a tree, what would you like to be made into?</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2800" b="1" i="0" u="none" strike="noStrike" cap="none" normalizeH="0" baseline="0" dirty="0">
                <a:ln>
                  <a:noFill/>
                </a:ln>
                <a:solidFill>
                  <a:schemeClr val="accent1">
                    <a:lumMod val="75000"/>
                  </a:schemeClr>
                </a:solidFill>
                <a:effectLst/>
                <a:latin typeface="Calibri" pitchFamily="34" charset="0"/>
                <a:ea typeface="Times New Roman" pitchFamily="18" charset="0"/>
                <a:cs typeface="Arial" pitchFamily="34" charset="0"/>
              </a:rPr>
              <a:t> Did the trees get what they wanted?</a:t>
            </a:r>
            <a:endParaRPr kumimoji="0" lang="en-GB" sz="1200" b="1" i="0" u="none" strike="noStrike" cap="none" normalizeH="0" baseline="0" dirty="0">
              <a:ln>
                <a:noFill/>
              </a:ln>
              <a:solidFill>
                <a:schemeClr val="accent1">
                  <a:lumMod val="75000"/>
                </a:schemeClr>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2800" b="1" i="0" u="none" strike="noStrike" cap="none" normalizeH="0" baseline="0" dirty="0">
                <a:ln>
                  <a:noFill/>
                </a:ln>
                <a:solidFill>
                  <a:schemeClr val="accent1">
                    <a:lumMod val="75000"/>
                  </a:schemeClr>
                </a:solidFill>
                <a:effectLst/>
                <a:latin typeface="Calibri" pitchFamily="34" charset="0"/>
                <a:ea typeface="Times New Roman" pitchFamily="18" charset="0"/>
                <a:cs typeface="Arial" pitchFamily="34" charset="0"/>
              </a:rPr>
              <a:t> What Bible stories does this story link up to? How? Why?</a:t>
            </a:r>
            <a:endParaRPr kumimoji="0" lang="en-GB" sz="1200" b="1" i="0" u="none" strike="noStrike" cap="none" normalizeH="0" baseline="0" dirty="0">
              <a:ln>
                <a:noFill/>
              </a:ln>
              <a:solidFill>
                <a:schemeClr val="accent1">
                  <a:lumMod val="75000"/>
                </a:schemeClr>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2800" b="1" i="0" u="none" strike="noStrike" cap="none" normalizeH="0" baseline="0" dirty="0">
                <a:ln>
                  <a:noFill/>
                </a:ln>
                <a:solidFill>
                  <a:schemeClr val="accent1">
                    <a:lumMod val="75000"/>
                  </a:schemeClr>
                </a:solidFill>
                <a:effectLst/>
                <a:latin typeface="Calibri" pitchFamily="34" charset="0"/>
                <a:ea typeface="Times New Roman" pitchFamily="18" charset="0"/>
                <a:cs typeface="Arial" pitchFamily="34" charset="0"/>
              </a:rPr>
              <a:t> If you plan the future, but don’t get it, what then?</a:t>
            </a:r>
            <a:endParaRPr kumimoji="0" lang="en-GB" sz="1200" b="1" i="0" u="none" strike="noStrike" cap="none" normalizeH="0" baseline="0" dirty="0">
              <a:ln>
                <a:noFill/>
              </a:ln>
              <a:solidFill>
                <a:schemeClr val="accent1">
                  <a:lumMod val="75000"/>
                </a:schemeClr>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2800" b="1" i="0" u="none" strike="noStrike" cap="none" normalizeH="0" baseline="0" dirty="0">
                <a:ln>
                  <a:noFill/>
                </a:ln>
                <a:solidFill>
                  <a:schemeClr val="accent1">
                    <a:lumMod val="75000"/>
                  </a:schemeClr>
                </a:solidFill>
                <a:effectLst/>
                <a:latin typeface="Calibri" pitchFamily="34" charset="0"/>
                <a:ea typeface="Times New Roman" pitchFamily="18" charset="0"/>
                <a:cs typeface="Arial" pitchFamily="34" charset="0"/>
              </a:rPr>
              <a:t> Is it important to have dreams and ambitions?</a:t>
            </a:r>
            <a:endParaRPr kumimoji="0" lang="en-GB" sz="1200" b="1" i="0" u="none" strike="noStrike" cap="none" normalizeH="0" baseline="0" dirty="0">
              <a:ln>
                <a:noFill/>
              </a:ln>
              <a:solidFill>
                <a:schemeClr val="accent1">
                  <a:lumMod val="75000"/>
                </a:schemeClr>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2800" b="1" i="0" u="none" strike="noStrike" cap="none" normalizeH="0" baseline="0" dirty="0">
                <a:ln>
                  <a:noFill/>
                </a:ln>
                <a:solidFill>
                  <a:schemeClr val="accent1">
                    <a:lumMod val="75000"/>
                  </a:schemeClr>
                </a:solidFill>
                <a:effectLst/>
                <a:latin typeface="Calibri" pitchFamily="34" charset="0"/>
                <a:ea typeface="Times New Roman" pitchFamily="18" charset="0"/>
                <a:cs typeface="Arial" pitchFamily="34" charset="0"/>
              </a:rPr>
              <a:t> Was Jesus’ manger more important than a treasure chest?</a:t>
            </a:r>
            <a:endParaRPr kumimoji="0" lang="en-GB" sz="1200" b="1" i="0" u="none" strike="noStrike" cap="none" normalizeH="0" baseline="0" dirty="0">
              <a:ln>
                <a:noFill/>
              </a:ln>
              <a:solidFill>
                <a:schemeClr val="accent1">
                  <a:lumMod val="75000"/>
                </a:schemeClr>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2800" b="1" i="0" u="none" strike="noStrike" cap="none" normalizeH="0" baseline="0" dirty="0">
                <a:ln>
                  <a:noFill/>
                </a:ln>
                <a:solidFill>
                  <a:schemeClr val="accent1">
                    <a:lumMod val="75000"/>
                  </a:schemeClr>
                </a:solidFill>
                <a:effectLst/>
                <a:latin typeface="Calibri" pitchFamily="34" charset="0"/>
                <a:ea typeface="Times New Roman" pitchFamily="18" charset="0"/>
                <a:cs typeface="Arial" pitchFamily="34" charset="0"/>
              </a:rPr>
              <a:t> Does money matter most, or do other things matter more?</a:t>
            </a:r>
            <a:endParaRPr kumimoji="0" lang="en-GB" sz="1200" b="1" i="0" u="none" strike="noStrike" cap="none" normalizeH="0" baseline="0" dirty="0">
              <a:ln>
                <a:noFill/>
              </a:ln>
              <a:solidFill>
                <a:schemeClr val="accent1">
                  <a:lumMod val="75000"/>
                </a:schemeClr>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2800" b="1" i="0" u="none" strike="noStrike" cap="none" normalizeH="0" baseline="0" dirty="0">
                <a:ln>
                  <a:noFill/>
                </a:ln>
                <a:solidFill>
                  <a:schemeClr val="accent1">
                    <a:lumMod val="75000"/>
                  </a:schemeClr>
                </a:solidFill>
                <a:effectLst/>
                <a:latin typeface="Calibri" pitchFamily="34" charset="0"/>
                <a:ea typeface="Times New Roman" pitchFamily="18" charset="0"/>
                <a:cs typeface="Arial" pitchFamily="34" charset="0"/>
              </a:rPr>
              <a:t> Is a king more important than a poor person, or does everyone matter the same?</a:t>
            </a:r>
            <a:endParaRPr kumimoji="0" lang="en-GB" sz="1200" b="1" i="0" u="none" strike="noStrike" cap="none" normalizeH="0" baseline="0" dirty="0">
              <a:ln>
                <a:noFill/>
              </a:ln>
              <a:solidFill>
                <a:schemeClr val="accent1">
                  <a:lumMod val="75000"/>
                </a:schemeClr>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2800" b="1" i="0" u="none" strike="noStrike" cap="none" normalizeH="0" baseline="0" dirty="0">
                <a:ln>
                  <a:noFill/>
                </a:ln>
                <a:solidFill>
                  <a:schemeClr val="accent1">
                    <a:lumMod val="75000"/>
                  </a:schemeClr>
                </a:solidFill>
                <a:effectLst/>
                <a:latin typeface="Calibri" pitchFamily="34" charset="0"/>
                <a:ea typeface="Times New Roman" pitchFamily="18" charset="0"/>
                <a:cs typeface="Arial" pitchFamily="34" charset="0"/>
              </a:rPr>
              <a:t> “We don't always know what God's plans are for us. We just know that His ways are not our ways, but His ways are always best.” What do you think of this? Do you agree?</a:t>
            </a:r>
            <a:endParaRPr kumimoji="0" lang="en-US" sz="3600" b="1" i="0" u="none" strike="noStrike" cap="none" normalizeH="0" baseline="0" dirty="0">
              <a:ln>
                <a:noFill/>
              </a:ln>
              <a:solidFill>
                <a:schemeClr val="accent1">
                  <a:lumMod val="75000"/>
                </a:schemeClr>
              </a:solidFill>
              <a:effectLst/>
              <a:latin typeface="Arial" pitchFamily="34" charset="0"/>
              <a:cs typeface="Arial" pitchFamily="34" charset="0"/>
            </a:endParaRPr>
          </a:p>
        </p:txBody>
      </p:sp>
    </p:spTree>
    <p:extLst>
      <p:ext uri="{BB962C8B-B14F-4D97-AF65-F5344CB8AC3E}">
        <p14:creationId xmlns:p14="http://schemas.microsoft.com/office/powerpoint/2010/main" val="114565779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fc05.deviantart.net/fs51/f/2009/291/f/2/Three_Trees_by_patience9663.jpg"/>
          <p:cNvPicPr>
            <a:picLocks noChangeAspect="1" noChangeArrowheads="1"/>
          </p:cNvPicPr>
          <p:nvPr/>
        </p:nvPicPr>
        <p:blipFill>
          <a:blip r:embed="rId2" cstate="email"/>
          <a:srcRect/>
          <a:stretch>
            <a:fillRect/>
          </a:stretch>
        </p:blipFill>
        <p:spPr bwMode="auto">
          <a:xfrm>
            <a:off x="-1836712" y="0"/>
            <a:ext cx="11678000" cy="7817504"/>
          </a:xfrm>
          <a:prstGeom prst="rect">
            <a:avLst/>
          </a:prstGeom>
          <a:noFill/>
        </p:spPr>
      </p:pic>
      <p:sp>
        <p:nvSpPr>
          <p:cNvPr id="3" name="TextBox 2"/>
          <p:cNvSpPr txBox="1"/>
          <p:nvPr/>
        </p:nvSpPr>
        <p:spPr>
          <a:xfrm>
            <a:off x="0" y="404664"/>
            <a:ext cx="8820472" cy="923330"/>
          </a:xfrm>
          <a:prstGeom prst="rect">
            <a:avLst/>
          </a:prstGeom>
          <a:noFill/>
        </p:spPr>
        <p:txBody>
          <a:bodyPr wrap="square" rtlCol="0">
            <a:spAutoFit/>
          </a:bodyPr>
          <a:lstStyle/>
          <a:p>
            <a:pPr algn="ctr"/>
            <a:r>
              <a:rPr lang="en-GB" sz="5400" b="1" dirty="0">
                <a:solidFill>
                  <a:srgbClr val="0070C0"/>
                </a:solidFill>
              </a:rPr>
              <a:t>The legend of the three trees</a:t>
            </a:r>
          </a:p>
        </p:txBody>
      </p:sp>
    </p:spTree>
    <p:extLst>
      <p:ext uri="{BB962C8B-B14F-4D97-AF65-F5344CB8AC3E}">
        <p14:creationId xmlns:p14="http://schemas.microsoft.com/office/powerpoint/2010/main" val="239215391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Date Placeholder 1"/>
          <p:cNvSpPr>
            <a:spLocks noGrp="1"/>
          </p:cNvSpPr>
          <p:nvPr>
            <p:ph type="dt" sz="quarter" idx="10"/>
          </p:nvPr>
        </p:nvSpPr>
        <p:spPr/>
        <p:txBody>
          <a:bodyPr/>
          <a:lstStyle/>
          <a:p>
            <a:pPr>
              <a:defRPr/>
            </a:pPr>
            <a:endParaRPr lang="en-US"/>
          </a:p>
        </p:txBody>
      </p:sp>
      <p:pic>
        <p:nvPicPr>
          <p:cNvPr id="12291" name="Picture 2" descr="C:\Users\user\Documents\4 Other Word docs\INSET CPD\Primary\Respect and community cohesion 2009\P1030332.JPG"/>
          <p:cNvPicPr>
            <a:picLocks noChangeAspect="1" noChangeArrowheads="1"/>
          </p:cNvPicPr>
          <p:nvPr/>
        </p:nvPicPr>
        <p:blipFill>
          <a:blip r:embed="rId2" cstate="email"/>
          <a:srcRect/>
          <a:stretch>
            <a:fillRect/>
          </a:stretch>
        </p:blipFill>
        <p:spPr bwMode="auto">
          <a:xfrm>
            <a:off x="-107950" y="0"/>
            <a:ext cx="9358313" cy="8901113"/>
          </a:xfrm>
          <a:prstGeom prst="rect">
            <a:avLst/>
          </a:prstGeom>
          <a:noFill/>
          <a:ln w="9525">
            <a:noFill/>
            <a:miter lim="800000"/>
            <a:headEnd/>
            <a:tailEnd/>
          </a:ln>
        </p:spPr>
      </p:pic>
      <p:sp>
        <p:nvSpPr>
          <p:cNvPr id="12292" name="TextBox 3"/>
          <p:cNvSpPr txBox="1">
            <a:spLocks noChangeArrowheads="1"/>
          </p:cNvSpPr>
          <p:nvPr/>
        </p:nvSpPr>
        <p:spPr bwMode="auto">
          <a:xfrm>
            <a:off x="4643438" y="188913"/>
            <a:ext cx="3816350" cy="1570037"/>
          </a:xfrm>
          <a:prstGeom prst="rect">
            <a:avLst/>
          </a:prstGeom>
          <a:noFill/>
          <a:ln w="9525">
            <a:noFill/>
            <a:miter lim="800000"/>
            <a:headEnd/>
            <a:tailEnd/>
          </a:ln>
        </p:spPr>
        <p:txBody>
          <a:bodyPr>
            <a:spAutoFit/>
          </a:bodyPr>
          <a:lstStyle/>
          <a:p>
            <a:r>
              <a:rPr lang="en-GB" sz="2400" b="1">
                <a:latin typeface="Calibri" pitchFamily="34" charset="0"/>
              </a:rPr>
              <a:t>Adam is 6. He lives with his family – his brother David is 13 and his sister Hannah is 10</a:t>
            </a:r>
          </a:p>
        </p:txBody>
      </p:sp>
    </p:spTree>
    <p:extLst>
      <p:ext uri="{BB962C8B-B14F-4D97-AF65-F5344CB8AC3E}">
        <p14:creationId xmlns:p14="http://schemas.microsoft.com/office/powerpoint/2010/main" val="4200722843"/>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user\Documents\4 Other Word docs\Dare To Engage\10-04-2012\Adam Persona Doll Moses 2.jpg"/>
          <p:cNvPicPr>
            <a:picLocks noChangeAspect="1" noChangeArrowheads="1"/>
          </p:cNvPicPr>
          <p:nvPr/>
        </p:nvPicPr>
        <p:blipFill>
          <a:blip r:embed="rId2" cstate="email"/>
          <a:srcRect/>
          <a:stretch>
            <a:fillRect/>
          </a:stretch>
        </p:blipFill>
        <p:spPr bwMode="auto">
          <a:xfrm>
            <a:off x="-396875" y="-1100138"/>
            <a:ext cx="6048375" cy="8489951"/>
          </a:xfrm>
          <a:prstGeom prst="rect">
            <a:avLst/>
          </a:prstGeom>
          <a:noFill/>
          <a:ln w="9525">
            <a:noFill/>
            <a:miter lim="800000"/>
            <a:headEnd/>
            <a:tailEnd/>
          </a:ln>
        </p:spPr>
      </p:pic>
      <p:sp>
        <p:nvSpPr>
          <p:cNvPr id="3" name="TextBox 2"/>
          <p:cNvSpPr txBox="1"/>
          <p:nvPr/>
        </p:nvSpPr>
        <p:spPr>
          <a:xfrm>
            <a:off x="5364163" y="1557338"/>
            <a:ext cx="3529012" cy="4894262"/>
          </a:xfrm>
          <a:prstGeom prst="rect">
            <a:avLst/>
          </a:prstGeom>
          <a:solidFill>
            <a:schemeClr val="accent4">
              <a:lumMod val="20000"/>
              <a:lumOff val="80000"/>
            </a:schemeClr>
          </a:solidFill>
        </p:spPr>
        <p:txBody>
          <a:bodyPr>
            <a:spAutoFit/>
          </a:bodyPr>
          <a:lstStyle/>
          <a:p>
            <a:pPr fontAlgn="auto">
              <a:spcBef>
                <a:spcPts val="0"/>
              </a:spcBef>
              <a:spcAft>
                <a:spcPts val="0"/>
              </a:spcAft>
              <a:defRPr/>
            </a:pPr>
            <a:r>
              <a:rPr lang="en-GB" sz="2400" b="1" dirty="0">
                <a:solidFill>
                  <a:srgbClr val="C00000"/>
                </a:solidFill>
                <a:latin typeface="+mn-lt"/>
                <a:cs typeface="+mn-cs"/>
              </a:rPr>
              <a:t>Why not try using a simple writing frame to capture learning for Year 2 pupils?</a:t>
            </a:r>
          </a:p>
          <a:p>
            <a:pPr fontAlgn="auto">
              <a:spcBef>
                <a:spcPts val="0"/>
              </a:spcBef>
              <a:spcAft>
                <a:spcPts val="0"/>
              </a:spcAft>
              <a:defRPr/>
            </a:pPr>
            <a:r>
              <a:rPr lang="en-GB" sz="2400" b="1" dirty="0">
                <a:solidFill>
                  <a:srgbClr val="C00000"/>
                </a:solidFill>
                <a:latin typeface="+mn-lt"/>
                <a:cs typeface="+mn-cs"/>
              </a:rPr>
              <a:t>Holly, 7, heard a story from Adam and asked some questions. The class were very excited by the persona doll activity (a first for them). She remembers and records  what caught her attention from the story.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user\Documents\4 Other Word docs\Dare To Engage\10-04-2012\Adam Persona Doll Moses 1.jpg"/>
          <p:cNvPicPr>
            <a:picLocks noChangeAspect="1" noChangeArrowheads="1"/>
          </p:cNvPicPr>
          <p:nvPr/>
        </p:nvPicPr>
        <p:blipFill>
          <a:blip r:embed="rId2" cstate="email"/>
          <a:srcRect/>
          <a:stretch>
            <a:fillRect/>
          </a:stretch>
        </p:blipFill>
        <p:spPr bwMode="auto">
          <a:xfrm>
            <a:off x="-468313" y="-963613"/>
            <a:ext cx="5969001" cy="8424863"/>
          </a:xfrm>
          <a:prstGeom prst="rect">
            <a:avLst/>
          </a:prstGeom>
          <a:noFill/>
          <a:ln w="9525">
            <a:noFill/>
            <a:miter lim="800000"/>
            <a:headEnd/>
            <a:tailEnd/>
          </a:ln>
        </p:spPr>
      </p:pic>
      <p:sp>
        <p:nvSpPr>
          <p:cNvPr id="3" name="TextBox 2"/>
          <p:cNvSpPr txBox="1">
            <a:spLocks noChangeArrowheads="1"/>
          </p:cNvSpPr>
          <p:nvPr/>
        </p:nvSpPr>
        <p:spPr bwMode="auto">
          <a:xfrm>
            <a:off x="5435600" y="1052513"/>
            <a:ext cx="3563938" cy="5262562"/>
          </a:xfrm>
          <a:prstGeom prst="rect">
            <a:avLst/>
          </a:prstGeom>
          <a:solidFill>
            <a:schemeClr val="accent4">
              <a:lumMod val="20000"/>
              <a:lumOff val="80000"/>
            </a:schemeClr>
          </a:solidFill>
          <a:ln w="9525">
            <a:noFill/>
            <a:miter lim="800000"/>
            <a:headEnd/>
            <a:tailEnd/>
          </a:ln>
        </p:spPr>
        <p:txBody>
          <a:bodyPr>
            <a:spAutoFit/>
          </a:bodyPr>
          <a:lstStyle/>
          <a:p>
            <a:pPr fontAlgn="auto">
              <a:spcBef>
                <a:spcPts val="0"/>
              </a:spcBef>
              <a:spcAft>
                <a:spcPts val="0"/>
              </a:spcAft>
              <a:defRPr/>
            </a:pPr>
            <a:r>
              <a:rPr lang="en-GB" sz="2400" b="1" dirty="0">
                <a:solidFill>
                  <a:srgbClr val="C00000"/>
                </a:solidFill>
                <a:latin typeface="Calibri" pitchFamily="34" charset="0"/>
                <a:cs typeface="+mn-cs"/>
              </a:rPr>
              <a:t>Tony, in Year 2, heard a story about Moses from Adam and asked some questions. The class were very interested in what happens when Adam and his big brother fall out! Tony remembers and records three things, one personal, one from the story, and something else Adam ‘said’ about wearing a </a:t>
            </a:r>
            <a:r>
              <a:rPr lang="en-GB" sz="2400" b="1" dirty="0" err="1">
                <a:solidFill>
                  <a:srgbClr val="C00000"/>
                </a:solidFill>
                <a:latin typeface="Calibri" pitchFamily="34" charset="0"/>
                <a:cs typeface="+mn-cs"/>
              </a:rPr>
              <a:t>Kippah</a:t>
            </a:r>
            <a:r>
              <a:rPr lang="en-GB" sz="2400" b="1" dirty="0">
                <a:solidFill>
                  <a:srgbClr val="C00000"/>
                </a:solidFill>
                <a:latin typeface="Calibri" pitchFamily="34" charset="0"/>
                <a:cs typeface="+mn-cs"/>
              </a:rPr>
              <a:t> and remembering God.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 descr="display work"/>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7938" y="-531813"/>
            <a:ext cx="5932487" cy="7870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6011863" y="3213100"/>
            <a:ext cx="2952750" cy="2862263"/>
          </a:xfrm>
          <a:prstGeom prst="rect">
            <a:avLst/>
          </a:prstGeom>
          <a:solidFill>
            <a:schemeClr val="accent1">
              <a:lumMod val="20000"/>
              <a:lumOff val="80000"/>
            </a:schemeClr>
          </a:solidFill>
        </p:spPr>
        <p:txBody>
          <a:bodyPr>
            <a:spAutoFit/>
          </a:bodyPr>
          <a:lstStyle/>
          <a:p>
            <a:pPr>
              <a:defRPr/>
            </a:pPr>
            <a:r>
              <a:rPr lang="en-GB" sz="2000" dirty="0">
                <a:solidFill>
                  <a:srgbClr val="0070C0"/>
                </a:solidFill>
              </a:rPr>
              <a:t>Julie got her pupils to make a plan of the church and draw some of the things they had learned about in their plan. </a:t>
            </a:r>
          </a:p>
          <a:p>
            <a:pPr>
              <a:defRPr/>
            </a:pPr>
            <a:r>
              <a:rPr lang="en-GB" sz="2000" dirty="0">
                <a:solidFill>
                  <a:srgbClr val="0070C0"/>
                </a:solidFill>
              </a:rPr>
              <a:t>Some pupils wrote about the drawings as well.</a:t>
            </a:r>
          </a:p>
        </p:txBody>
      </p:sp>
    </p:spTree>
    <p:extLst>
      <p:ext uri="{BB962C8B-B14F-4D97-AF65-F5344CB8AC3E}">
        <p14:creationId xmlns:p14="http://schemas.microsoft.com/office/powerpoint/2010/main" val="213412622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 descr="12 13 Milly aged 5 draws Jewish doll Avi.jpg"/>
          <p:cNvPicPr>
            <a:picLocks noGrp="1" noChangeAspect="1"/>
          </p:cNvPicPr>
          <p:nvPr isPhoto="1"/>
        </p:nvPicPr>
        <p:blipFill>
          <a:blip r:embed="rId2" cstate="email"/>
          <a:srcRect/>
          <a:stretch>
            <a:fillRect/>
          </a:stretch>
        </p:blipFill>
        <p:spPr bwMode="auto">
          <a:xfrm>
            <a:off x="0" y="0"/>
            <a:ext cx="9144000" cy="6858000"/>
          </a:xfrm>
          <a:prstGeom prst="rect">
            <a:avLst/>
          </a:prstGeom>
          <a:noFill/>
          <a:ln w="9525">
            <a:noFill/>
            <a:miter lim="800000"/>
            <a:headEnd/>
            <a:tailEnd/>
          </a:ln>
        </p:spPr>
      </p:pic>
      <p:sp>
        <p:nvSpPr>
          <p:cNvPr id="3" name="TextBox 2"/>
          <p:cNvSpPr txBox="1"/>
          <p:nvPr/>
        </p:nvSpPr>
        <p:spPr>
          <a:xfrm>
            <a:off x="5940425" y="620713"/>
            <a:ext cx="2879725" cy="3970337"/>
          </a:xfrm>
          <a:prstGeom prst="rect">
            <a:avLst/>
          </a:prstGeom>
          <a:solidFill>
            <a:schemeClr val="accent4">
              <a:lumMod val="20000"/>
              <a:lumOff val="80000"/>
            </a:schemeClr>
          </a:solidFill>
        </p:spPr>
        <p:txBody>
          <a:bodyPr>
            <a:spAutoFit/>
          </a:bodyPr>
          <a:lstStyle/>
          <a:p>
            <a:pPr fontAlgn="auto">
              <a:spcBef>
                <a:spcPts val="0"/>
              </a:spcBef>
              <a:spcAft>
                <a:spcPts val="0"/>
              </a:spcAft>
              <a:defRPr/>
            </a:pPr>
            <a:r>
              <a:rPr lang="en-GB" sz="2200" b="1" dirty="0">
                <a:solidFill>
                  <a:srgbClr val="C00000"/>
                </a:solidFill>
                <a:latin typeface="+mn-lt"/>
                <a:cs typeface="+mn-cs"/>
              </a:rPr>
              <a:t>Why not try telling stories where Jewish or Sikh children’s lives are religiously different, but in other ways – football for example – similar to the children in your class? </a:t>
            </a:r>
            <a:r>
              <a:rPr lang="en-GB" dirty="0">
                <a:solidFill>
                  <a:srgbClr val="C00000"/>
                </a:solidFill>
                <a:latin typeface="+mn-lt"/>
                <a:cs typeface="+mn-cs"/>
              </a:rPr>
              <a:t>(Julia’s Jewish doll is called </a:t>
            </a:r>
            <a:r>
              <a:rPr lang="en-GB" dirty="0" err="1">
                <a:solidFill>
                  <a:srgbClr val="C00000"/>
                </a:solidFill>
                <a:latin typeface="+mn-lt"/>
                <a:cs typeface="+mn-cs"/>
              </a:rPr>
              <a:t>Avi</a:t>
            </a:r>
            <a:r>
              <a:rPr lang="en-GB" dirty="0">
                <a:solidFill>
                  <a:srgbClr val="C00000"/>
                </a:solidFill>
                <a:latin typeface="+mn-lt"/>
                <a:cs typeface="+mn-cs"/>
              </a:rPr>
              <a:t>, but he does look a bit like Lat’s persona doll, who is called Adam)</a:t>
            </a:r>
            <a:endParaRPr lang="en-GB" sz="2200" dirty="0">
              <a:solidFill>
                <a:srgbClr val="C00000"/>
              </a:solidFill>
              <a:latin typeface="+mn-lt"/>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1120542.JPG"/>
          <p:cNvPicPr>
            <a:picLocks noGrp="1" noChangeAspect="1"/>
          </p:cNvPicPr>
          <p:nvPr isPhoto="1"/>
        </p:nvPicPr>
        <p:blipFill>
          <a:blip r:embed="rId2" cstate="email">
            <a:lum/>
          </a:blip>
          <a:stretch>
            <a:fillRect/>
          </a:stretch>
        </p:blipFill>
        <p:spPr>
          <a:xfrm>
            <a:off x="3763938" y="-315416"/>
            <a:ext cx="5380062" cy="7173416"/>
          </a:xfrm>
          <a:prstGeom prst="rect">
            <a:avLst/>
          </a:prstGeom>
          <a:noFill/>
          <a:ln>
            <a:noFill/>
          </a:ln>
        </p:spPr>
      </p:pic>
      <p:sp>
        <p:nvSpPr>
          <p:cNvPr id="3" name="TextBox 2"/>
          <p:cNvSpPr txBox="1"/>
          <p:nvPr/>
        </p:nvSpPr>
        <p:spPr>
          <a:xfrm>
            <a:off x="251520" y="1268760"/>
            <a:ext cx="3312368" cy="3416320"/>
          </a:xfrm>
          <a:prstGeom prst="rect">
            <a:avLst/>
          </a:prstGeom>
          <a:noFill/>
        </p:spPr>
        <p:txBody>
          <a:bodyPr wrap="square" rtlCol="0">
            <a:spAutoFit/>
          </a:bodyPr>
          <a:lstStyle/>
          <a:p>
            <a:r>
              <a:rPr lang="en-GB" sz="3600" dirty="0"/>
              <a:t>James is 6, and he lives with his mum and dad and his sister Ella. She is 9.</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1120543.JPG"/>
          <p:cNvPicPr>
            <a:picLocks noGrp="1" noChangeAspect="1"/>
          </p:cNvPicPr>
          <p:nvPr isPhoto="1"/>
        </p:nvPicPr>
        <p:blipFill>
          <a:blip r:embed="rId2" cstate="email">
            <a:lum/>
          </a:blip>
          <a:stretch>
            <a:fillRect/>
          </a:stretch>
        </p:blipFill>
        <p:spPr>
          <a:xfrm>
            <a:off x="-8368" y="-171400"/>
            <a:ext cx="5544616" cy="7392821"/>
          </a:xfrm>
          <a:prstGeom prst="rect">
            <a:avLst/>
          </a:prstGeom>
          <a:noFill/>
          <a:ln>
            <a:noFill/>
          </a:ln>
        </p:spPr>
      </p:pic>
      <p:sp>
        <p:nvSpPr>
          <p:cNvPr id="3" name="TextBox 2"/>
          <p:cNvSpPr txBox="1"/>
          <p:nvPr/>
        </p:nvSpPr>
        <p:spPr>
          <a:xfrm>
            <a:off x="5831632" y="1340768"/>
            <a:ext cx="3312368" cy="2308324"/>
          </a:xfrm>
          <a:prstGeom prst="rect">
            <a:avLst/>
          </a:prstGeom>
          <a:noFill/>
        </p:spPr>
        <p:txBody>
          <a:bodyPr wrap="square" rtlCol="0">
            <a:spAutoFit/>
          </a:bodyPr>
          <a:lstStyle/>
          <a:p>
            <a:r>
              <a:rPr lang="en-GB" sz="3600" dirty="0"/>
              <a:t>James has been watching a movie about Jesus.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1120544.JPG"/>
          <p:cNvPicPr>
            <a:picLocks noGrp="1" noChangeAspect="1"/>
          </p:cNvPicPr>
          <p:nvPr isPhoto="1"/>
        </p:nvPicPr>
        <p:blipFill>
          <a:blip r:embed="rId2" cstate="email">
            <a:lum/>
          </a:blip>
          <a:stretch>
            <a:fillRect/>
          </a:stretch>
        </p:blipFill>
        <p:spPr>
          <a:xfrm>
            <a:off x="1691680" y="-411427"/>
            <a:ext cx="5688632" cy="7584843"/>
          </a:xfrm>
          <a:prstGeom prst="rect">
            <a:avLst/>
          </a:prstGeom>
          <a:noFill/>
          <a:ln>
            <a:noFill/>
          </a:ln>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n-GB"/>
              <a:t>Steps to successful doll work</a:t>
            </a:r>
          </a:p>
        </p:txBody>
      </p:sp>
      <p:sp>
        <p:nvSpPr>
          <p:cNvPr id="9219" name="Rectangle 3"/>
          <p:cNvSpPr>
            <a:spLocks noGrp="1" noChangeArrowheads="1"/>
          </p:cNvSpPr>
          <p:nvPr>
            <p:ph type="body" idx="1"/>
          </p:nvPr>
        </p:nvSpPr>
        <p:spPr>
          <a:xfrm>
            <a:off x="285750" y="1600200"/>
            <a:ext cx="4257675" cy="4829175"/>
          </a:xfrm>
          <a:solidFill>
            <a:schemeClr val="accent3">
              <a:lumMod val="20000"/>
              <a:lumOff val="80000"/>
            </a:schemeClr>
          </a:solidFill>
        </p:spPr>
        <p:style>
          <a:lnRef idx="2">
            <a:schemeClr val="accent3"/>
          </a:lnRef>
          <a:fillRef idx="1">
            <a:schemeClr val="lt1"/>
          </a:fillRef>
          <a:effectRef idx="0">
            <a:schemeClr val="accent3"/>
          </a:effectRef>
          <a:fontRef idx="minor">
            <a:schemeClr val="dk1"/>
          </a:fontRef>
        </p:style>
        <p:txBody>
          <a:bodyPr rtlCol="0">
            <a:noAutofit/>
          </a:bodyPr>
          <a:lstStyle/>
          <a:p>
            <a:pPr eaLnBrk="1" fontAlgn="auto" hangingPunct="1">
              <a:spcAft>
                <a:spcPts val="0"/>
              </a:spcAft>
              <a:buFont typeface="Arial" pitchFamily="34" charset="0"/>
              <a:buChar char="•"/>
              <a:defRPr/>
            </a:pPr>
            <a:r>
              <a:rPr lang="en-GB" sz="2800" dirty="0"/>
              <a:t>Look at your class</a:t>
            </a:r>
          </a:p>
          <a:p>
            <a:pPr eaLnBrk="1" fontAlgn="auto" hangingPunct="1">
              <a:spcAft>
                <a:spcPts val="0"/>
              </a:spcAft>
              <a:buFont typeface="Arial" pitchFamily="34" charset="0"/>
              <a:buChar char="•"/>
              <a:defRPr/>
            </a:pPr>
            <a:r>
              <a:rPr lang="en-GB" sz="2800" dirty="0"/>
              <a:t>Look at the gaps and missing features</a:t>
            </a:r>
          </a:p>
          <a:p>
            <a:pPr eaLnBrk="1" fontAlgn="auto" hangingPunct="1">
              <a:spcAft>
                <a:spcPts val="0"/>
              </a:spcAft>
              <a:buFont typeface="Arial" pitchFamily="34" charset="0"/>
              <a:buChar char="•"/>
              <a:defRPr/>
            </a:pPr>
            <a:r>
              <a:rPr lang="en-GB" sz="2800" dirty="0"/>
              <a:t>Find / buy and accessorise your doll</a:t>
            </a:r>
          </a:p>
          <a:p>
            <a:pPr eaLnBrk="1" fontAlgn="auto" hangingPunct="1">
              <a:spcAft>
                <a:spcPts val="0"/>
              </a:spcAft>
              <a:buFont typeface="Arial" pitchFamily="34" charset="0"/>
              <a:buChar char="•"/>
              <a:defRPr/>
            </a:pPr>
            <a:r>
              <a:rPr lang="en-GB" sz="2800" dirty="0"/>
              <a:t>As a staff discuss the issues to explore and create your persona</a:t>
            </a:r>
          </a:p>
          <a:p>
            <a:pPr eaLnBrk="1" fontAlgn="auto" hangingPunct="1">
              <a:spcAft>
                <a:spcPts val="0"/>
              </a:spcAft>
              <a:buFont typeface="Arial" pitchFamily="34" charset="0"/>
              <a:buChar char="•"/>
              <a:defRPr/>
            </a:pPr>
            <a:r>
              <a:rPr lang="en-GB" sz="2800" dirty="0"/>
              <a:t>Record the details</a:t>
            </a:r>
          </a:p>
          <a:p>
            <a:pPr eaLnBrk="1" fontAlgn="auto" hangingPunct="1">
              <a:spcAft>
                <a:spcPts val="0"/>
              </a:spcAft>
              <a:buFont typeface="Arial" pitchFamily="34" charset="0"/>
              <a:buChar char="•"/>
              <a:defRPr/>
            </a:pPr>
            <a:r>
              <a:rPr lang="en-GB" sz="2800" dirty="0"/>
              <a:t>Introduce the doll</a:t>
            </a:r>
          </a:p>
        </p:txBody>
      </p:sp>
      <p:sp>
        <p:nvSpPr>
          <p:cNvPr id="5" name="TextBox 4"/>
          <p:cNvSpPr txBox="1"/>
          <p:nvPr/>
        </p:nvSpPr>
        <p:spPr>
          <a:xfrm>
            <a:off x="4714875" y="1597025"/>
            <a:ext cx="4143375" cy="4832350"/>
          </a:xfrm>
          <a:prstGeom prst="rect">
            <a:avLst/>
          </a:prstGeom>
          <a:solidFill>
            <a:schemeClr val="accent2">
              <a:lumMod val="20000"/>
              <a:lumOff val="80000"/>
            </a:schemeClr>
          </a:solidFill>
        </p:spPr>
        <p:style>
          <a:lnRef idx="2">
            <a:schemeClr val="accent2"/>
          </a:lnRef>
          <a:fillRef idx="1">
            <a:schemeClr val="lt1"/>
          </a:fillRef>
          <a:effectRef idx="0">
            <a:schemeClr val="accent2"/>
          </a:effectRef>
          <a:fontRef idx="minor">
            <a:schemeClr val="dk1"/>
          </a:fontRef>
        </p:style>
        <p:txBody>
          <a:bodyPr>
            <a:spAutoFit/>
          </a:bodyPr>
          <a:lstStyle/>
          <a:p>
            <a:pPr fontAlgn="auto">
              <a:spcBef>
                <a:spcPts val="0"/>
              </a:spcBef>
              <a:spcAft>
                <a:spcPts val="0"/>
              </a:spcAft>
              <a:defRPr/>
            </a:pPr>
            <a:r>
              <a:rPr lang="en-GB" sz="2800" b="1" dirty="0">
                <a:solidFill>
                  <a:schemeClr val="accent2">
                    <a:lumMod val="50000"/>
                  </a:schemeClr>
                </a:solidFill>
              </a:rPr>
              <a:t>Avoid</a:t>
            </a:r>
            <a:r>
              <a:rPr lang="en-GB" sz="2800" dirty="0">
                <a:solidFill>
                  <a:schemeClr val="accent2">
                    <a:lumMod val="50000"/>
                  </a:schemeClr>
                </a:solidFill>
              </a:rPr>
              <a:t>...</a:t>
            </a:r>
          </a:p>
          <a:p>
            <a:pPr fontAlgn="auto">
              <a:spcBef>
                <a:spcPts val="0"/>
              </a:spcBef>
              <a:spcAft>
                <a:spcPts val="0"/>
              </a:spcAft>
              <a:defRPr/>
            </a:pPr>
            <a:r>
              <a:rPr lang="en-GB" sz="2800" dirty="0">
                <a:solidFill>
                  <a:schemeClr val="accent2">
                    <a:lumMod val="50000"/>
                  </a:schemeClr>
                </a:solidFill>
              </a:rPr>
              <a:t>...always using negative issues</a:t>
            </a:r>
          </a:p>
          <a:p>
            <a:pPr fontAlgn="auto">
              <a:spcBef>
                <a:spcPts val="0"/>
              </a:spcBef>
              <a:spcAft>
                <a:spcPts val="0"/>
              </a:spcAft>
              <a:defRPr/>
            </a:pPr>
            <a:r>
              <a:rPr lang="en-GB" sz="2800" dirty="0">
                <a:solidFill>
                  <a:schemeClr val="accent2">
                    <a:lumMod val="50000"/>
                  </a:schemeClr>
                </a:solidFill>
              </a:rPr>
              <a:t>...too many sensitive issues</a:t>
            </a:r>
          </a:p>
          <a:p>
            <a:pPr fontAlgn="auto">
              <a:spcBef>
                <a:spcPts val="0"/>
              </a:spcBef>
              <a:spcAft>
                <a:spcPts val="0"/>
              </a:spcAft>
              <a:defRPr/>
            </a:pPr>
            <a:r>
              <a:rPr lang="en-GB" sz="2800" dirty="0">
                <a:solidFill>
                  <a:schemeClr val="accent2">
                    <a:lumMod val="50000"/>
                  </a:schemeClr>
                </a:solidFill>
              </a:rPr>
              <a:t>...stereotyping</a:t>
            </a:r>
          </a:p>
          <a:p>
            <a:pPr fontAlgn="auto">
              <a:spcBef>
                <a:spcPts val="0"/>
              </a:spcBef>
              <a:spcAft>
                <a:spcPts val="0"/>
              </a:spcAft>
              <a:defRPr/>
            </a:pPr>
            <a:r>
              <a:rPr lang="en-GB" sz="2800" dirty="0">
                <a:solidFill>
                  <a:schemeClr val="accent2">
                    <a:lumMod val="50000"/>
                  </a:schemeClr>
                </a:solidFill>
              </a:rPr>
              <a:t>...allowing the doll to be played with outside the specific situations you set up</a:t>
            </a:r>
          </a:p>
          <a:p>
            <a:pPr fontAlgn="auto">
              <a:spcBef>
                <a:spcPts val="0"/>
              </a:spcBef>
              <a:spcAft>
                <a:spcPts val="0"/>
              </a:spcAft>
              <a:defRPr/>
            </a:pPr>
            <a:endParaRPr lang="en-GB" sz="2800" dirty="0">
              <a:solidFill>
                <a:schemeClr val="accent2">
                  <a:lumMod val="50000"/>
                </a:schemeClr>
              </a:solidFill>
            </a:endParaRPr>
          </a:p>
          <a:p>
            <a:pPr fontAlgn="auto">
              <a:spcBef>
                <a:spcPts val="0"/>
              </a:spcBef>
              <a:spcAft>
                <a:spcPts val="0"/>
              </a:spcAft>
              <a:defRPr/>
            </a:pPr>
            <a:endParaRPr lang="en-GB" sz="2800" dirty="0">
              <a:solidFill>
                <a:schemeClr val="accent2">
                  <a:lumMod val="50000"/>
                </a:schemeClr>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21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21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921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9219">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9219">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0" end="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nodeType="clickEffect">
                                  <p:stCondLst>
                                    <p:cond delay="0"/>
                                  </p:stCondLst>
                                  <p:childTnLst>
                                    <p:set>
                                      <p:cBhvr>
                                        <p:cTn id="4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Date Placeholder 1"/>
          <p:cNvSpPr>
            <a:spLocks noGrp="1"/>
          </p:cNvSpPr>
          <p:nvPr>
            <p:ph type="dt" sz="quarter" idx="10"/>
          </p:nvPr>
        </p:nvSpPr>
        <p:spPr/>
        <p:txBody>
          <a:bodyPr/>
          <a:lstStyle/>
          <a:p>
            <a:pPr>
              <a:defRPr/>
            </a:pPr>
            <a:endParaRPr lang="en-US"/>
          </a:p>
        </p:txBody>
      </p:sp>
      <p:pic>
        <p:nvPicPr>
          <p:cNvPr id="15363" name="Picture 2" descr="C:\Users\user\Documents\4 Other Word docs\INSET CPD\Primary\Respect and community cohesion 2009\P1030332.JPG"/>
          <p:cNvPicPr>
            <a:picLocks noChangeAspect="1" noChangeArrowheads="1"/>
          </p:cNvPicPr>
          <p:nvPr/>
        </p:nvPicPr>
        <p:blipFill>
          <a:blip r:embed="rId2" cstate="email"/>
          <a:srcRect/>
          <a:stretch>
            <a:fillRect/>
          </a:stretch>
        </p:blipFill>
        <p:spPr bwMode="auto">
          <a:xfrm>
            <a:off x="-107950" y="0"/>
            <a:ext cx="9358313" cy="8901113"/>
          </a:xfrm>
          <a:prstGeom prst="rect">
            <a:avLst/>
          </a:prstGeom>
          <a:noFill/>
          <a:ln w="9525">
            <a:noFill/>
            <a:miter lim="800000"/>
            <a:headEnd/>
            <a:tailEnd/>
          </a:ln>
        </p:spPr>
      </p:pic>
      <p:sp>
        <p:nvSpPr>
          <p:cNvPr id="3076" name="TextBox 3"/>
          <p:cNvSpPr txBox="1">
            <a:spLocks noChangeArrowheads="1"/>
          </p:cNvSpPr>
          <p:nvPr/>
        </p:nvSpPr>
        <p:spPr bwMode="auto">
          <a:xfrm>
            <a:off x="4643438" y="692150"/>
            <a:ext cx="3816350" cy="2554288"/>
          </a:xfrm>
          <a:prstGeom prst="rect">
            <a:avLst/>
          </a:prstGeom>
          <a:solidFill>
            <a:schemeClr val="accent4">
              <a:lumMod val="20000"/>
              <a:lumOff val="80000"/>
            </a:schemeClr>
          </a:solidFill>
          <a:ln w="9525">
            <a:noFill/>
            <a:miter lim="800000"/>
            <a:headEnd/>
            <a:tailEnd/>
          </a:ln>
        </p:spPr>
        <p:txBody>
          <a:bodyPr>
            <a:spAutoFit/>
          </a:bodyPr>
          <a:lstStyle/>
          <a:p>
            <a:pPr fontAlgn="auto">
              <a:spcBef>
                <a:spcPts val="0"/>
              </a:spcBef>
              <a:spcAft>
                <a:spcPts val="0"/>
              </a:spcAft>
              <a:defRPr/>
            </a:pPr>
            <a:r>
              <a:rPr lang="en-GB" sz="2000" b="1" dirty="0">
                <a:solidFill>
                  <a:srgbClr val="C00000"/>
                </a:solidFill>
                <a:latin typeface="Calibri" pitchFamily="34" charset="0"/>
                <a:cs typeface="+mn-cs"/>
              </a:rPr>
              <a:t>Why not try plugging the ‘gaps’ in your school or locality with a persona doll?</a:t>
            </a:r>
          </a:p>
          <a:p>
            <a:pPr fontAlgn="auto">
              <a:spcBef>
                <a:spcPts val="0"/>
              </a:spcBef>
              <a:spcAft>
                <a:spcPts val="0"/>
              </a:spcAft>
              <a:defRPr/>
            </a:pPr>
            <a:r>
              <a:rPr lang="en-GB" sz="2000" b="1" dirty="0">
                <a:solidFill>
                  <a:srgbClr val="C00000"/>
                </a:solidFill>
                <a:latin typeface="Calibri" pitchFamily="34" charset="0"/>
                <a:cs typeface="+mn-cs"/>
              </a:rPr>
              <a:t>Adam is 6. He lives with his family – his brother David is 13 and his sister Hannah is 10. sometimes they fall out. On Shabbat they go to Synagogue.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20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6"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03A32C13-300D-4FC1-8D62-6AE738BF1681" descr="6F87CE31-3FD5-4CBF-96C9-69043E0E4CB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5936" y="30061"/>
            <a:ext cx="5148064" cy="5148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3"/>
          <a:stretch>
            <a:fillRect/>
          </a:stretch>
        </p:blipFill>
        <p:spPr>
          <a:xfrm>
            <a:off x="323528" y="4795414"/>
            <a:ext cx="4896544" cy="1724136"/>
          </a:xfrm>
          <a:prstGeom prst="rect">
            <a:avLst/>
          </a:prstGeom>
        </p:spPr>
      </p:pic>
      <p:sp>
        <p:nvSpPr>
          <p:cNvPr id="5" name="TextBox 4"/>
          <p:cNvSpPr txBox="1"/>
          <p:nvPr/>
        </p:nvSpPr>
        <p:spPr>
          <a:xfrm>
            <a:off x="323528" y="1340768"/>
            <a:ext cx="2880320" cy="646331"/>
          </a:xfrm>
          <a:prstGeom prst="rect">
            <a:avLst/>
          </a:prstGeom>
          <a:noFill/>
        </p:spPr>
        <p:txBody>
          <a:bodyPr wrap="square" rtlCol="0">
            <a:spAutoFit/>
          </a:bodyPr>
          <a:lstStyle/>
          <a:p>
            <a:r>
              <a:rPr lang="en-GB" dirty="0"/>
              <a:t>David, 13, has a special ‘</a:t>
            </a:r>
            <a:r>
              <a:rPr lang="en-GB"/>
              <a:t>Britiish</a:t>
            </a:r>
            <a:r>
              <a:rPr lang="en-GB" dirty="0"/>
              <a:t> Jewish Kippah’</a:t>
            </a:r>
          </a:p>
        </p:txBody>
      </p:sp>
    </p:spTree>
    <p:extLst>
      <p:ext uri="{BB962C8B-B14F-4D97-AF65-F5344CB8AC3E}">
        <p14:creationId xmlns:p14="http://schemas.microsoft.com/office/powerpoint/2010/main" val="15926660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 descr="display work (2)"/>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1143000" y="0"/>
            <a:ext cx="76771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Card 2"/>
          <p:cNvSpPr/>
          <p:nvPr/>
        </p:nvSpPr>
        <p:spPr>
          <a:xfrm>
            <a:off x="684213" y="2492375"/>
            <a:ext cx="1871662" cy="1441450"/>
          </a:xfrm>
          <a:prstGeom prst="flowChartPunchedCar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t>I put a candle because Jesus is the light of the world</a:t>
            </a:r>
          </a:p>
        </p:txBody>
      </p:sp>
      <p:sp>
        <p:nvSpPr>
          <p:cNvPr id="4" name="Flowchart: Card 3"/>
          <p:cNvSpPr/>
          <p:nvPr/>
        </p:nvSpPr>
        <p:spPr>
          <a:xfrm>
            <a:off x="7245350" y="333375"/>
            <a:ext cx="1873250" cy="1439863"/>
          </a:xfrm>
          <a:prstGeom prst="flowChartPunchedCar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t>I put the cross because I saw Jesus or God on the cross</a:t>
            </a:r>
          </a:p>
        </p:txBody>
      </p:sp>
      <p:sp>
        <p:nvSpPr>
          <p:cNvPr id="5" name="TextBox 4"/>
          <p:cNvSpPr txBox="1"/>
          <p:nvPr/>
        </p:nvSpPr>
        <p:spPr>
          <a:xfrm>
            <a:off x="250825" y="188913"/>
            <a:ext cx="2952750" cy="1322387"/>
          </a:xfrm>
          <a:prstGeom prst="rect">
            <a:avLst/>
          </a:prstGeom>
          <a:solidFill>
            <a:schemeClr val="accent1">
              <a:lumMod val="20000"/>
              <a:lumOff val="80000"/>
            </a:schemeClr>
          </a:solidFill>
        </p:spPr>
        <p:txBody>
          <a:bodyPr>
            <a:spAutoFit/>
          </a:bodyPr>
          <a:lstStyle/>
          <a:p>
            <a:pPr>
              <a:defRPr/>
            </a:pPr>
            <a:r>
              <a:rPr lang="en-GB" sz="2000" dirty="0">
                <a:solidFill>
                  <a:srgbClr val="0070C0"/>
                </a:solidFill>
              </a:rPr>
              <a:t>It’s good thinking and creative energy that makes this team task into good RE</a:t>
            </a:r>
          </a:p>
        </p:txBody>
      </p:sp>
    </p:spTree>
    <p:extLst>
      <p:ext uri="{BB962C8B-B14F-4D97-AF65-F5344CB8AC3E}">
        <p14:creationId xmlns:p14="http://schemas.microsoft.com/office/powerpoint/2010/main" val="172142516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pPr algn="l"/>
            <a:r>
              <a:rPr lang="en-GB" altLang="en-US" sz="3100" b="1">
                <a:solidFill>
                  <a:srgbClr val="C00000"/>
                </a:solidFill>
              </a:rPr>
              <a:t>Get each team to share its work with the others</a:t>
            </a:r>
            <a:r>
              <a:rPr lang="en-GB" altLang="en-US" sz="3100">
                <a:solidFill>
                  <a:srgbClr val="C00000"/>
                </a:solidFill>
              </a:rPr>
              <a:t>. </a:t>
            </a:r>
            <a:endParaRPr lang="en-GB" altLang="en-US">
              <a:solidFill>
                <a:srgbClr val="C00000"/>
              </a:solidFill>
            </a:endParaRPr>
          </a:p>
        </p:txBody>
      </p:sp>
      <p:sp>
        <p:nvSpPr>
          <p:cNvPr id="3" name="Content Placeholder 2"/>
          <p:cNvSpPr>
            <a:spLocks noGrp="1"/>
          </p:cNvSpPr>
          <p:nvPr>
            <p:ph idx="1"/>
          </p:nvPr>
        </p:nvSpPr>
        <p:spPr>
          <a:xfrm>
            <a:off x="457200" y="1196975"/>
            <a:ext cx="8229600" cy="5545138"/>
          </a:xfrm>
        </p:spPr>
        <p:txBody>
          <a:bodyPr>
            <a:normAutofit fontScale="85000" lnSpcReduction="20000"/>
          </a:bodyPr>
          <a:lstStyle/>
          <a:p>
            <a:pPr>
              <a:defRPr/>
            </a:pPr>
            <a:r>
              <a:rPr lang="en-GB" dirty="0"/>
              <a:t>Tell children that the Bible compares the church to a body, where the hands do one thing and the feet another, the tummy matters and so does the tongue. </a:t>
            </a:r>
          </a:p>
          <a:p>
            <a:pPr>
              <a:defRPr/>
            </a:pPr>
            <a:r>
              <a:rPr lang="en-GB" dirty="0"/>
              <a:t>Tell the children that their teamwork is like the church itself, in one way. Christians believe God is pleased when we all co-operate, when we all do our bit. </a:t>
            </a:r>
          </a:p>
          <a:p>
            <a:pPr>
              <a:defRPr/>
            </a:pPr>
            <a:r>
              <a:rPr lang="en-GB" dirty="0"/>
              <a:t>Ask the children to make up some prayers or meditations, and to practice a song for the ‘opening’ of the church, and have a little ceremony. </a:t>
            </a:r>
          </a:p>
          <a:p>
            <a:pPr>
              <a:defRPr/>
            </a:pPr>
            <a:r>
              <a:rPr lang="en-GB" dirty="0"/>
              <a:t>Can some of your writers make a poster inviting people to come? </a:t>
            </a:r>
          </a:p>
          <a:p>
            <a:pPr>
              <a:defRPr/>
            </a:pPr>
            <a:r>
              <a:rPr lang="en-GB" dirty="0"/>
              <a:t>Ask children to take and use photos of the teams working to show how the church is built. Link community and activity together as a way to learn what it means to belong to the church.</a:t>
            </a:r>
          </a:p>
          <a:p>
            <a:pPr>
              <a:defRPr/>
            </a:pPr>
            <a:endParaRPr lang="en-GB" dirty="0"/>
          </a:p>
        </p:txBody>
      </p:sp>
    </p:spTree>
    <p:extLst>
      <p:ext uri="{BB962C8B-B14F-4D97-AF65-F5344CB8AC3E}">
        <p14:creationId xmlns:p14="http://schemas.microsoft.com/office/powerpoint/2010/main" val="3380337553"/>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6688" y="0"/>
            <a:ext cx="103044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6011863" y="3213100"/>
            <a:ext cx="2952750" cy="2862263"/>
          </a:xfrm>
          <a:prstGeom prst="rect">
            <a:avLst/>
          </a:prstGeom>
          <a:solidFill>
            <a:schemeClr val="accent1">
              <a:lumMod val="20000"/>
              <a:lumOff val="80000"/>
            </a:schemeClr>
          </a:solidFill>
        </p:spPr>
        <p:txBody>
          <a:bodyPr>
            <a:spAutoFit/>
          </a:bodyPr>
          <a:lstStyle/>
          <a:p>
            <a:pPr>
              <a:defRPr/>
            </a:pPr>
            <a:r>
              <a:rPr lang="en-GB" sz="2000" dirty="0">
                <a:solidFill>
                  <a:srgbClr val="0070C0"/>
                </a:solidFill>
              </a:rPr>
              <a:t>Hallsville School in Newham used similar ideas with the Reception class, creating a church in their classroom for children to play inside. </a:t>
            </a:r>
          </a:p>
          <a:p>
            <a:pPr>
              <a:defRPr/>
            </a:pPr>
            <a:endParaRPr lang="en-GB" sz="2000" dirty="0">
              <a:solidFill>
                <a:srgbClr val="0070C0"/>
              </a:solidFill>
            </a:endParaRPr>
          </a:p>
          <a:p>
            <a:pPr>
              <a:defRPr/>
            </a:pPr>
            <a:r>
              <a:rPr lang="en-GB" sz="2000" dirty="0">
                <a:solidFill>
                  <a:srgbClr val="0070C0"/>
                </a:solidFill>
              </a:rPr>
              <a:t>What do you think the inside looks like?</a:t>
            </a:r>
          </a:p>
        </p:txBody>
      </p:sp>
    </p:spTree>
    <p:extLst>
      <p:ext uri="{BB962C8B-B14F-4D97-AF65-F5344CB8AC3E}">
        <p14:creationId xmlns:p14="http://schemas.microsoft.com/office/powerpoint/2010/main" val="324722132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endParaRPr lang="en-GB" altLang="en-US"/>
          </a:p>
        </p:txBody>
      </p:sp>
      <p:sp>
        <p:nvSpPr>
          <p:cNvPr id="22531" name="Content Placeholder 2"/>
          <p:cNvSpPr>
            <a:spLocks noGrp="1"/>
          </p:cNvSpPr>
          <p:nvPr>
            <p:ph idx="1"/>
          </p:nvPr>
        </p:nvSpPr>
        <p:spPr/>
        <p:txBody>
          <a:bodyPr/>
          <a:lstStyle/>
          <a:p>
            <a:endParaRPr lang="en-GB" altLang="en-US"/>
          </a:p>
        </p:txBody>
      </p:sp>
      <p:pic>
        <p:nvPicPr>
          <p:cNvPr id="22532" name="Picture 5" descr="Hallsvil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08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6011863" y="3213100"/>
            <a:ext cx="2952750" cy="2554288"/>
          </a:xfrm>
          <a:prstGeom prst="rect">
            <a:avLst/>
          </a:prstGeom>
          <a:solidFill>
            <a:schemeClr val="accent1">
              <a:lumMod val="20000"/>
              <a:lumOff val="80000"/>
            </a:schemeClr>
          </a:solidFill>
        </p:spPr>
        <p:txBody>
          <a:bodyPr>
            <a:spAutoFit/>
          </a:bodyPr>
          <a:lstStyle/>
          <a:p>
            <a:pPr>
              <a:defRPr/>
            </a:pPr>
            <a:r>
              <a:rPr lang="en-GB" sz="2000" dirty="0">
                <a:solidFill>
                  <a:srgbClr val="0070C0"/>
                </a:solidFill>
              </a:rPr>
              <a:t>Lots of work for the TA here, but lots of experiential and fun learning for the 4-5 year olds.</a:t>
            </a:r>
          </a:p>
          <a:p>
            <a:pPr>
              <a:defRPr/>
            </a:pPr>
            <a:endParaRPr lang="en-GB" sz="2000" dirty="0">
              <a:solidFill>
                <a:srgbClr val="0070C0"/>
              </a:solidFill>
            </a:endParaRPr>
          </a:p>
          <a:p>
            <a:pPr>
              <a:defRPr/>
            </a:pPr>
            <a:r>
              <a:rPr lang="en-GB" sz="2000" dirty="0">
                <a:solidFill>
                  <a:srgbClr val="0070C0"/>
                </a:solidFill>
              </a:rPr>
              <a:t>What if you adapted the ideas for older pupils?</a:t>
            </a:r>
          </a:p>
        </p:txBody>
      </p:sp>
    </p:spTree>
    <p:extLst>
      <p:ext uri="{BB962C8B-B14F-4D97-AF65-F5344CB8AC3E}">
        <p14:creationId xmlns:p14="http://schemas.microsoft.com/office/powerpoint/2010/main" val="224910126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pPr algn="l"/>
            <a:r>
              <a:rPr lang="en-GB" altLang="en-US" b="1">
                <a:solidFill>
                  <a:srgbClr val="0070C0"/>
                </a:solidFill>
              </a:rPr>
              <a:t>Team Church for 7-11s</a:t>
            </a:r>
          </a:p>
        </p:txBody>
      </p:sp>
      <p:sp>
        <p:nvSpPr>
          <p:cNvPr id="3" name="Content Placeholder 2"/>
          <p:cNvSpPr>
            <a:spLocks noGrp="1"/>
          </p:cNvSpPr>
          <p:nvPr>
            <p:ph idx="1"/>
          </p:nvPr>
        </p:nvSpPr>
        <p:spPr/>
        <p:txBody>
          <a:bodyPr>
            <a:normAutofit lnSpcReduction="10000"/>
          </a:bodyPr>
          <a:lstStyle/>
          <a:p>
            <a:pPr marL="0" indent="0">
              <a:buFont typeface="Arial" panose="020B0604020202020204" pitchFamily="34" charset="0"/>
              <a:buNone/>
              <a:defRPr/>
            </a:pPr>
            <a:r>
              <a:rPr lang="en-GB" sz="2800" b="1" dirty="0">
                <a:solidFill>
                  <a:srgbClr val="C00000"/>
                </a:solidFill>
              </a:rPr>
              <a:t>Older pupils might try…</a:t>
            </a:r>
          </a:p>
          <a:p>
            <a:pPr>
              <a:defRPr/>
            </a:pPr>
            <a:r>
              <a:rPr lang="en-GB" sz="2800" dirty="0">
                <a:solidFill>
                  <a:srgbClr val="C00000"/>
                </a:solidFill>
              </a:rPr>
              <a:t>Designing and making two faith community buildings, from different religions, and considering similarities and differences. They could invite the 4-6 year olds to come and see their work</a:t>
            </a:r>
          </a:p>
          <a:p>
            <a:pPr>
              <a:defRPr/>
            </a:pPr>
            <a:r>
              <a:rPr lang="en-GB" sz="2800" dirty="0">
                <a:solidFill>
                  <a:srgbClr val="C00000"/>
                </a:solidFill>
              </a:rPr>
              <a:t>Developing ideas for a ‘shared sacred space’ – e.g. a chapel for an airport, hospital, prison or shopping centre: how could this be made to work for Christians, Jews, Muslims and Hindus? What about non-religious people?</a:t>
            </a:r>
          </a:p>
        </p:txBody>
      </p:sp>
    </p:spTree>
    <p:extLst>
      <p:ext uri="{BB962C8B-B14F-4D97-AF65-F5344CB8AC3E}">
        <p14:creationId xmlns:p14="http://schemas.microsoft.com/office/powerpoint/2010/main" val="719525108"/>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85EE5-E8FC-434E-A99E-DA2F52408F91}"/>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id="{E439ED05-528C-4A7E-A527-A1331BDAA7DC}"/>
              </a:ext>
            </a:extLst>
          </p:cNvPr>
          <p:cNvPicPr>
            <a:picLocks noGrp="1" noChangeAspect="1"/>
          </p:cNvPicPr>
          <p:nvPr>
            <p:ph idx="1"/>
          </p:nvPr>
        </p:nvPicPr>
        <p:blipFill>
          <a:blip r:embed="rId2"/>
          <a:stretch>
            <a:fillRect/>
          </a:stretch>
        </p:blipFill>
        <p:spPr>
          <a:xfrm>
            <a:off x="1835696" y="0"/>
            <a:ext cx="5544616" cy="6912768"/>
          </a:xfrm>
          <a:prstGeom prst="rect">
            <a:avLst/>
          </a:prstGeom>
        </p:spPr>
      </p:pic>
    </p:spTree>
    <p:extLst>
      <p:ext uri="{BB962C8B-B14F-4D97-AF65-F5344CB8AC3E}">
        <p14:creationId xmlns:p14="http://schemas.microsoft.com/office/powerpoint/2010/main" val="7014827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endParaRPr lang="en-GB" altLang="en-US"/>
          </a:p>
        </p:txBody>
      </p:sp>
      <p:pic>
        <p:nvPicPr>
          <p:cNvPr id="25603"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80975" y="-242888"/>
            <a:ext cx="6769100" cy="9024938"/>
          </a:xfrm>
        </p:spPr>
      </p:pic>
      <p:sp>
        <p:nvSpPr>
          <p:cNvPr id="25604" name="Rectangle 4"/>
          <p:cNvSpPr>
            <a:spLocks noChangeArrowheads="1"/>
          </p:cNvSpPr>
          <p:nvPr/>
        </p:nvSpPr>
        <p:spPr bwMode="auto">
          <a:xfrm>
            <a:off x="6632575" y="1751013"/>
            <a:ext cx="2332038"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1800" b="1">
                <a:latin typeface="Arial" panose="020B0604020202020204" pitchFamily="34" charset="0"/>
              </a:rPr>
              <a:t>Ruth Wajchendler teaches Year 4. One of her pupils made this box model synagogue.</a:t>
            </a:r>
          </a:p>
        </p:txBody>
      </p:sp>
    </p:spTree>
    <p:extLst>
      <p:ext uri="{BB962C8B-B14F-4D97-AF65-F5344CB8AC3E}">
        <p14:creationId xmlns:p14="http://schemas.microsoft.com/office/powerpoint/2010/main" val="1357873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endParaRPr lang="en-GB" altLang="en-US"/>
          </a:p>
        </p:txBody>
      </p:sp>
      <p:pic>
        <p:nvPicPr>
          <p:cNvPr id="26627"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275763" cy="6958013"/>
          </a:xfrm>
        </p:spPr>
      </p:pic>
      <p:sp>
        <p:nvSpPr>
          <p:cNvPr id="26628" name="Rectangle 4"/>
          <p:cNvSpPr>
            <a:spLocks noChangeArrowheads="1"/>
          </p:cNvSpPr>
          <p:nvPr/>
        </p:nvSpPr>
        <p:spPr bwMode="auto">
          <a:xfrm>
            <a:off x="6632575" y="1052513"/>
            <a:ext cx="2332038"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1800" b="1">
                <a:latin typeface="Arial" panose="020B0604020202020204" pitchFamily="34" charset="0"/>
              </a:rPr>
              <a:t>See the use of Jewish symbols and the synagogue interior with ark, scrolls, two seating areas and the bimah (if you look carefully). </a:t>
            </a:r>
          </a:p>
        </p:txBody>
      </p:sp>
    </p:spTree>
    <p:extLst>
      <p:ext uri="{BB962C8B-B14F-4D97-AF65-F5344CB8AC3E}">
        <p14:creationId xmlns:p14="http://schemas.microsoft.com/office/powerpoint/2010/main" val="8935440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FE22CE2-71DC-4817-8F9F-5871BE2A9C92}"/>
              </a:ext>
            </a:extLst>
          </p:cNvPr>
          <p:cNvPicPr>
            <a:picLocks noChangeAspect="1"/>
          </p:cNvPicPr>
          <p:nvPr/>
        </p:nvPicPr>
        <p:blipFill>
          <a:blip r:embed="rId2"/>
          <a:stretch>
            <a:fillRect/>
          </a:stretch>
        </p:blipFill>
        <p:spPr>
          <a:xfrm>
            <a:off x="0" y="-877378"/>
            <a:ext cx="5796136" cy="8200913"/>
          </a:xfrm>
          <a:prstGeom prst="rect">
            <a:avLst/>
          </a:prstGeom>
        </p:spPr>
      </p:pic>
      <p:sp>
        <p:nvSpPr>
          <p:cNvPr id="3" name="Text Box 2">
            <a:extLst>
              <a:ext uri="{FF2B5EF4-FFF2-40B4-BE49-F238E27FC236}">
                <a16:creationId xmlns:a16="http://schemas.microsoft.com/office/drawing/2014/main" id="{2D531300-87C9-42D8-A310-D5FEE0AF4B96}"/>
              </a:ext>
            </a:extLst>
          </p:cNvPr>
          <p:cNvSpPr txBox="1">
            <a:spLocks noChangeArrowheads="1"/>
          </p:cNvSpPr>
          <p:nvPr/>
        </p:nvSpPr>
        <p:spPr bwMode="auto">
          <a:xfrm>
            <a:off x="4367785" y="888683"/>
            <a:ext cx="4614290" cy="5198859"/>
          </a:xfrm>
          <a:prstGeom prst="rect">
            <a:avLst/>
          </a:prstGeom>
          <a:solidFill>
            <a:srgbClr val="4472C4">
              <a:alpha val="36000"/>
            </a:srgbClr>
          </a:solidFill>
          <a:ln w="9525">
            <a:noFill/>
            <a:miter lim="800000"/>
            <a:headEnd/>
            <a:tailEnd/>
          </a:ln>
        </p:spPr>
        <p:txBody>
          <a:bodyPr rot="0" vert="horz" wrap="square" lIns="68580" tIns="34290" rIns="68580" bIns="34290" anchor="t" anchorCtr="0">
            <a:spAutoFit/>
          </a:bodyPr>
          <a:lstStyle/>
          <a:p>
            <a:pPr defTabSz="685800" eaLnBrk="1" hangingPunct="1">
              <a:spcBef>
                <a:spcPts val="0"/>
              </a:spcBef>
              <a:spcAft>
                <a:spcPts val="0"/>
              </a:spcAft>
              <a:defRPr/>
            </a:pPr>
            <a:r>
              <a:rPr lang="en-GB" sz="1500" b="1" kern="0" dirty="0">
                <a:solidFill>
                  <a:srgbClr val="4D4D4D"/>
                </a:solidFill>
                <a:ea typeface="Times New Roman" panose="02020603050405020304" pitchFamily="18" charset="0"/>
              </a:rPr>
              <a:t>Class Entry Year 2 Art in Heaven. Berwick St Mary's First School Butterflies</a:t>
            </a:r>
            <a:endParaRPr lang="en-GB" sz="1500" kern="0" dirty="0">
              <a:solidFill>
                <a:sysClr val="windowText" lastClr="000000"/>
              </a:solidFill>
              <a:ea typeface="Times New Roman" panose="02020603050405020304" pitchFamily="18" charset="0"/>
            </a:endParaRPr>
          </a:p>
          <a:p>
            <a:pPr defTabSz="685800" eaLnBrk="1" hangingPunct="1">
              <a:spcBef>
                <a:spcPts val="0"/>
              </a:spcBef>
              <a:spcAft>
                <a:spcPts val="844"/>
              </a:spcAft>
              <a:defRPr/>
            </a:pPr>
            <a:r>
              <a:rPr lang="en-GB" sz="1500" kern="0" dirty="0">
                <a:solidFill>
                  <a:srgbClr val="4D4D4D"/>
                </a:solidFill>
                <a:ea typeface="Times New Roman" panose="02020603050405020304" pitchFamily="18" charset="0"/>
              </a:rPr>
              <a:t>Teacher: “Things that are mysteries or are puzzles can be within what we know and beyond, so we chose wings to show this. We started to ask questions about heaven and beyond the world we know. For our artwork we made ourselves as butterflies with our questions on each part of the wing.”</a:t>
            </a:r>
            <a:endParaRPr lang="en-GB" sz="1500" kern="0" dirty="0">
              <a:solidFill>
                <a:sysClr val="windowText" lastClr="000000"/>
              </a:solidFill>
              <a:ea typeface="Times New Roman" panose="02020603050405020304" pitchFamily="18" charset="0"/>
            </a:endParaRPr>
          </a:p>
          <a:p>
            <a:pPr defTabSz="685800" eaLnBrk="1" hangingPunct="1">
              <a:spcBef>
                <a:spcPts val="0"/>
              </a:spcBef>
              <a:spcAft>
                <a:spcPts val="844"/>
              </a:spcAft>
              <a:defRPr/>
            </a:pPr>
            <a:r>
              <a:rPr lang="en-GB" sz="1500" b="1" kern="0" dirty="0">
                <a:solidFill>
                  <a:srgbClr val="4D4D4D"/>
                </a:solidFill>
                <a:ea typeface="Times New Roman" panose="02020603050405020304" pitchFamily="18" charset="0"/>
              </a:rPr>
              <a:t>Pupils: (7YOs)</a:t>
            </a:r>
            <a:endParaRPr lang="en-GB" sz="1500" kern="0" dirty="0">
              <a:solidFill>
                <a:sysClr val="windowText" lastClr="000000"/>
              </a:solidFill>
              <a:ea typeface="Times New Roman" panose="02020603050405020304" pitchFamily="18" charset="0"/>
            </a:endParaRPr>
          </a:p>
          <a:p>
            <a:pPr defTabSz="685800" eaLnBrk="1" hangingPunct="1">
              <a:spcBef>
                <a:spcPts val="0"/>
              </a:spcBef>
              <a:spcAft>
                <a:spcPts val="844"/>
              </a:spcAft>
              <a:defRPr/>
            </a:pPr>
            <a:r>
              <a:rPr lang="en-GB" sz="1500" kern="0" dirty="0">
                <a:solidFill>
                  <a:srgbClr val="4D4D4D"/>
                </a:solidFill>
                <a:ea typeface="Times New Roman" panose="02020603050405020304" pitchFamily="18" charset="0"/>
              </a:rPr>
              <a:t>“We went outside to inspire us to ask questions about God's creation”</a:t>
            </a:r>
            <a:endParaRPr lang="en-GB" sz="1500" kern="0" dirty="0">
              <a:solidFill>
                <a:sysClr val="windowText" lastClr="000000"/>
              </a:solidFill>
              <a:ea typeface="Times New Roman" panose="02020603050405020304" pitchFamily="18" charset="0"/>
            </a:endParaRPr>
          </a:p>
          <a:p>
            <a:pPr defTabSz="685800" eaLnBrk="1" hangingPunct="1">
              <a:spcBef>
                <a:spcPts val="0"/>
              </a:spcBef>
              <a:spcAft>
                <a:spcPts val="844"/>
              </a:spcAft>
              <a:defRPr/>
            </a:pPr>
            <a:r>
              <a:rPr lang="en-GB" sz="1500" kern="0" dirty="0">
                <a:solidFill>
                  <a:srgbClr val="4D4D4D"/>
                </a:solidFill>
                <a:ea typeface="Times New Roman" panose="02020603050405020304" pitchFamily="18" charset="0"/>
              </a:rPr>
              <a:t>“We saw a butterfly and decided their wings reminded us of angels going up to heaven.” </a:t>
            </a:r>
            <a:endParaRPr lang="en-GB" sz="1500" kern="0" dirty="0">
              <a:solidFill>
                <a:sysClr val="windowText" lastClr="000000"/>
              </a:solidFill>
              <a:ea typeface="Times New Roman" panose="02020603050405020304" pitchFamily="18" charset="0"/>
            </a:endParaRPr>
          </a:p>
          <a:p>
            <a:pPr defTabSz="685800" eaLnBrk="1" hangingPunct="1">
              <a:spcBef>
                <a:spcPts val="0"/>
              </a:spcBef>
              <a:spcAft>
                <a:spcPts val="844"/>
              </a:spcAft>
              <a:defRPr/>
            </a:pPr>
            <a:r>
              <a:rPr lang="en-GB" sz="1500" kern="0" dirty="0">
                <a:solidFill>
                  <a:srgbClr val="4D4D4D"/>
                </a:solidFill>
                <a:ea typeface="Times New Roman" panose="02020603050405020304" pitchFamily="18" charset="0"/>
              </a:rPr>
              <a:t>“Doing this work made me think about God. God is in this world but also looks after people or animals in heaven.”</a:t>
            </a:r>
            <a:endParaRPr lang="en-GB" sz="1500" kern="0" dirty="0">
              <a:solidFill>
                <a:sysClr val="windowText" lastClr="000000"/>
              </a:solidFill>
              <a:ea typeface="Times New Roman" panose="02020603050405020304" pitchFamily="18" charset="0"/>
            </a:endParaRPr>
          </a:p>
          <a:p>
            <a:pPr defTabSz="685800" eaLnBrk="1" hangingPunct="1">
              <a:spcBef>
                <a:spcPts val="0"/>
              </a:spcBef>
              <a:spcAft>
                <a:spcPts val="844"/>
              </a:spcAft>
              <a:defRPr/>
            </a:pPr>
            <a:r>
              <a:rPr lang="en-GB" sz="1500" kern="0" dirty="0">
                <a:solidFill>
                  <a:srgbClr val="4D4D4D"/>
                </a:solidFill>
                <a:ea typeface="Times New Roman" panose="02020603050405020304" pitchFamily="18" charset="0"/>
              </a:rPr>
              <a:t>“We talked about the mystery of heaven. Some people in our class have lost someone who is no longer with us.” </a:t>
            </a:r>
            <a:endParaRPr lang="en-GB" sz="1500" kern="0" dirty="0">
              <a:solidFill>
                <a:sysClr val="windowText" lastClr="000000"/>
              </a:solidFill>
              <a:ea typeface="Times New Roman" panose="02020603050405020304" pitchFamily="18" charset="0"/>
            </a:endParaRPr>
          </a:p>
        </p:txBody>
      </p:sp>
    </p:spTree>
    <p:extLst>
      <p:ext uri="{BB962C8B-B14F-4D97-AF65-F5344CB8AC3E}">
        <p14:creationId xmlns:p14="http://schemas.microsoft.com/office/powerpoint/2010/main" val="18985002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2467CE-54F4-4D5C-ACD6-949968719554}"/>
              </a:ext>
            </a:extLst>
          </p:cNvPr>
          <p:cNvPicPr>
            <a:picLocks noChangeAspect="1"/>
          </p:cNvPicPr>
          <p:nvPr/>
        </p:nvPicPr>
        <p:blipFill>
          <a:blip r:embed="rId2"/>
          <a:stretch>
            <a:fillRect/>
          </a:stretch>
        </p:blipFill>
        <p:spPr>
          <a:xfrm>
            <a:off x="395536" y="260648"/>
            <a:ext cx="8424936" cy="12468776"/>
          </a:xfrm>
          <a:prstGeom prst="rect">
            <a:avLst/>
          </a:prstGeom>
        </p:spPr>
      </p:pic>
    </p:spTree>
    <p:extLst>
      <p:ext uri="{BB962C8B-B14F-4D97-AF65-F5344CB8AC3E}">
        <p14:creationId xmlns:p14="http://schemas.microsoft.com/office/powerpoint/2010/main" val="1632871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5.55556E-7 -7.40741E-7 L -0.00382 -0.90903 " pathEditMode="relative" rAng="0" ptsTypes="AA">
                                      <p:cBhvr>
                                        <p:cTn id="6" dur="2000" fill="hold"/>
                                        <p:tgtEl>
                                          <p:spTgt spid="2"/>
                                        </p:tgtEl>
                                        <p:attrNameLst>
                                          <p:attrName>ppt_x</p:attrName>
                                          <p:attrName>ppt_y</p:attrName>
                                        </p:attrNameLst>
                                      </p:cBhvr>
                                      <p:rCtr x="-191" y="-4546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4564063" y="115888"/>
            <a:ext cx="4608512" cy="6913562"/>
          </a:xfrm>
        </p:spPr>
      </p:pic>
      <p:sp>
        <p:nvSpPr>
          <p:cNvPr id="27651" name="Title 1"/>
          <p:cNvSpPr txBox="1">
            <a:spLocks/>
          </p:cNvSpPr>
          <p:nvPr/>
        </p:nvSpPr>
        <p:spPr bwMode="auto">
          <a:xfrm>
            <a:off x="179388" y="1916113"/>
            <a:ext cx="410686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GB" altLang="en-US" sz="4800" b="1">
                <a:solidFill>
                  <a:srgbClr val="C00000"/>
                </a:solidFill>
              </a:rPr>
              <a:t>Spirited Poetry</a:t>
            </a:r>
          </a:p>
          <a:p>
            <a:pPr algn="ctr">
              <a:spcBef>
                <a:spcPct val="0"/>
              </a:spcBef>
              <a:buFontTx/>
              <a:buNone/>
            </a:pPr>
            <a:r>
              <a:rPr lang="en-GB" altLang="en-US" sz="4400"/>
              <a:t>Deep ideas</a:t>
            </a:r>
          </a:p>
          <a:p>
            <a:pPr algn="ctr">
              <a:spcBef>
                <a:spcPct val="0"/>
              </a:spcBef>
              <a:buFontTx/>
              <a:buNone/>
            </a:pPr>
            <a:r>
              <a:rPr lang="en-GB" altLang="en-US" sz="4400"/>
              <a:t>Big thoughts</a:t>
            </a:r>
          </a:p>
          <a:p>
            <a:pPr algn="ctr">
              <a:spcBef>
                <a:spcPct val="0"/>
              </a:spcBef>
              <a:buFontTx/>
              <a:buNone/>
            </a:pPr>
            <a:r>
              <a:rPr lang="en-GB" altLang="en-US" sz="4400"/>
              <a:t>Expressed views</a:t>
            </a:r>
          </a:p>
        </p:txBody>
      </p:sp>
    </p:spTree>
    <p:extLst>
      <p:ext uri="{BB962C8B-B14F-4D97-AF65-F5344CB8AC3E}">
        <p14:creationId xmlns:p14="http://schemas.microsoft.com/office/powerpoint/2010/main" val="9942144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4"/>
          <p:cNvSpPr>
            <a:spLocks noGrp="1" noChangeArrowheads="1"/>
          </p:cNvSpPr>
          <p:nvPr>
            <p:ph type="title"/>
          </p:nvPr>
        </p:nvSpPr>
        <p:spPr/>
        <p:txBody>
          <a:bodyPr/>
          <a:lstStyle/>
          <a:p>
            <a:pPr eaLnBrk="1" hangingPunct="1"/>
            <a:endParaRPr lang="en-US" altLang="en-US"/>
          </a:p>
        </p:txBody>
      </p:sp>
      <p:sp>
        <p:nvSpPr>
          <p:cNvPr id="9219" name="Rectangle 5"/>
          <p:cNvSpPr>
            <a:spLocks noGrp="1" noChangeArrowheads="1"/>
          </p:cNvSpPr>
          <p:nvPr>
            <p:ph type="body" sz="half" idx="1"/>
          </p:nvPr>
        </p:nvSpPr>
        <p:spPr>
          <a:xfrm>
            <a:off x="5580112" y="260350"/>
            <a:ext cx="3405031" cy="5865813"/>
          </a:xfrm>
        </p:spPr>
        <p:txBody>
          <a:bodyPr/>
          <a:lstStyle/>
          <a:p>
            <a:pPr eaLnBrk="1" hangingPunct="1">
              <a:lnSpc>
                <a:spcPct val="80000"/>
              </a:lnSpc>
              <a:buFontTx/>
              <a:buNone/>
            </a:pPr>
            <a:r>
              <a:rPr lang="en-US" altLang="en-US" sz="2400" b="1" u="sng" dirty="0">
                <a:solidFill>
                  <a:srgbClr val="3333CC"/>
                </a:solidFill>
              </a:rPr>
              <a:t>God rhymes</a:t>
            </a:r>
            <a:endParaRPr lang="en-US" altLang="en-US" sz="2400" dirty="0">
              <a:solidFill>
                <a:srgbClr val="3333CC"/>
              </a:solidFill>
            </a:endParaRPr>
          </a:p>
          <a:p>
            <a:pPr eaLnBrk="1" hangingPunct="1">
              <a:lnSpc>
                <a:spcPct val="80000"/>
              </a:lnSpc>
              <a:buFontTx/>
              <a:buNone/>
            </a:pPr>
            <a:r>
              <a:rPr lang="en-US" altLang="en-US" sz="2400" dirty="0">
                <a:solidFill>
                  <a:srgbClr val="3333CC"/>
                </a:solidFill>
              </a:rPr>
              <a:t>Taylor Richardson, Age 7 </a:t>
            </a:r>
          </a:p>
          <a:p>
            <a:pPr eaLnBrk="1" hangingPunct="1">
              <a:lnSpc>
                <a:spcPct val="80000"/>
              </a:lnSpc>
              <a:buFontTx/>
              <a:buNone/>
            </a:pPr>
            <a:r>
              <a:rPr lang="en-US" altLang="en-US" sz="2400" dirty="0">
                <a:solidFill>
                  <a:srgbClr val="3333CC"/>
                </a:solidFill>
              </a:rPr>
              <a:t>Where is God?</a:t>
            </a:r>
          </a:p>
          <a:p>
            <a:pPr eaLnBrk="1" hangingPunct="1">
              <a:lnSpc>
                <a:spcPct val="80000"/>
              </a:lnSpc>
              <a:buFontTx/>
              <a:buNone/>
            </a:pPr>
            <a:r>
              <a:rPr lang="en-US" altLang="en-US" sz="2400" dirty="0">
                <a:solidFill>
                  <a:srgbClr val="3333CC"/>
                </a:solidFill>
              </a:rPr>
              <a:t>God is in the flowers</a:t>
            </a:r>
          </a:p>
          <a:p>
            <a:pPr eaLnBrk="1" hangingPunct="1">
              <a:lnSpc>
                <a:spcPct val="80000"/>
              </a:lnSpc>
              <a:buFontTx/>
              <a:buNone/>
            </a:pPr>
            <a:r>
              <a:rPr lang="en-US" altLang="en-US" sz="2400" dirty="0">
                <a:solidFill>
                  <a:srgbClr val="3333CC"/>
                </a:solidFill>
              </a:rPr>
              <a:t>Using his powers</a:t>
            </a:r>
          </a:p>
          <a:p>
            <a:pPr eaLnBrk="1" hangingPunct="1">
              <a:lnSpc>
                <a:spcPct val="80000"/>
              </a:lnSpc>
              <a:buFontTx/>
              <a:buNone/>
            </a:pPr>
            <a:r>
              <a:rPr lang="en-US" altLang="en-US" sz="2400" dirty="0">
                <a:solidFill>
                  <a:srgbClr val="3333CC"/>
                </a:solidFill>
              </a:rPr>
              <a:t>Where is God?</a:t>
            </a:r>
          </a:p>
          <a:p>
            <a:pPr eaLnBrk="1" hangingPunct="1">
              <a:lnSpc>
                <a:spcPct val="80000"/>
              </a:lnSpc>
              <a:buFontTx/>
              <a:buNone/>
            </a:pPr>
            <a:r>
              <a:rPr lang="en-US" altLang="en-US" sz="2400" dirty="0">
                <a:solidFill>
                  <a:srgbClr val="3333CC"/>
                </a:solidFill>
              </a:rPr>
              <a:t>God is in the cloud</a:t>
            </a:r>
          </a:p>
          <a:p>
            <a:pPr eaLnBrk="1" hangingPunct="1">
              <a:lnSpc>
                <a:spcPct val="80000"/>
              </a:lnSpc>
              <a:buFontTx/>
              <a:buNone/>
            </a:pPr>
            <a:r>
              <a:rPr lang="en-US" altLang="en-US" sz="2400" dirty="0">
                <a:solidFill>
                  <a:srgbClr val="3333CC"/>
                </a:solidFill>
              </a:rPr>
              <a:t>Watching</a:t>
            </a:r>
          </a:p>
          <a:p>
            <a:pPr eaLnBrk="1" hangingPunct="1">
              <a:lnSpc>
                <a:spcPct val="80000"/>
              </a:lnSpc>
              <a:buFontTx/>
              <a:buNone/>
            </a:pPr>
            <a:r>
              <a:rPr lang="en-US" altLang="en-US" sz="2400" dirty="0">
                <a:solidFill>
                  <a:srgbClr val="3333CC"/>
                </a:solidFill>
              </a:rPr>
              <a:t>Feeling proud</a:t>
            </a:r>
          </a:p>
          <a:p>
            <a:pPr eaLnBrk="1" hangingPunct="1">
              <a:lnSpc>
                <a:spcPct val="80000"/>
              </a:lnSpc>
              <a:buFontTx/>
              <a:buNone/>
            </a:pPr>
            <a:r>
              <a:rPr lang="en-US" altLang="en-US" sz="2400" dirty="0">
                <a:solidFill>
                  <a:srgbClr val="3333CC"/>
                </a:solidFill>
              </a:rPr>
              <a:t>Where is God?</a:t>
            </a:r>
          </a:p>
          <a:p>
            <a:pPr eaLnBrk="1" hangingPunct="1">
              <a:lnSpc>
                <a:spcPct val="80000"/>
              </a:lnSpc>
              <a:buFontTx/>
              <a:buNone/>
            </a:pPr>
            <a:r>
              <a:rPr lang="en-US" altLang="en-US" sz="2400" dirty="0">
                <a:solidFill>
                  <a:srgbClr val="3333CC"/>
                </a:solidFill>
              </a:rPr>
              <a:t>God is in the sun</a:t>
            </a:r>
          </a:p>
          <a:p>
            <a:pPr eaLnBrk="1" hangingPunct="1">
              <a:lnSpc>
                <a:spcPct val="80000"/>
              </a:lnSpc>
              <a:buFontTx/>
              <a:buNone/>
            </a:pPr>
            <a:r>
              <a:rPr lang="en-US" altLang="en-US" sz="2400" dirty="0">
                <a:solidFill>
                  <a:srgbClr val="3333CC"/>
                </a:solidFill>
              </a:rPr>
              <a:t>Warming everyone</a:t>
            </a:r>
          </a:p>
          <a:p>
            <a:pPr eaLnBrk="1" hangingPunct="1">
              <a:lnSpc>
                <a:spcPct val="80000"/>
              </a:lnSpc>
              <a:buFontTx/>
              <a:buNone/>
            </a:pPr>
            <a:r>
              <a:rPr lang="en-US" altLang="en-US" sz="2400" dirty="0">
                <a:solidFill>
                  <a:srgbClr val="3333CC"/>
                </a:solidFill>
              </a:rPr>
              <a:t>Where is God?</a:t>
            </a:r>
          </a:p>
          <a:p>
            <a:pPr eaLnBrk="1" hangingPunct="1">
              <a:lnSpc>
                <a:spcPct val="80000"/>
              </a:lnSpc>
              <a:buFontTx/>
              <a:buNone/>
            </a:pPr>
            <a:r>
              <a:rPr lang="en-US" altLang="en-US" sz="2400" dirty="0">
                <a:solidFill>
                  <a:srgbClr val="3333CC"/>
                </a:solidFill>
              </a:rPr>
              <a:t>God is in the ground</a:t>
            </a:r>
          </a:p>
          <a:p>
            <a:pPr eaLnBrk="1" hangingPunct="1">
              <a:lnSpc>
                <a:spcPct val="80000"/>
              </a:lnSpc>
              <a:buFontTx/>
              <a:buNone/>
            </a:pPr>
            <a:r>
              <a:rPr lang="en-US" altLang="en-US" sz="2400" dirty="0">
                <a:solidFill>
                  <a:srgbClr val="3333CC"/>
                </a:solidFill>
              </a:rPr>
              <a:t>Hearing every sound</a:t>
            </a:r>
            <a:endParaRPr lang="en-US" altLang="en-US" sz="2400" b="1" u="sng" dirty="0">
              <a:solidFill>
                <a:srgbClr val="3333CC"/>
              </a:solidFill>
            </a:endParaRP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6241" y="260350"/>
            <a:ext cx="4927278" cy="5289282"/>
          </a:xfrm>
          <a:prstGeom prst="rect">
            <a:avLst/>
          </a:prstGeom>
        </p:spPr>
      </p:pic>
    </p:spTree>
    <p:extLst>
      <p:ext uri="{BB962C8B-B14F-4D97-AF65-F5344CB8AC3E}">
        <p14:creationId xmlns:p14="http://schemas.microsoft.com/office/powerpoint/2010/main" val="42377866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endParaRPr lang="en-GB" altLang="en-US"/>
          </a:p>
        </p:txBody>
      </p:sp>
      <p:pic>
        <p:nvPicPr>
          <p:cNvPr id="28675"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457200" y="282575"/>
            <a:ext cx="8342313" cy="5810250"/>
          </a:xfrm>
        </p:spPr>
      </p:pic>
    </p:spTree>
    <p:extLst>
      <p:ext uri="{BB962C8B-B14F-4D97-AF65-F5344CB8AC3E}">
        <p14:creationId xmlns:p14="http://schemas.microsoft.com/office/powerpoint/2010/main" val="136789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body" sz="half" idx="1"/>
          </p:nvPr>
        </p:nvSpPr>
        <p:spPr>
          <a:xfrm>
            <a:off x="250825" y="115888"/>
            <a:ext cx="4105275" cy="5832475"/>
          </a:xfrm>
        </p:spPr>
        <p:txBody>
          <a:bodyPr/>
          <a:lstStyle/>
          <a:p>
            <a:pPr eaLnBrk="1" hangingPunct="1">
              <a:lnSpc>
                <a:spcPct val="80000"/>
              </a:lnSpc>
              <a:buFontTx/>
              <a:buNone/>
            </a:pPr>
            <a:r>
              <a:rPr lang="en-US" altLang="en-US" sz="1800" b="1">
                <a:solidFill>
                  <a:schemeClr val="accent2"/>
                </a:solidFill>
              </a:rPr>
              <a:t>Jill Merlini, 7, </a:t>
            </a:r>
          </a:p>
          <a:p>
            <a:pPr eaLnBrk="1" hangingPunct="1">
              <a:lnSpc>
                <a:spcPct val="80000"/>
              </a:lnSpc>
              <a:buFontTx/>
              <a:buNone/>
            </a:pPr>
            <a:r>
              <a:rPr lang="en-US" altLang="en-US" sz="1800" b="1">
                <a:solidFill>
                  <a:schemeClr val="accent2"/>
                </a:solidFill>
              </a:rPr>
              <a:t>Boxgrove Primary School</a:t>
            </a:r>
          </a:p>
          <a:p>
            <a:pPr eaLnBrk="1" hangingPunct="1">
              <a:lnSpc>
                <a:spcPct val="80000"/>
              </a:lnSpc>
              <a:buFontTx/>
              <a:buNone/>
            </a:pPr>
            <a:r>
              <a:rPr lang="en-US" altLang="en-US" sz="1800" b="1">
                <a:solidFill>
                  <a:schemeClr val="accent2"/>
                </a:solidFill>
              </a:rPr>
              <a:t>God is a runner </a:t>
            </a:r>
          </a:p>
          <a:p>
            <a:pPr eaLnBrk="1" hangingPunct="1">
              <a:lnSpc>
                <a:spcPct val="80000"/>
              </a:lnSpc>
              <a:buFontTx/>
              <a:buNone/>
            </a:pPr>
            <a:r>
              <a:rPr lang="en-US" altLang="en-US" sz="1800" b="1">
                <a:solidFill>
                  <a:schemeClr val="accent2"/>
                </a:solidFill>
              </a:rPr>
              <a:t>and a racer and fast.</a:t>
            </a:r>
          </a:p>
          <a:p>
            <a:pPr eaLnBrk="1" hangingPunct="1">
              <a:lnSpc>
                <a:spcPct val="80000"/>
              </a:lnSpc>
              <a:buFontTx/>
              <a:buNone/>
            </a:pPr>
            <a:r>
              <a:rPr lang="en-US" altLang="en-US" sz="1800" b="1">
                <a:solidFill>
                  <a:schemeClr val="accent2"/>
                </a:solidFill>
              </a:rPr>
              <a:t>God is a swimmer, </a:t>
            </a:r>
          </a:p>
          <a:p>
            <a:pPr eaLnBrk="1" hangingPunct="1">
              <a:lnSpc>
                <a:spcPct val="80000"/>
              </a:lnSpc>
              <a:buFontTx/>
              <a:buNone/>
            </a:pPr>
            <a:r>
              <a:rPr lang="en-US" altLang="en-US" sz="1800" b="1">
                <a:solidFill>
                  <a:schemeClr val="accent2"/>
                </a:solidFill>
              </a:rPr>
              <a:t>fast and not last.</a:t>
            </a:r>
          </a:p>
          <a:p>
            <a:pPr eaLnBrk="1" hangingPunct="1">
              <a:lnSpc>
                <a:spcPct val="80000"/>
              </a:lnSpc>
              <a:buFontTx/>
              <a:buNone/>
            </a:pPr>
            <a:r>
              <a:rPr lang="en-US" altLang="en-US" sz="1800" b="1">
                <a:solidFill>
                  <a:schemeClr val="accent2"/>
                </a:solidFill>
              </a:rPr>
              <a:t>God is in heaven </a:t>
            </a:r>
          </a:p>
          <a:p>
            <a:pPr eaLnBrk="1" hangingPunct="1">
              <a:lnSpc>
                <a:spcPct val="80000"/>
              </a:lnSpc>
              <a:buFontTx/>
              <a:buNone/>
            </a:pPr>
            <a:r>
              <a:rPr lang="en-US" altLang="en-US" sz="1800" b="1">
                <a:solidFill>
                  <a:schemeClr val="accent2"/>
                </a:solidFill>
              </a:rPr>
              <a:t>and air with the sky.</a:t>
            </a:r>
          </a:p>
          <a:p>
            <a:pPr eaLnBrk="1" hangingPunct="1">
              <a:lnSpc>
                <a:spcPct val="80000"/>
              </a:lnSpc>
              <a:buFontTx/>
              <a:buNone/>
            </a:pPr>
            <a:r>
              <a:rPr lang="en-US" altLang="en-US" sz="1800" b="1">
                <a:solidFill>
                  <a:schemeClr val="accent2"/>
                </a:solidFill>
              </a:rPr>
              <a:t>God is someone </a:t>
            </a:r>
          </a:p>
          <a:p>
            <a:pPr eaLnBrk="1" hangingPunct="1">
              <a:lnSpc>
                <a:spcPct val="80000"/>
              </a:lnSpc>
              <a:buFontTx/>
              <a:buNone/>
            </a:pPr>
            <a:r>
              <a:rPr lang="en-US" altLang="en-US" sz="1800" b="1">
                <a:solidFill>
                  <a:schemeClr val="accent2"/>
                </a:solidFill>
              </a:rPr>
              <a:t>who seems to fly.</a:t>
            </a:r>
          </a:p>
          <a:p>
            <a:pPr eaLnBrk="1" hangingPunct="1">
              <a:lnSpc>
                <a:spcPct val="80000"/>
              </a:lnSpc>
              <a:buFontTx/>
              <a:buNone/>
            </a:pPr>
            <a:r>
              <a:rPr lang="en-US" altLang="en-US" sz="1800" b="1">
                <a:solidFill>
                  <a:schemeClr val="accent2"/>
                </a:solidFill>
              </a:rPr>
              <a:t>God is overhanging </a:t>
            </a:r>
          </a:p>
          <a:p>
            <a:pPr eaLnBrk="1" hangingPunct="1">
              <a:lnSpc>
                <a:spcPct val="80000"/>
              </a:lnSpc>
              <a:buFontTx/>
              <a:buNone/>
            </a:pPr>
            <a:r>
              <a:rPr lang="en-US" altLang="en-US" sz="1800" b="1">
                <a:solidFill>
                  <a:schemeClr val="accent2"/>
                </a:solidFill>
              </a:rPr>
              <a:t>like a willow tree.</a:t>
            </a:r>
          </a:p>
          <a:p>
            <a:pPr eaLnBrk="1" hangingPunct="1">
              <a:lnSpc>
                <a:spcPct val="80000"/>
              </a:lnSpc>
              <a:buFontTx/>
              <a:buNone/>
            </a:pPr>
            <a:r>
              <a:rPr lang="en-US" altLang="en-US" sz="1800" b="1">
                <a:solidFill>
                  <a:schemeClr val="accent2"/>
                </a:solidFill>
              </a:rPr>
              <a:t>So if it rains </a:t>
            </a:r>
          </a:p>
          <a:p>
            <a:pPr eaLnBrk="1" hangingPunct="1">
              <a:lnSpc>
                <a:spcPct val="80000"/>
              </a:lnSpc>
              <a:buFontTx/>
              <a:buNone/>
            </a:pPr>
            <a:r>
              <a:rPr lang="en-US" altLang="en-US" sz="1800" b="1">
                <a:solidFill>
                  <a:schemeClr val="accent2"/>
                </a:solidFill>
              </a:rPr>
              <a:t>he is a shelter for me.</a:t>
            </a:r>
            <a:endParaRPr lang="en-US" altLang="en-US" sz="1800" b="1" u="sng">
              <a:solidFill>
                <a:schemeClr val="accent2"/>
              </a:solidFill>
            </a:endParaRPr>
          </a:p>
          <a:p>
            <a:pPr eaLnBrk="1" hangingPunct="1">
              <a:lnSpc>
                <a:spcPct val="80000"/>
              </a:lnSpc>
              <a:buFontTx/>
              <a:buNone/>
            </a:pPr>
            <a:endParaRPr lang="en-US" altLang="en-US" sz="1800" b="1">
              <a:solidFill>
                <a:schemeClr val="accent2"/>
              </a:solidFill>
            </a:endParaRPr>
          </a:p>
        </p:txBody>
      </p:sp>
      <p:sp>
        <p:nvSpPr>
          <p:cNvPr id="34819" name="Rectangle 3"/>
          <p:cNvSpPr>
            <a:spLocks noGrp="1" noChangeArrowheads="1"/>
          </p:cNvSpPr>
          <p:nvPr>
            <p:ph type="body" sz="half" idx="2"/>
          </p:nvPr>
        </p:nvSpPr>
        <p:spPr>
          <a:xfrm>
            <a:off x="4067175" y="1020763"/>
            <a:ext cx="5076825" cy="5792787"/>
          </a:xfrm>
        </p:spPr>
        <p:txBody>
          <a:bodyPr/>
          <a:lstStyle/>
          <a:p>
            <a:pPr eaLnBrk="1" hangingPunct="1">
              <a:lnSpc>
                <a:spcPct val="80000"/>
              </a:lnSpc>
              <a:buFontTx/>
              <a:buNone/>
            </a:pPr>
            <a:r>
              <a:rPr lang="en-US" altLang="en-US" sz="2000" b="1" u="sng">
                <a:solidFill>
                  <a:srgbClr val="3333CC"/>
                </a:solidFill>
              </a:rPr>
              <a:t>Where is God?</a:t>
            </a:r>
            <a:endParaRPr lang="en-US" altLang="en-US" sz="2000" b="1">
              <a:solidFill>
                <a:srgbClr val="3333CC"/>
              </a:solidFill>
            </a:endParaRPr>
          </a:p>
          <a:p>
            <a:pPr eaLnBrk="1" hangingPunct="1">
              <a:lnSpc>
                <a:spcPct val="80000"/>
              </a:lnSpc>
              <a:buFontTx/>
              <a:buNone/>
            </a:pPr>
            <a:r>
              <a:rPr lang="en-US" altLang="en-US" sz="2000" b="1">
                <a:solidFill>
                  <a:srgbClr val="3333CC"/>
                </a:solidFill>
              </a:rPr>
              <a:t>Elizabeth Thompson, Age 9 </a:t>
            </a:r>
          </a:p>
          <a:p>
            <a:pPr eaLnBrk="1" hangingPunct="1">
              <a:lnSpc>
                <a:spcPct val="80000"/>
              </a:lnSpc>
              <a:buFontTx/>
              <a:buNone/>
            </a:pPr>
            <a:r>
              <a:rPr lang="en-US" altLang="en-US" sz="2000" b="1">
                <a:solidFill>
                  <a:srgbClr val="3333CC"/>
                </a:solidFill>
              </a:rPr>
              <a:t>Where is God?</a:t>
            </a:r>
          </a:p>
          <a:p>
            <a:pPr eaLnBrk="1" hangingPunct="1">
              <a:lnSpc>
                <a:spcPct val="80000"/>
              </a:lnSpc>
              <a:buFontTx/>
              <a:buNone/>
            </a:pPr>
            <a:r>
              <a:rPr lang="en-US" altLang="en-US" sz="2000" b="1">
                <a:solidFill>
                  <a:srgbClr val="3333CC"/>
                </a:solidFill>
              </a:rPr>
              <a:t>He’s everywhere all around, in the air.</a:t>
            </a:r>
          </a:p>
          <a:p>
            <a:pPr eaLnBrk="1" hangingPunct="1">
              <a:lnSpc>
                <a:spcPct val="80000"/>
              </a:lnSpc>
              <a:buFontTx/>
              <a:buNone/>
            </a:pPr>
            <a:r>
              <a:rPr lang="en-US" altLang="en-US" sz="2000" b="1">
                <a:solidFill>
                  <a:srgbClr val="3333CC"/>
                </a:solidFill>
              </a:rPr>
              <a:t>In the meow of a cat </a:t>
            </a:r>
          </a:p>
          <a:p>
            <a:pPr eaLnBrk="1" hangingPunct="1">
              <a:lnSpc>
                <a:spcPct val="80000"/>
              </a:lnSpc>
              <a:buFontTx/>
              <a:buNone/>
            </a:pPr>
            <a:r>
              <a:rPr lang="en-US" altLang="en-US" sz="2000" b="1">
                <a:solidFill>
                  <a:srgbClr val="3333CC"/>
                </a:solidFill>
              </a:rPr>
              <a:t>And in the picnic spot where you sat.</a:t>
            </a:r>
          </a:p>
          <a:p>
            <a:pPr eaLnBrk="1" hangingPunct="1">
              <a:lnSpc>
                <a:spcPct val="80000"/>
              </a:lnSpc>
              <a:buFontTx/>
              <a:buNone/>
            </a:pPr>
            <a:r>
              <a:rPr lang="en-US" altLang="en-US" sz="2000" b="1">
                <a:solidFill>
                  <a:srgbClr val="3333CC"/>
                </a:solidFill>
              </a:rPr>
              <a:t>He’s in the sun which comes out every day</a:t>
            </a:r>
          </a:p>
          <a:p>
            <a:pPr eaLnBrk="1" hangingPunct="1">
              <a:lnSpc>
                <a:spcPct val="80000"/>
              </a:lnSpc>
              <a:buFontTx/>
              <a:buNone/>
            </a:pPr>
            <a:r>
              <a:rPr lang="en-US" altLang="en-US" sz="2000" b="1">
                <a:solidFill>
                  <a:srgbClr val="3333CC"/>
                </a:solidFill>
              </a:rPr>
              <a:t>And in your voice when you say come and play.</a:t>
            </a:r>
          </a:p>
          <a:p>
            <a:pPr eaLnBrk="1" hangingPunct="1">
              <a:lnSpc>
                <a:spcPct val="80000"/>
              </a:lnSpc>
              <a:buFontTx/>
              <a:buNone/>
            </a:pPr>
            <a:r>
              <a:rPr lang="en-US" altLang="en-US" sz="2000" b="1">
                <a:solidFill>
                  <a:srgbClr val="3333CC"/>
                </a:solidFill>
              </a:rPr>
              <a:t>He’s in the highest mountain </a:t>
            </a:r>
          </a:p>
          <a:p>
            <a:pPr eaLnBrk="1" hangingPunct="1">
              <a:lnSpc>
                <a:spcPct val="80000"/>
              </a:lnSpc>
              <a:buFontTx/>
              <a:buNone/>
            </a:pPr>
            <a:r>
              <a:rPr lang="en-US" altLang="en-US" sz="2000" b="1">
                <a:solidFill>
                  <a:srgbClr val="3333CC"/>
                </a:solidFill>
              </a:rPr>
              <a:t>And the smallest crumb.</a:t>
            </a:r>
          </a:p>
          <a:p>
            <a:pPr eaLnBrk="1" hangingPunct="1">
              <a:lnSpc>
                <a:spcPct val="80000"/>
              </a:lnSpc>
              <a:buFontTx/>
              <a:buNone/>
            </a:pPr>
            <a:r>
              <a:rPr lang="en-US" altLang="en-US" sz="2000" b="1">
                <a:solidFill>
                  <a:srgbClr val="3333CC"/>
                </a:solidFill>
              </a:rPr>
              <a:t>He’s in the good deeds of everyone.</a:t>
            </a:r>
          </a:p>
          <a:p>
            <a:pPr eaLnBrk="1" hangingPunct="1">
              <a:lnSpc>
                <a:spcPct val="80000"/>
              </a:lnSpc>
              <a:buFontTx/>
              <a:buNone/>
            </a:pPr>
            <a:r>
              <a:rPr lang="en-US" altLang="en-US" sz="2000" b="1">
                <a:solidFill>
                  <a:srgbClr val="3333CC"/>
                </a:solidFill>
              </a:rPr>
              <a:t>He’s in your heart and in your soul,</a:t>
            </a:r>
          </a:p>
          <a:p>
            <a:pPr eaLnBrk="1" hangingPunct="1">
              <a:lnSpc>
                <a:spcPct val="80000"/>
              </a:lnSpc>
              <a:buFontTx/>
              <a:buNone/>
            </a:pPr>
            <a:r>
              <a:rPr lang="en-US" altLang="en-US" sz="2000" b="1">
                <a:solidFill>
                  <a:srgbClr val="3333CC"/>
                </a:solidFill>
              </a:rPr>
              <a:t>He’s with you when you score that great goal.</a:t>
            </a:r>
          </a:p>
          <a:p>
            <a:pPr eaLnBrk="1" hangingPunct="1">
              <a:lnSpc>
                <a:spcPct val="80000"/>
              </a:lnSpc>
              <a:buFontTx/>
              <a:buNone/>
            </a:pPr>
            <a:r>
              <a:rPr lang="en-US" altLang="en-US" sz="2000" b="1">
                <a:solidFill>
                  <a:srgbClr val="3333CC"/>
                </a:solidFill>
              </a:rPr>
              <a:t>Where is God?</a:t>
            </a:r>
          </a:p>
          <a:p>
            <a:pPr eaLnBrk="1" hangingPunct="1">
              <a:lnSpc>
                <a:spcPct val="80000"/>
              </a:lnSpc>
              <a:buFontTx/>
              <a:buNone/>
            </a:pPr>
            <a:r>
              <a:rPr lang="en-US" altLang="en-US" sz="2000" b="1">
                <a:solidFill>
                  <a:srgbClr val="3333CC"/>
                </a:solidFill>
              </a:rPr>
              <a:t>He’s easily found, just look around.</a:t>
            </a:r>
          </a:p>
          <a:p>
            <a:pPr eaLnBrk="1" hangingPunct="1">
              <a:lnSpc>
                <a:spcPct val="80000"/>
              </a:lnSpc>
              <a:buFontTx/>
              <a:buNone/>
            </a:pPr>
            <a:endParaRPr lang="en-US" altLang="en-US" sz="2000" b="1">
              <a:solidFill>
                <a:srgbClr val="3333CC"/>
              </a:solidFill>
            </a:endParaRPr>
          </a:p>
        </p:txBody>
      </p:sp>
    </p:spTree>
    <p:extLst>
      <p:ext uri="{BB962C8B-B14F-4D97-AF65-F5344CB8AC3E}">
        <p14:creationId xmlns:p14="http://schemas.microsoft.com/office/powerpoint/2010/main" val="36267863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819">
                                            <p:txEl>
                                              <p:pRg st="0" end="0"/>
                                            </p:txEl>
                                          </p:spTgt>
                                        </p:tgtEl>
                                        <p:attrNameLst>
                                          <p:attrName>style.visibility</p:attrName>
                                        </p:attrNameLst>
                                      </p:cBhvr>
                                      <p:to>
                                        <p:strVal val="visible"/>
                                      </p:to>
                                    </p:set>
                                    <p:animEffect transition="in" filter="fade">
                                      <p:cBhvr>
                                        <p:cTn id="7" dur="2000"/>
                                        <p:tgtEl>
                                          <p:spTgt spid="3481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4819">
                                            <p:txEl>
                                              <p:pRg st="1" end="1"/>
                                            </p:txEl>
                                          </p:spTgt>
                                        </p:tgtEl>
                                        <p:attrNameLst>
                                          <p:attrName>style.visibility</p:attrName>
                                        </p:attrNameLst>
                                      </p:cBhvr>
                                      <p:to>
                                        <p:strVal val="visible"/>
                                      </p:to>
                                    </p:set>
                                    <p:animEffect transition="in" filter="fade">
                                      <p:cBhvr>
                                        <p:cTn id="12" dur="2000"/>
                                        <p:tgtEl>
                                          <p:spTgt spid="3481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4819">
                                            <p:txEl>
                                              <p:pRg st="2" end="2"/>
                                            </p:txEl>
                                          </p:spTgt>
                                        </p:tgtEl>
                                        <p:attrNameLst>
                                          <p:attrName>style.visibility</p:attrName>
                                        </p:attrNameLst>
                                      </p:cBhvr>
                                      <p:to>
                                        <p:strVal val="visible"/>
                                      </p:to>
                                    </p:set>
                                    <p:animEffect transition="in" filter="fade">
                                      <p:cBhvr>
                                        <p:cTn id="17" dur="2000"/>
                                        <p:tgtEl>
                                          <p:spTgt spid="3481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4819">
                                            <p:txEl>
                                              <p:pRg st="3" end="3"/>
                                            </p:txEl>
                                          </p:spTgt>
                                        </p:tgtEl>
                                        <p:attrNameLst>
                                          <p:attrName>style.visibility</p:attrName>
                                        </p:attrNameLst>
                                      </p:cBhvr>
                                      <p:to>
                                        <p:strVal val="visible"/>
                                      </p:to>
                                    </p:set>
                                    <p:animEffect transition="in" filter="fade">
                                      <p:cBhvr>
                                        <p:cTn id="22" dur="2000"/>
                                        <p:tgtEl>
                                          <p:spTgt spid="34819">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4819">
                                            <p:txEl>
                                              <p:pRg st="4" end="4"/>
                                            </p:txEl>
                                          </p:spTgt>
                                        </p:tgtEl>
                                        <p:attrNameLst>
                                          <p:attrName>style.visibility</p:attrName>
                                        </p:attrNameLst>
                                      </p:cBhvr>
                                      <p:to>
                                        <p:strVal val="visible"/>
                                      </p:to>
                                    </p:set>
                                    <p:animEffect transition="in" filter="fade">
                                      <p:cBhvr>
                                        <p:cTn id="27" dur="2000"/>
                                        <p:tgtEl>
                                          <p:spTgt spid="34819">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4819">
                                            <p:txEl>
                                              <p:pRg st="5" end="5"/>
                                            </p:txEl>
                                          </p:spTgt>
                                        </p:tgtEl>
                                        <p:attrNameLst>
                                          <p:attrName>style.visibility</p:attrName>
                                        </p:attrNameLst>
                                      </p:cBhvr>
                                      <p:to>
                                        <p:strVal val="visible"/>
                                      </p:to>
                                    </p:set>
                                    <p:animEffect transition="in" filter="fade">
                                      <p:cBhvr>
                                        <p:cTn id="32" dur="2000"/>
                                        <p:tgtEl>
                                          <p:spTgt spid="34819">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4819">
                                            <p:txEl>
                                              <p:pRg st="6" end="6"/>
                                            </p:txEl>
                                          </p:spTgt>
                                        </p:tgtEl>
                                        <p:attrNameLst>
                                          <p:attrName>style.visibility</p:attrName>
                                        </p:attrNameLst>
                                      </p:cBhvr>
                                      <p:to>
                                        <p:strVal val="visible"/>
                                      </p:to>
                                    </p:set>
                                    <p:animEffect transition="in" filter="fade">
                                      <p:cBhvr>
                                        <p:cTn id="37" dur="2000"/>
                                        <p:tgtEl>
                                          <p:spTgt spid="34819">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4819">
                                            <p:txEl>
                                              <p:pRg st="7" end="7"/>
                                            </p:txEl>
                                          </p:spTgt>
                                        </p:tgtEl>
                                        <p:attrNameLst>
                                          <p:attrName>style.visibility</p:attrName>
                                        </p:attrNameLst>
                                      </p:cBhvr>
                                      <p:to>
                                        <p:strVal val="visible"/>
                                      </p:to>
                                    </p:set>
                                    <p:animEffect transition="in" filter="fade">
                                      <p:cBhvr>
                                        <p:cTn id="42" dur="2000"/>
                                        <p:tgtEl>
                                          <p:spTgt spid="34819">
                                            <p:txEl>
                                              <p:pRg st="7" end="7"/>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4819">
                                            <p:txEl>
                                              <p:pRg st="8" end="8"/>
                                            </p:txEl>
                                          </p:spTgt>
                                        </p:tgtEl>
                                        <p:attrNameLst>
                                          <p:attrName>style.visibility</p:attrName>
                                        </p:attrNameLst>
                                      </p:cBhvr>
                                      <p:to>
                                        <p:strVal val="visible"/>
                                      </p:to>
                                    </p:set>
                                    <p:animEffect transition="in" filter="fade">
                                      <p:cBhvr>
                                        <p:cTn id="47" dur="2000"/>
                                        <p:tgtEl>
                                          <p:spTgt spid="34819">
                                            <p:txEl>
                                              <p:pRg st="8" end="8"/>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4819">
                                            <p:txEl>
                                              <p:pRg st="9" end="9"/>
                                            </p:txEl>
                                          </p:spTgt>
                                        </p:tgtEl>
                                        <p:attrNameLst>
                                          <p:attrName>style.visibility</p:attrName>
                                        </p:attrNameLst>
                                      </p:cBhvr>
                                      <p:to>
                                        <p:strVal val="visible"/>
                                      </p:to>
                                    </p:set>
                                    <p:animEffect transition="in" filter="fade">
                                      <p:cBhvr>
                                        <p:cTn id="52" dur="2000"/>
                                        <p:tgtEl>
                                          <p:spTgt spid="34819">
                                            <p:txEl>
                                              <p:pRg st="9" end="9"/>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4819">
                                            <p:txEl>
                                              <p:pRg st="10" end="10"/>
                                            </p:txEl>
                                          </p:spTgt>
                                        </p:tgtEl>
                                        <p:attrNameLst>
                                          <p:attrName>style.visibility</p:attrName>
                                        </p:attrNameLst>
                                      </p:cBhvr>
                                      <p:to>
                                        <p:strVal val="visible"/>
                                      </p:to>
                                    </p:set>
                                    <p:animEffect transition="in" filter="fade">
                                      <p:cBhvr>
                                        <p:cTn id="57" dur="2000"/>
                                        <p:tgtEl>
                                          <p:spTgt spid="34819">
                                            <p:txEl>
                                              <p:pRg st="10" end="10"/>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4819">
                                            <p:txEl>
                                              <p:pRg st="11" end="11"/>
                                            </p:txEl>
                                          </p:spTgt>
                                        </p:tgtEl>
                                        <p:attrNameLst>
                                          <p:attrName>style.visibility</p:attrName>
                                        </p:attrNameLst>
                                      </p:cBhvr>
                                      <p:to>
                                        <p:strVal val="visible"/>
                                      </p:to>
                                    </p:set>
                                    <p:animEffect transition="in" filter="fade">
                                      <p:cBhvr>
                                        <p:cTn id="62" dur="2000"/>
                                        <p:tgtEl>
                                          <p:spTgt spid="34819">
                                            <p:txEl>
                                              <p:pRg st="11" end="11"/>
                                            </p:txEl>
                                          </p:spTgt>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4819">
                                            <p:txEl>
                                              <p:pRg st="12" end="12"/>
                                            </p:txEl>
                                          </p:spTgt>
                                        </p:tgtEl>
                                        <p:attrNameLst>
                                          <p:attrName>style.visibility</p:attrName>
                                        </p:attrNameLst>
                                      </p:cBhvr>
                                      <p:to>
                                        <p:strVal val="visible"/>
                                      </p:to>
                                    </p:set>
                                    <p:animEffect transition="in" filter="fade">
                                      <p:cBhvr>
                                        <p:cTn id="67" dur="2000"/>
                                        <p:tgtEl>
                                          <p:spTgt spid="34819">
                                            <p:txEl>
                                              <p:pRg st="12" end="12"/>
                                            </p:txEl>
                                          </p:spTgt>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34819">
                                            <p:txEl>
                                              <p:pRg st="13" end="13"/>
                                            </p:txEl>
                                          </p:spTgt>
                                        </p:tgtEl>
                                        <p:attrNameLst>
                                          <p:attrName>style.visibility</p:attrName>
                                        </p:attrNameLst>
                                      </p:cBhvr>
                                      <p:to>
                                        <p:strVal val="visible"/>
                                      </p:to>
                                    </p:set>
                                    <p:animEffect transition="in" filter="fade">
                                      <p:cBhvr>
                                        <p:cTn id="72" dur="2000"/>
                                        <p:tgtEl>
                                          <p:spTgt spid="34819">
                                            <p:txEl>
                                              <p:pRg st="13" end="13"/>
                                            </p:txEl>
                                          </p:spTgt>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34819">
                                            <p:txEl>
                                              <p:pRg st="14" end="14"/>
                                            </p:txEl>
                                          </p:spTgt>
                                        </p:tgtEl>
                                        <p:attrNameLst>
                                          <p:attrName>style.visibility</p:attrName>
                                        </p:attrNameLst>
                                      </p:cBhvr>
                                      <p:to>
                                        <p:strVal val="visible"/>
                                      </p:to>
                                    </p:set>
                                    <p:animEffect transition="in" filter="fade">
                                      <p:cBhvr>
                                        <p:cTn id="77" dur="2000"/>
                                        <p:tgtEl>
                                          <p:spTgt spid="34819">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endParaRPr lang="en-US" altLang="en-US"/>
          </a:p>
        </p:txBody>
      </p:sp>
      <p:sp>
        <p:nvSpPr>
          <p:cNvPr id="29699" name="Rectangle 3"/>
          <p:cNvSpPr>
            <a:spLocks noGrp="1" noChangeArrowheads="1"/>
          </p:cNvSpPr>
          <p:nvPr>
            <p:ph idx="1"/>
          </p:nvPr>
        </p:nvSpPr>
        <p:spPr/>
        <p:txBody>
          <a:bodyPr/>
          <a:lstStyle/>
          <a:p>
            <a:pPr eaLnBrk="1" hangingPunct="1"/>
            <a:endParaRPr lang="en-US" altLang="en-US"/>
          </a:p>
        </p:txBody>
      </p:sp>
      <p:pic>
        <p:nvPicPr>
          <p:cNvPr id="29700" name="Picture 4" descr="Nicholas' poem cropped"/>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57200" y="300038"/>
            <a:ext cx="8448675" cy="478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Text Box 5"/>
          <p:cNvSpPr txBox="1">
            <a:spLocks noChangeArrowheads="1"/>
          </p:cNvSpPr>
          <p:nvPr/>
        </p:nvSpPr>
        <p:spPr bwMode="auto">
          <a:xfrm>
            <a:off x="1116013" y="5445125"/>
            <a:ext cx="27352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GB" altLang="en-US" sz="2400" b="1">
                <a:solidFill>
                  <a:schemeClr val="accent2"/>
                </a:solidFill>
                <a:latin typeface="Arial" panose="020B0604020202020204" pitchFamily="34" charset="0"/>
              </a:rPr>
              <a:t>Nicholas is 8</a:t>
            </a:r>
            <a:endParaRPr lang="en-US" altLang="en-US" sz="2400" b="1">
              <a:solidFill>
                <a:schemeClr val="accent2"/>
              </a:solidFill>
              <a:latin typeface="Arial" panose="020B0604020202020204" pitchFamily="34" charset="0"/>
            </a:endParaRPr>
          </a:p>
        </p:txBody>
      </p:sp>
    </p:spTree>
    <p:extLst>
      <p:ext uri="{BB962C8B-B14F-4D97-AF65-F5344CB8AC3E}">
        <p14:creationId xmlns:p14="http://schemas.microsoft.com/office/powerpoint/2010/main" val="3069612245"/>
      </p:ext>
    </p:extLst>
  </p:cSld>
  <p:clrMapOvr>
    <a:masterClrMapping/>
  </p:clrMapOvr>
  <p:transition advClick="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pPr eaLnBrk="1" hangingPunct="1"/>
            <a:endParaRPr lang="en-US" altLang="en-US"/>
          </a:p>
        </p:txBody>
      </p:sp>
      <p:sp>
        <p:nvSpPr>
          <p:cNvPr id="30723" name="Content Placeholder 2"/>
          <p:cNvSpPr>
            <a:spLocks noGrp="1"/>
          </p:cNvSpPr>
          <p:nvPr>
            <p:ph idx="1"/>
          </p:nvPr>
        </p:nvSpPr>
        <p:spPr/>
        <p:txBody>
          <a:bodyPr/>
          <a:lstStyle/>
          <a:p>
            <a:pPr eaLnBrk="1" hangingPunct="1"/>
            <a:endParaRPr lang="en-US" altLang="en-US"/>
          </a:p>
        </p:txBody>
      </p:sp>
      <p:pic>
        <p:nvPicPr>
          <p:cNvPr id="30724" name="Picture 2" descr="C:\Documents and Settings\Lat\My Documents\2 NATRE\Spirited Poetry\Nicholas poem 2.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19250" y="-109538"/>
            <a:ext cx="6953250" cy="982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5424140"/>
      </p:ext>
    </p:extLst>
  </p:cSld>
  <p:clrMapOvr>
    <a:masterClrMapping/>
  </p:clrMapOvr>
  <p:transition advClick="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endParaRPr lang="en-US" altLang="en-US"/>
          </a:p>
        </p:txBody>
      </p:sp>
      <p:sp>
        <p:nvSpPr>
          <p:cNvPr id="31747" name="Rectangle 3"/>
          <p:cNvSpPr>
            <a:spLocks noGrp="1" noChangeArrowheads="1"/>
          </p:cNvSpPr>
          <p:nvPr>
            <p:ph type="body" idx="1"/>
          </p:nvPr>
        </p:nvSpPr>
        <p:spPr/>
        <p:txBody>
          <a:bodyPr/>
          <a:lstStyle/>
          <a:p>
            <a:pPr eaLnBrk="1" hangingPunct="1"/>
            <a:endParaRPr lang="en-US" altLang="en-US"/>
          </a:p>
        </p:txBody>
      </p:sp>
      <p:pic>
        <p:nvPicPr>
          <p:cNvPr id="31748" name="Picture 4" descr="WiG 8 YO"/>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8175" y="-735013"/>
            <a:ext cx="5256213" cy="7620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638080"/>
      </p:ext>
    </p:extLst>
  </p:cSld>
  <p:clrMapOvr>
    <a:masterClrMapping/>
  </p:clrMapOvr>
  <p:transition spd="slow" advTm="800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3025" y="6350"/>
            <a:ext cx="9217025" cy="761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63257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GB" altLang="en-US"/>
              <a:t>Take six poems...</a:t>
            </a:r>
          </a:p>
        </p:txBody>
      </p:sp>
      <p:sp>
        <p:nvSpPr>
          <p:cNvPr id="3" name="Content Placeholder 2"/>
          <p:cNvSpPr>
            <a:spLocks noGrp="1"/>
          </p:cNvSpPr>
          <p:nvPr>
            <p:ph idx="1"/>
          </p:nvPr>
        </p:nvSpPr>
        <p:spPr/>
        <p:txBody>
          <a:bodyPr/>
          <a:lstStyle/>
          <a:p>
            <a:pPr>
              <a:defRPr/>
            </a:pPr>
            <a:r>
              <a:rPr lang="en-GB" sz="2800" b="1" dirty="0">
                <a:solidFill>
                  <a:schemeClr val="tx2">
                    <a:lumMod val="75000"/>
                  </a:schemeClr>
                </a:solidFill>
              </a:rPr>
              <a:t>Arrange them in age order and read them together</a:t>
            </a:r>
          </a:p>
          <a:p>
            <a:pPr>
              <a:defRPr/>
            </a:pPr>
            <a:r>
              <a:rPr lang="en-GB" sz="2800" b="1" dirty="0">
                <a:solidFill>
                  <a:schemeClr val="tx2">
                    <a:lumMod val="75000"/>
                  </a:schemeClr>
                </a:solidFill>
              </a:rPr>
              <a:t>What do you like about them? (I hope you like them)</a:t>
            </a:r>
          </a:p>
          <a:p>
            <a:pPr>
              <a:defRPr/>
            </a:pPr>
            <a:r>
              <a:rPr lang="en-GB" sz="2800" b="1" dirty="0">
                <a:solidFill>
                  <a:schemeClr val="tx2">
                    <a:lumMod val="75000"/>
                  </a:schemeClr>
                </a:solidFill>
              </a:rPr>
              <a:t>What do the older children typically do?</a:t>
            </a:r>
          </a:p>
          <a:p>
            <a:pPr>
              <a:defRPr/>
            </a:pPr>
            <a:r>
              <a:rPr lang="en-GB" sz="2800" b="1" dirty="0">
                <a:solidFill>
                  <a:schemeClr val="tx2">
                    <a:lumMod val="75000"/>
                  </a:schemeClr>
                </a:solidFill>
              </a:rPr>
              <a:t>What do the younger children typically do?</a:t>
            </a:r>
          </a:p>
          <a:p>
            <a:pPr>
              <a:defRPr/>
            </a:pPr>
            <a:r>
              <a:rPr lang="en-GB" sz="2800" b="1" dirty="0">
                <a:solidFill>
                  <a:schemeClr val="tx2">
                    <a:lumMod val="75000"/>
                  </a:schemeClr>
                </a:solidFill>
              </a:rPr>
              <a:t>What do these poems show about progression in children’s thinking about fait hand belief?</a:t>
            </a:r>
          </a:p>
        </p:txBody>
      </p:sp>
      <p:sp>
        <p:nvSpPr>
          <p:cNvPr id="7172"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584F98D-FB80-48F3-9146-367A9A3E396B}" type="slidenum">
              <a:rPr lang="en-US" altLang="en-US" sz="1400"/>
              <a:pPr>
                <a:spcBef>
                  <a:spcPct val="0"/>
                </a:spcBef>
                <a:buFontTx/>
                <a:buNone/>
              </a:pPr>
              <a:t>29</a:t>
            </a:fld>
            <a:endParaRPr lang="en-US" altLang="en-US" sz="1400"/>
          </a:p>
        </p:txBody>
      </p:sp>
    </p:spTree>
    <p:extLst>
      <p:ext uri="{BB962C8B-B14F-4D97-AF65-F5344CB8AC3E}">
        <p14:creationId xmlns:p14="http://schemas.microsoft.com/office/powerpoint/2010/main" val="9491087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88913"/>
            <a:ext cx="8229600" cy="5937250"/>
          </a:xfrm>
        </p:spPr>
        <p:txBody>
          <a:bodyPr/>
          <a:lstStyle/>
          <a:p>
            <a:pPr marL="0" indent="0">
              <a:buFont typeface="Arial" panose="020B0604020202020204" pitchFamily="34" charset="0"/>
              <a:buNone/>
              <a:defRPr/>
            </a:pPr>
            <a:r>
              <a:rPr lang="en-GB" sz="2000" b="1" dirty="0">
                <a:solidFill>
                  <a:schemeClr val="accent1">
                    <a:lumMod val="75000"/>
                  </a:schemeClr>
                </a:solidFill>
              </a:rPr>
              <a:t>Saint Paul wrote, in the Bible:</a:t>
            </a:r>
          </a:p>
          <a:p>
            <a:pPr marL="0" indent="0">
              <a:buFont typeface="Arial" panose="020B0604020202020204" pitchFamily="34" charset="0"/>
              <a:buNone/>
              <a:defRPr/>
            </a:pPr>
            <a:r>
              <a:rPr lang="en-GB" sz="2000" b="1" dirty="0">
                <a:solidFill>
                  <a:schemeClr val="accent1">
                    <a:lumMod val="75000"/>
                  </a:schemeClr>
                </a:solidFill>
              </a:rPr>
              <a:t>“A person’s body has more than one part. It has many parts. </a:t>
            </a:r>
            <a:r>
              <a:rPr lang="en-GB" sz="2000" b="1" baseline="30000" dirty="0">
                <a:solidFill>
                  <a:schemeClr val="accent1">
                    <a:lumMod val="75000"/>
                  </a:schemeClr>
                </a:solidFill>
              </a:rPr>
              <a:t>15 </a:t>
            </a:r>
            <a:r>
              <a:rPr lang="en-GB" sz="2000" b="1" dirty="0">
                <a:solidFill>
                  <a:schemeClr val="accent1">
                    <a:lumMod val="75000"/>
                  </a:schemeClr>
                </a:solidFill>
              </a:rPr>
              <a:t>The foot might say, “I am not a hand. So I am not part of the body.” But saying this would not stop the foot from being a part of the body. </a:t>
            </a:r>
            <a:r>
              <a:rPr lang="en-GB" sz="2000" b="1" baseline="30000" dirty="0">
                <a:solidFill>
                  <a:schemeClr val="accent1">
                    <a:lumMod val="75000"/>
                  </a:schemeClr>
                </a:solidFill>
              </a:rPr>
              <a:t>16 </a:t>
            </a:r>
            <a:r>
              <a:rPr lang="en-GB" sz="2000" b="1" dirty="0">
                <a:solidFill>
                  <a:schemeClr val="accent1">
                    <a:lumMod val="75000"/>
                  </a:schemeClr>
                </a:solidFill>
              </a:rPr>
              <a:t>The ear might say, “I am not an eye. So I am not part of the body.” But saying this would not make the ear stop being a part of the body. </a:t>
            </a:r>
            <a:r>
              <a:rPr lang="en-GB" sz="2000" b="1" baseline="30000" dirty="0">
                <a:solidFill>
                  <a:schemeClr val="accent1">
                    <a:lumMod val="75000"/>
                  </a:schemeClr>
                </a:solidFill>
              </a:rPr>
              <a:t>17 </a:t>
            </a:r>
            <a:r>
              <a:rPr lang="en-GB" sz="2000" b="1" dirty="0">
                <a:solidFill>
                  <a:schemeClr val="accent1">
                    <a:lumMod val="75000"/>
                  </a:schemeClr>
                </a:solidFill>
              </a:rPr>
              <a:t>If the whole body were an eye, the body would not be able to hear. If the whole body were an ear, the body would not be able to smell anything… </a:t>
            </a:r>
          </a:p>
          <a:p>
            <a:pPr marL="0" indent="0">
              <a:buFont typeface="Arial" panose="020B0604020202020204" pitchFamily="34" charset="0"/>
              <a:buNone/>
              <a:defRPr/>
            </a:pPr>
            <a:r>
              <a:rPr lang="en-GB" sz="2000" b="1" dirty="0">
                <a:solidFill>
                  <a:schemeClr val="accent1">
                    <a:lumMod val="75000"/>
                  </a:schemeClr>
                </a:solidFill>
              </a:rPr>
              <a:t>Truly God put the parts in the body as he wanted them. He made a place for each one of them. </a:t>
            </a:r>
            <a:r>
              <a:rPr lang="en-GB" sz="2000" b="1" baseline="30000" dirty="0">
                <a:solidFill>
                  <a:schemeClr val="accent1">
                    <a:lumMod val="75000"/>
                  </a:schemeClr>
                </a:solidFill>
              </a:rPr>
              <a:t>20 </a:t>
            </a:r>
            <a:r>
              <a:rPr lang="en-GB" sz="2000" b="1" dirty="0">
                <a:solidFill>
                  <a:schemeClr val="accent1">
                    <a:lumMod val="75000"/>
                  </a:schemeClr>
                </a:solidFill>
              </a:rPr>
              <a:t>And so there are many parts, but only one body.</a:t>
            </a:r>
          </a:p>
          <a:p>
            <a:pPr marL="0" indent="0">
              <a:buFont typeface="Arial" panose="020B0604020202020204" pitchFamily="34" charset="0"/>
              <a:buNone/>
              <a:defRPr/>
            </a:pPr>
            <a:r>
              <a:rPr lang="en-GB" sz="2000" b="1" dirty="0">
                <a:solidFill>
                  <a:schemeClr val="accent1">
                    <a:lumMod val="75000"/>
                  </a:schemeClr>
                </a:solidFill>
              </a:rPr>
              <a:t>The eye cannot say to the hand, “I don’t need you!” And the head cannot say to the foot, “I don’t need you!” </a:t>
            </a:r>
            <a:r>
              <a:rPr lang="en-GB" sz="2000" b="1" baseline="30000" dirty="0">
                <a:solidFill>
                  <a:schemeClr val="accent1">
                    <a:lumMod val="75000"/>
                  </a:schemeClr>
                </a:solidFill>
              </a:rPr>
              <a:t>22 </a:t>
            </a:r>
            <a:r>
              <a:rPr lang="en-GB" sz="2000" b="1" dirty="0">
                <a:solidFill>
                  <a:schemeClr val="accent1">
                    <a:lumMod val="75000"/>
                  </a:schemeClr>
                </a:solidFill>
              </a:rPr>
              <a:t>No! Those parts of the body that seem to be weaker are really very important… God wanted the different parts to care the same for each other. </a:t>
            </a:r>
            <a:r>
              <a:rPr lang="en-GB" sz="2000" b="1" baseline="30000" dirty="0">
                <a:solidFill>
                  <a:schemeClr val="accent1">
                    <a:lumMod val="75000"/>
                  </a:schemeClr>
                </a:solidFill>
              </a:rPr>
              <a:t>26 </a:t>
            </a:r>
            <a:r>
              <a:rPr lang="en-GB" sz="2000" b="1" dirty="0">
                <a:solidFill>
                  <a:schemeClr val="accent1">
                    <a:lumMod val="75000"/>
                  </a:schemeClr>
                </a:solidFill>
              </a:rPr>
              <a:t>If one part of the body suffers, then all the other parts suffer with it. </a:t>
            </a:r>
          </a:p>
          <a:p>
            <a:pPr marL="0" indent="0">
              <a:buFont typeface="Arial" panose="020B0604020202020204" pitchFamily="34" charset="0"/>
              <a:buNone/>
              <a:defRPr/>
            </a:pPr>
            <a:r>
              <a:rPr lang="en-GB" sz="2000" b="1" baseline="30000" dirty="0">
                <a:solidFill>
                  <a:schemeClr val="accent1">
                    <a:lumMod val="75000"/>
                  </a:schemeClr>
                </a:solidFill>
              </a:rPr>
              <a:t>27 </a:t>
            </a:r>
            <a:r>
              <a:rPr lang="en-GB" sz="2000" b="1" dirty="0">
                <a:solidFill>
                  <a:schemeClr val="accent1">
                    <a:lumMod val="75000"/>
                  </a:schemeClr>
                </a:solidFill>
              </a:rPr>
              <a:t>All of you together are the body of Christ. Each one of you is a part of that body.”</a:t>
            </a:r>
          </a:p>
          <a:p>
            <a:pPr marL="0" indent="0" algn="r">
              <a:buFont typeface="Arial" panose="020B0604020202020204" pitchFamily="34" charset="0"/>
              <a:buNone/>
              <a:defRPr/>
            </a:pPr>
            <a:r>
              <a:rPr lang="en-GB" sz="2000" b="1" dirty="0">
                <a:solidFill>
                  <a:schemeClr val="accent1">
                    <a:lumMod val="75000"/>
                  </a:schemeClr>
                </a:solidFill>
              </a:rPr>
              <a:t>1 Corinthians 12</a:t>
            </a:r>
          </a:p>
          <a:p>
            <a:pPr>
              <a:defRPr/>
            </a:pPr>
            <a:endParaRPr lang="en-GB" sz="2000" b="1" dirty="0">
              <a:solidFill>
                <a:schemeClr val="accent1">
                  <a:lumMod val="75000"/>
                </a:schemeClr>
              </a:solidFill>
            </a:endParaRPr>
          </a:p>
        </p:txBody>
      </p:sp>
      <p:sp>
        <p:nvSpPr>
          <p:cNvPr id="4" name="Footer Placeholder 3"/>
          <p:cNvSpPr>
            <a:spLocks noGrp="1"/>
          </p:cNvSpPr>
          <p:nvPr>
            <p:ph type="ftr" sz="quarter" idx="11"/>
          </p:nvPr>
        </p:nvSpPr>
        <p:spPr/>
        <p:txBody>
          <a:bodyPr/>
          <a:lstStyle/>
          <a:p>
            <a:pPr>
              <a:defRPr/>
            </a:pPr>
            <a:r>
              <a:rPr lang="en-GB"/>
              <a:t>Copyright Lat Blaylock RE Today 2015</a:t>
            </a:r>
            <a:endParaRPr lang="en-US"/>
          </a:p>
        </p:txBody>
      </p:sp>
    </p:spTree>
    <p:extLst>
      <p:ext uri="{BB962C8B-B14F-4D97-AF65-F5344CB8AC3E}">
        <p14:creationId xmlns:p14="http://schemas.microsoft.com/office/powerpoint/2010/main" val="326984447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6">
            <a:extLst>
              <a:ext uri="{FF2B5EF4-FFF2-40B4-BE49-F238E27FC236}">
                <a16:creationId xmlns:a16="http://schemas.microsoft.com/office/drawing/2014/main" id="{622C4A7D-3354-4026-AC46-C5B8067AB3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333375"/>
            <a:ext cx="2376488" cy="311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2">
            <a:extLst>
              <a:ext uri="{FF2B5EF4-FFF2-40B4-BE49-F238E27FC236}">
                <a16:creationId xmlns:a16="http://schemas.microsoft.com/office/drawing/2014/main" id="{239A8B47-3909-4F09-A6C7-209A858D26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8" y="3651250"/>
            <a:ext cx="2952750" cy="291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3">
            <a:extLst>
              <a:ext uri="{FF2B5EF4-FFF2-40B4-BE49-F238E27FC236}">
                <a16:creationId xmlns:a16="http://schemas.microsoft.com/office/drawing/2014/main" id="{A289796D-D025-4D83-AF1C-DA921CFC86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3350" y="4322763"/>
            <a:ext cx="3467100" cy="249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5">
            <a:extLst>
              <a:ext uri="{FF2B5EF4-FFF2-40B4-BE49-F238E27FC236}">
                <a16:creationId xmlns:a16="http://schemas.microsoft.com/office/drawing/2014/main" id="{56D72B58-8D27-4EA6-A374-2199A0D863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63938" y="2127250"/>
            <a:ext cx="3024187" cy="252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4">
            <a:extLst>
              <a:ext uri="{FF2B5EF4-FFF2-40B4-BE49-F238E27FC236}">
                <a16:creationId xmlns:a16="http://schemas.microsoft.com/office/drawing/2014/main" id="{CE2A80B1-9D67-40FD-AC09-1DEDCDF2518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69000" y="260350"/>
            <a:ext cx="2924175"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7EAEB2BB-3E42-43AA-AF4B-480E493AC45B}"/>
              </a:ext>
            </a:extLst>
          </p:cNvPr>
          <p:cNvSpPr txBox="1"/>
          <p:nvPr/>
        </p:nvSpPr>
        <p:spPr>
          <a:xfrm>
            <a:off x="3276600" y="333375"/>
            <a:ext cx="2303463" cy="1568450"/>
          </a:xfrm>
          <a:prstGeom prst="rect">
            <a:avLst/>
          </a:prstGeom>
          <a:noFill/>
        </p:spPr>
        <p:txBody>
          <a:bodyPr>
            <a:spAutoFit/>
          </a:bodyPr>
          <a:lstStyle/>
          <a:p>
            <a:pPr algn="ctr" eaLnBrk="1" fontAlgn="auto" hangingPunct="1">
              <a:spcBef>
                <a:spcPts val="0"/>
              </a:spcBef>
              <a:spcAft>
                <a:spcPts val="0"/>
              </a:spcAft>
              <a:defRPr/>
            </a:pPr>
            <a:r>
              <a:rPr lang="en-GB" sz="2400" b="1" dirty="0">
                <a:solidFill>
                  <a:schemeClr val="accent2"/>
                </a:solidFill>
                <a:latin typeface="+mn-lt"/>
                <a:cs typeface="+mn-cs"/>
              </a:rPr>
              <a:t>Is God like any of these things in any way? Think carefully!</a:t>
            </a:r>
          </a:p>
        </p:txBody>
      </p:sp>
      <p:sp>
        <p:nvSpPr>
          <p:cNvPr id="4104" name="TextBox 8">
            <a:extLst>
              <a:ext uri="{FF2B5EF4-FFF2-40B4-BE49-F238E27FC236}">
                <a16:creationId xmlns:a16="http://schemas.microsoft.com/office/drawing/2014/main" id="{E9D5DDBD-3523-4F1C-82E9-B3FB20C48752}"/>
              </a:ext>
            </a:extLst>
          </p:cNvPr>
          <p:cNvSpPr txBox="1">
            <a:spLocks noChangeArrowheads="1"/>
          </p:cNvSpPr>
          <p:nvPr/>
        </p:nvSpPr>
        <p:spPr bwMode="auto">
          <a:xfrm>
            <a:off x="1258888" y="2636838"/>
            <a:ext cx="12969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800" b="1">
                <a:solidFill>
                  <a:schemeClr val="accent2"/>
                </a:solidFill>
                <a:latin typeface="Arial" panose="020B0604020202020204" pitchFamily="34" charset="0"/>
              </a:rPr>
              <a:t>Tree</a:t>
            </a:r>
          </a:p>
        </p:txBody>
      </p:sp>
      <p:sp>
        <p:nvSpPr>
          <p:cNvPr id="4105" name="TextBox 9">
            <a:extLst>
              <a:ext uri="{FF2B5EF4-FFF2-40B4-BE49-F238E27FC236}">
                <a16:creationId xmlns:a16="http://schemas.microsoft.com/office/drawing/2014/main" id="{2DAFB3E4-CE2E-40A3-B42F-010C861B015A}"/>
              </a:ext>
            </a:extLst>
          </p:cNvPr>
          <p:cNvSpPr txBox="1">
            <a:spLocks noChangeArrowheads="1"/>
          </p:cNvSpPr>
          <p:nvPr/>
        </p:nvSpPr>
        <p:spPr bwMode="auto">
          <a:xfrm>
            <a:off x="6011863" y="3068638"/>
            <a:ext cx="12239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800" b="1">
                <a:solidFill>
                  <a:schemeClr val="accent2"/>
                </a:solidFill>
                <a:latin typeface="Arial" panose="020B0604020202020204" pitchFamily="34" charset="0"/>
              </a:rPr>
              <a:t>Shadow</a:t>
            </a:r>
          </a:p>
        </p:txBody>
      </p:sp>
      <p:sp>
        <p:nvSpPr>
          <p:cNvPr id="4106" name="TextBox 10">
            <a:extLst>
              <a:ext uri="{FF2B5EF4-FFF2-40B4-BE49-F238E27FC236}">
                <a16:creationId xmlns:a16="http://schemas.microsoft.com/office/drawing/2014/main" id="{71B1BF68-48AE-4E7A-A634-1DF13EF88EF8}"/>
              </a:ext>
            </a:extLst>
          </p:cNvPr>
          <p:cNvSpPr txBox="1">
            <a:spLocks noChangeArrowheads="1"/>
          </p:cNvSpPr>
          <p:nvPr/>
        </p:nvSpPr>
        <p:spPr bwMode="auto">
          <a:xfrm>
            <a:off x="7885113" y="2133600"/>
            <a:ext cx="1511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800" b="1">
                <a:solidFill>
                  <a:schemeClr val="accent2"/>
                </a:solidFill>
                <a:latin typeface="Arial" panose="020B0604020202020204" pitchFamily="34" charset="0"/>
              </a:rPr>
              <a:t>Puzzle</a:t>
            </a:r>
          </a:p>
        </p:txBody>
      </p:sp>
      <p:sp>
        <p:nvSpPr>
          <p:cNvPr id="4107" name="TextBox 11">
            <a:extLst>
              <a:ext uri="{FF2B5EF4-FFF2-40B4-BE49-F238E27FC236}">
                <a16:creationId xmlns:a16="http://schemas.microsoft.com/office/drawing/2014/main" id="{E09A867C-D223-4952-8B3C-F81091529086}"/>
              </a:ext>
            </a:extLst>
          </p:cNvPr>
          <p:cNvSpPr txBox="1">
            <a:spLocks noChangeArrowheads="1"/>
          </p:cNvSpPr>
          <p:nvPr/>
        </p:nvSpPr>
        <p:spPr bwMode="auto">
          <a:xfrm>
            <a:off x="6300788" y="5724525"/>
            <a:ext cx="1511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800" b="1">
                <a:solidFill>
                  <a:schemeClr val="accent2"/>
                </a:solidFill>
                <a:latin typeface="Arial" panose="020B0604020202020204" pitchFamily="34" charset="0"/>
              </a:rPr>
              <a:t>Torch</a:t>
            </a:r>
          </a:p>
        </p:txBody>
      </p:sp>
      <p:sp>
        <p:nvSpPr>
          <p:cNvPr id="4108" name="TextBox 12">
            <a:extLst>
              <a:ext uri="{FF2B5EF4-FFF2-40B4-BE49-F238E27FC236}">
                <a16:creationId xmlns:a16="http://schemas.microsoft.com/office/drawing/2014/main" id="{FAE1F00D-A9AE-4CEB-A1AB-A1449BC4CFD2}"/>
              </a:ext>
            </a:extLst>
          </p:cNvPr>
          <p:cNvSpPr txBox="1">
            <a:spLocks noChangeArrowheads="1"/>
          </p:cNvSpPr>
          <p:nvPr/>
        </p:nvSpPr>
        <p:spPr bwMode="auto">
          <a:xfrm>
            <a:off x="1763713" y="6300788"/>
            <a:ext cx="16557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800" b="1">
                <a:solidFill>
                  <a:schemeClr val="accent2"/>
                </a:solidFill>
                <a:latin typeface="Arial" panose="020B0604020202020204" pitchFamily="34" charset="0"/>
              </a:rPr>
              <a:t>Parent</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3A73F-6FD9-41EA-A20F-5140A5F7B118}"/>
              </a:ext>
            </a:extLst>
          </p:cNvPr>
          <p:cNvSpPr>
            <a:spLocks noGrp="1"/>
          </p:cNvSpPr>
          <p:nvPr>
            <p:ph type="title"/>
          </p:nvPr>
        </p:nvSpPr>
        <p:spPr/>
        <p:txBody>
          <a:bodyPr/>
          <a:lstStyle/>
          <a:p>
            <a:pPr eaLnBrk="1" hangingPunct="1">
              <a:defRPr/>
            </a:pPr>
            <a:r>
              <a:rPr lang="en-GB" sz="3600" b="1" dirty="0">
                <a:solidFill>
                  <a:schemeClr val="tx2">
                    <a:lumMod val="60000"/>
                    <a:lumOff val="40000"/>
                  </a:schemeClr>
                </a:solidFill>
              </a:rPr>
              <a:t>Talking about God: What is God like? </a:t>
            </a:r>
            <a:br>
              <a:rPr lang="en-GB" sz="3600" b="1" dirty="0">
                <a:solidFill>
                  <a:schemeClr val="tx2">
                    <a:lumMod val="60000"/>
                    <a:lumOff val="40000"/>
                  </a:schemeClr>
                </a:solidFill>
              </a:rPr>
            </a:br>
            <a:r>
              <a:rPr lang="en-GB" sz="3600" b="1" dirty="0">
                <a:solidFill>
                  <a:schemeClr val="tx2">
                    <a:lumMod val="60000"/>
                    <a:lumOff val="40000"/>
                  </a:schemeClr>
                </a:solidFill>
              </a:rPr>
              <a:t>Some Christian ideas</a:t>
            </a:r>
          </a:p>
        </p:txBody>
      </p:sp>
      <p:sp>
        <p:nvSpPr>
          <p:cNvPr id="6147" name="Content Placeholder 2">
            <a:extLst>
              <a:ext uri="{FF2B5EF4-FFF2-40B4-BE49-F238E27FC236}">
                <a16:creationId xmlns:a16="http://schemas.microsoft.com/office/drawing/2014/main" id="{ED4ECF78-FB31-4A41-BCFE-CE7435FFCFC0}"/>
              </a:ext>
            </a:extLst>
          </p:cNvPr>
          <p:cNvSpPr>
            <a:spLocks noGrp="1"/>
          </p:cNvSpPr>
          <p:nvPr>
            <p:ph idx="1"/>
          </p:nvPr>
        </p:nvSpPr>
        <p:spPr>
          <a:xfrm>
            <a:off x="457200" y="1484313"/>
            <a:ext cx="8229600" cy="5184775"/>
          </a:xfrm>
        </p:spPr>
        <p:txBody>
          <a:bodyPr/>
          <a:lstStyle/>
          <a:p>
            <a:pPr eaLnBrk="1" hangingPunct="1"/>
            <a:r>
              <a:rPr lang="en-GB" altLang="en-US" sz="1800"/>
              <a:t>Tell the children that Christians believe God does lots of different things. Can they make some suggestions about what they think God does (some may say ‘nothing’)? Can the class make a list of ten or more ideas?</a:t>
            </a:r>
          </a:p>
          <a:p>
            <a:pPr eaLnBrk="1" hangingPunct="1"/>
            <a:r>
              <a:rPr lang="en-GB" altLang="en-US" sz="1800" b="1"/>
              <a:t>Using a poem to learn what Christians think God does.</a:t>
            </a:r>
            <a:endParaRPr lang="en-GB" altLang="en-US" sz="1800"/>
          </a:p>
          <a:p>
            <a:pPr eaLnBrk="1" hangingPunct="1"/>
            <a:r>
              <a:rPr lang="en-GB" altLang="en-US" sz="1800"/>
              <a:t>Tell the children that Christians believe God has lots of different roles.  Use the ‘kenning’ poem on the next slide to start this work. Read it to the pupils, and ask them what or who they think it is about. The poem actually has two three line stanzas each about God the Father, Jesus and the Holy Spirit, so it is a simple way to help children think about Christian ideas about God. </a:t>
            </a:r>
          </a:p>
          <a:p>
            <a:pPr eaLnBrk="1" hangingPunct="1"/>
            <a:r>
              <a:rPr lang="en-GB" altLang="en-US" sz="1800"/>
              <a:t>Put the lines of the poem on the whiteboard or make a big copy on some cards to use in circle time. </a:t>
            </a:r>
          </a:p>
          <a:p>
            <a:pPr eaLnBrk="1" hangingPunct="1"/>
            <a:r>
              <a:rPr lang="en-GB" altLang="en-US" sz="1800"/>
              <a:t>Ask the pupils if they can see why each line is something to do with what Christians say about God. Any lines they don’t understand? Maybe someone else in the class can explain? Maybe the teacher can? </a:t>
            </a:r>
          </a:p>
          <a:p>
            <a:pPr eaLnBrk="1" hangingPunct="1"/>
            <a:r>
              <a:rPr lang="en-GB" altLang="en-US" sz="1800"/>
              <a:t>Ask the children to take one line (i.e. 2 words!) of the poem each, and draw a picture to show what it means. If two children do a picture for each of the lines, then a class book could be made of the results.</a:t>
            </a:r>
          </a:p>
          <a:p>
            <a:pPr eaLnBrk="1" hangingPunct="1"/>
            <a:endParaRPr lang="en-GB" altLang="en-US" sz="180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7C0C781-85FA-4291-8401-2F11DCBF3522}"/>
              </a:ext>
            </a:extLst>
          </p:cNvPr>
          <p:cNvSpPr>
            <a:spLocks noGrp="1"/>
          </p:cNvSpPr>
          <p:nvPr>
            <p:ph sz="half" idx="1"/>
          </p:nvPr>
        </p:nvSpPr>
        <p:spPr>
          <a:xfrm>
            <a:off x="457200" y="71438"/>
            <a:ext cx="4038600" cy="6597650"/>
          </a:xfrm>
        </p:spPr>
        <p:txBody>
          <a:bodyPr/>
          <a:lstStyle/>
          <a:p>
            <a:pPr marL="0" indent="0" algn="ctr" eaLnBrk="1" hangingPunct="1">
              <a:spcBef>
                <a:spcPct val="0"/>
              </a:spcBef>
              <a:spcAft>
                <a:spcPts val="1000"/>
              </a:spcAft>
              <a:buFont typeface="Arial" charset="0"/>
              <a:buNone/>
              <a:defRPr/>
            </a:pPr>
            <a:r>
              <a:rPr lang="en-GB" b="1" kern="1100" dirty="0">
                <a:solidFill>
                  <a:schemeClr val="accent2"/>
                </a:solidFill>
                <a:cs typeface="Arial" pitchFamily="34" charset="0"/>
              </a:rPr>
              <a:t>Who?</a:t>
            </a:r>
          </a:p>
          <a:p>
            <a:pPr marL="0" indent="0" algn="ctr" eaLnBrk="1" hangingPunct="1">
              <a:spcBef>
                <a:spcPct val="0"/>
              </a:spcBef>
              <a:spcAft>
                <a:spcPts val="1000"/>
              </a:spcAft>
              <a:buFont typeface="Arial" charset="0"/>
              <a:buNone/>
              <a:defRPr/>
            </a:pPr>
            <a:r>
              <a:rPr lang="en-GB" b="1" kern="1100" dirty="0">
                <a:solidFill>
                  <a:srgbClr val="548DD4"/>
                </a:solidFill>
                <a:cs typeface="Arial" pitchFamily="34" charset="0"/>
              </a:rPr>
              <a:t>Time starter</a:t>
            </a:r>
          </a:p>
          <a:p>
            <a:pPr marL="0" indent="0" algn="ctr" eaLnBrk="1" hangingPunct="1">
              <a:spcBef>
                <a:spcPct val="0"/>
              </a:spcBef>
              <a:spcAft>
                <a:spcPts val="1000"/>
              </a:spcAft>
              <a:buFont typeface="Arial" charset="0"/>
              <a:buNone/>
              <a:defRPr/>
            </a:pPr>
            <a:r>
              <a:rPr lang="en-GB" b="1" kern="1100" dirty="0">
                <a:solidFill>
                  <a:srgbClr val="548DD4"/>
                </a:solidFill>
                <a:cs typeface="Arial" pitchFamily="34" charset="0"/>
              </a:rPr>
              <a:t>Space maker</a:t>
            </a:r>
          </a:p>
          <a:p>
            <a:pPr marL="0" indent="0" algn="ctr" eaLnBrk="1" hangingPunct="1">
              <a:spcBef>
                <a:spcPct val="0"/>
              </a:spcBef>
              <a:spcAft>
                <a:spcPts val="1000"/>
              </a:spcAft>
              <a:buFont typeface="Arial" charset="0"/>
              <a:buNone/>
              <a:defRPr/>
            </a:pPr>
            <a:r>
              <a:rPr lang="en-GB" b="1" kern="1100" dirty="0">
                <a:solidFill>
                  <a:srgbClr val="548DD4"/>
                </a:solidFill>
                <a:cs typeface="Arial" pitchFamily="34" charset="0"/>
              </a:rPr>
              <a:t>Earth shaper</a:t>
            </a:r>
          </a:p>
          <a:p>
            <a:pPr marL="0" indent="0" algn="ctr" eaLnBrk="1" hangingPunct="1">
              <a:spcBef>
                <a:spcPct val="0"/>
              </a:spcBef>
              <a:spcAft>
                <a:spcPts val="1000"/>
              </a:spcAft>
              <a:buFont typeface="Arial" charset="0"/>
              <a:buNone/>
              <a:defRPr/>
            </a:pPr>
            <a:endParaRPr lang="en-GB" sz="1100" b="1" kern="1100" dirty="0">
              <a:solidFill>
                <a:srgbClr val="548DD4"/>
              </a:solidFill>
              <a:latin typeface="Times New Roman" pitchFamily="18" charset="0"/>
              <a:cs typeface="Arial" pitchFamily="34" charset="0"/>
            </a:endParaRPr>
          </a:p>
          <a:p>
            <a:pPr marL="0" indent="0" algn="ctr" eaLnBrk="1" hangingPunct="1">
              <a:spcBef>
                <a:spcPct val="0"/>
              </a:spcBef>
              <a:spcAft>
                <a:spcPts val="1000"/>
              </a:spcAft>
              <a:buFont typeface="Arial" charset="0"/>
              <a:buNone/>
              <a:defRPr/>
            </a:pPr>
            <a:r>
              <a:rPr lang="en-GB" b="1" kern="1100" dirty="0">
                <a:solidFill>
                  <a:srgbClr val="548DD4"/>
                </a:solidFill>
                <a:cs typeface="Arial" pitchFamily="34" charset="0"/>
              </a:rPr>
              <a:t>Mud modeller</a:t>
            </a:r>
          </a:p>
          <a:p>
            <a:pPr marL="0" indent="0" algn="ctr" eaLnBrk="1" hangingPunct="1">
              <a:spcBef>
                <a:spcPct val="0"/>
              </a:spcBef>
              <a:spcAft>
                <a:spcPts val="1000"/>
              </a:spcAft>
              <a:buFont typeface="Arial" charset="0"/>
              <a:buNone/>
              <a:defRPr/>
            </a:pPr>
            <a:r>
              <a:rPr lang="en-GB" b="1" kern="1100" dirty="0">
                <a:solidFill>
                  <a:srgbClr val="548DD4"/>
                </a:solidFill>
                <a:cs typeface="Arial" pitchFamily="34" charset="0"/>
              </a:rPr>
              <a:t>Garden planter</a:t>
            </a:r>
          </a:p>
          <a:p>
            <a:pPr marL="0" indent="0" algn="ctr" eaLnBrk="1" hangingPunct="1">
              <a:spcBef>
                <a:spcPct val="0"/>
              </a:spcBef>
              <a:spcAft>
                <a:spcPts val="1000"/>
              </a:spcAft>
              <a:buFont typeface="Arial" charset="0"/>
              <a:buNone/>
              <a:defRPr/>
            </a:pPr>
            <a:r>
              <a:rPr lang="en-GB" b="1" kern="1100" dirty="0">
                <a:solidFill>
                  <a:srgbClr val="548DD4"/>
                </a:solidFill>
                <a:cs typeface="Arial" pitchFamily="34" charset="0"/>
              </a:rPr>
              <a:t>Fruit grower</a:t>
            </a:r>
          </a:p>
          <a:p>
            <a:pPr marL="0" indent="0" algn="ctr" eaLnBrk="1" hangingPunct="1">
              <a:spcBef>
                <a:spcPct val="0"/>
              </a:spcBef>
              <a:spcAft>
                <a:spcPts val="1000"/>
              </a:spcAft>
              <a:buFont typeface="Arial" charset="0"/>
              <a:buNone/>
              <a:defRPr/>
            </a:pPr>
            <a:endParaRPr lang="en-GB" sz="1100" b="1" kern="1100" dirty="0">
              <a:solidFill>
                <a:srgbClr val="548DD4"/>
              </a:solidFill>
              <a:latin typeface="Times New Roman" pitchFamily="18" charset="0"/>
              <a:cs typeface="Arial" pitchFamily="34" charset="0"/>
            </a:endParaRPr>
          </a:p>
          <a:p>
            <a:pPr marL="0" indent="0" algn="ctr" eaLnBrk="1" hangingPunct="1">
              <a:spcBef>
                <a:spcPct val="0"/>
              </a:spcBef>
              <a:spcAft>
                <a:spcPts val="1000"/>
              </a:spcAft>
              <a:buFont typeface="Arial" charset="0"/>
              <a:buNone/>
              <a:defRPr/>
            </a:pPr>
            <a:r>
              <a:rPr lang="en-GB" b="1" kern="1100" dirty="0">
                <a:solidFill>
                  <a:srgbClr val="548DD4"/>
                </a:solidFill>
                <a:cs typeface="Arial" pitchFamily="34" charset="0"/>
              </a:rPr>
              <a:t>Stable sleeper</a:t>
            </a:r>
          </a:p>
          <a:p>
            <a:pPr marL="0" indent="0" algn="ctr" eaLnBrk="1" hangingPunct="1">
              <a:spcBef>
                <a:spcPct val="0"/>
              </a:spcBef>
              <a:spcAft>
                <a:spcPts val="1000"/>
              </a:spcAft>
              <a:buFont typeface="Arial" charset="0"/>
              <a:buNone/>
              <a:defRPr/>
            </a:pPr>
            <a:r>
              <a:rPr lang="en-GB" b="1" kern="1100" dirty="0">
                <a:solidFill>
                  <a:srgbClr val="548DD4"/>
                </a:solidFill>
                <a:cs typeface="Arial" pitchFamily="34" charset="0"/>
              </a:rPr>
              <a:t>Miracle maker</a:t>
            </a:r>
          </a:p>
          <a:p>
            <a:pPr marL="0" indent="0" algn="ctr" eaLnBrk="1" hangingPunct="1">
              <a:spcBef>
                <a:spcPct val="0"/>
              </a:spcBef>
              <a:spcAft>
                <a:spcPts val="1000"/>
              </a:spcAft>
              <a:buFont typeface="Arial" charset="0"/>
              <a:buNone/>
              <a:defRPr/>
            </a:pPr>
            <a:r>
              <a:rPr lang="en-GB" b="1" kern="1100" dirty="0">
                <a:solidFill>
                  <a:srgbClr val="548DD4"/>
                </a:solidFill>
                <a:cs typeface="Arial" pitchFamily="34" charset="0"/>
              </a:rPr>
              <a:t>Eye opener</a:t>
            </a:r>
            <a:endParaRPr lang="en-GB" b="1" kern="1100" dirty="0">
              <a:solidFill>
                <a:srgbClr val="548DD4"/>
              </a:solidFill>
              <a:latin typeface="Times New Roman" pitchFamily="18" charset="0"/>
              <a:cs typeface="Arial" pitchFamily="34" charset="0"/>
            </a:endParaRPr>
          </a:p>
          <a:p>
            <a:pPr eaLnBrk="1" hangingPunct="1">
              <a:buFont typeface="Arial" charset="0"/>
              <a:buChar char="•"/>
              <a:defRPr/>
            </a:pPr>
            <a:endParaRPr lang="en-GB" dirty="0"/>
          </a:p>
        </p:txBody>
      </p:sp>
      <p:sp>
        <p:nvSpPr>
          <p:cNvPr id="4" name="Content Placeholder 3">
            <a:extLst>
              <a:ext uri="{FF2B5EF4-FFF2-40B4-BE49-F238E27FC236}">
                <a16:creationId xmlns:a16="http://schemas.microsoft.com/office/drawing/2014/main" id="{75E9C034-B108-4AF6-B9B9-1AB1D65749C2}"/>
              </a:ext>
            </a:extLst>
          </p:cNvPr>
          <p:cNvSpPr>
            <a:spLocks noGrp="1"/>
          </p:cNvSpPr>
          <p:nvPr>
            <p:ph sz="half" idx="2"/>
          </p:nvPr>
        </p:nvSpPr>
        <p:spPr>
          <a:xfrm>
            <a:off x="4648200" y="908050"/>
            <a:ext cx="4038600" cy="5761038"/>
          </a:xfrm>
        </p:spPr>
        <p:txBody>
          <a:bodyPr/>
          <a:lstStyle/>
          <a:p>
            <a:pPr marL="0" indent="0" algn="ctr" eaLnBrk="1" hangingPunct="1">
              <a:spcBef>
                <a:spcPct val="0"/>
              </a:spcBef>
              <a:spcAft>
                <a:spcPts val="1000"/>
              </a:spcAft>
              <a:buFont typeface="Arial" charset="0"/>
              <a:buNone/>
              <a:defRPr/>
            </a:pPr>
            <a:r>
              <a:rPr lang="en-GB" b="1" kern="1100" dirty="0">
                <a:solidFill>
                  <a:srgbClr val="548DD4"/>
                </a:solidFill>
                <a:cs typeface="Arial" pitchFamily="34" charset="0"/>
              </a:rPr>
              <a:t>Cross carrier</a:t>
            </a:r>
          </a:p>
          <a:p>
            <a:pPr marL="0" indent="0" algn="ctr" eaLnBrk="1" hangingPunct="1">
              <a:spcBef>
                <a:spcPct val="0"/>
              </a:spcBef>
              <a:spcAft>
                <a:spcPts val="1000"/>
              </a:spcAft>
              <a:buFont typeface="Arial" charset="0"/>
              <a:buNone/>
              <a:defRPr/>
            </a:pPr>
            <a:r>
              <a:rPr lang="en-GB" b="1" kern="1100" dirty="0">
                <a:solidFill>
                  <a:srgbClr val="548DD4"/>
                </a:solidFill>
                <a:cs typeface="Arial" pitchFamily="34" charset="0"/>
              </a:rPr>
              <a:t>Devil crusher</a:t>
            </a:r>
          </a:p>
          <a:p>
            <a:pPr marL="0" indent="0" algn="ctr" eaLnBrk="1" hangingPunct="1">
              <a:spcBef>
                <a:spcPct val="0"/>
              </a:spcBef>
              <a:spcAft>
                <a:spcPts val="1000"/>
              </a:spcAft>
              <a:buFont typeface="Arial" charset="0"/>
              <a:buNone/>
              <a:defRPr/>
            </a:pPr>
            <a:r>
              <a:rPr lang="en-GB" b="1" kern="1100" dirty="0">
                <a:solidFill>
                  <a:srgbClr val="548DD4"/>
                </a:solidFill>
                <a:cs typeface="Arial" pitchFamily="34" charset="0"/>
              </a:rPr>
              <a:t>Grave buster</a:t>
            </a:r>
          </a:p>
          <a:p>
            <a:pPr marL="0" indent="0" algn="ctr" eaLnBrk="1" hangingPunct="1">
              <a:spcBef>
                <a:spcPct val="0"/>
              </a:spcBef>
              <a:spcAft>
                <a:spcPts val="1000"/>
              </a:spcAft>
              <a:buFont typeface="Arial" charset="0"/>
              <a:buNone/>
              <a:defRPr/>
            </a:pPr>
            <a:endParaRPr lang="en-GB" sz="1100" b="1" kern="1100" dirty="0">
              <a:solidFill>
                <a:srgbClr val="548DD4"/>
              </a:solidFill>
              <a:latin typeface="Times New Roman" pitchFamily="18" charset="0"/>
              <a:cs typeface="Arial" pitchFamily="34" charset="0"/>
            </a:endParaRPr>
          </a:p>
          <a:p>
            <a:pPr marL="0" indent="0" algn="ctr" eaLnBrk="1" hangingPunct="1">
              <a:spcBef>
                <a:spcPct val="0"/>
              </a:spcBef>
              <a:spcAft>
                <a:spcPts val="1000"/>
              </a:spcAft>
              <a:buFont typeface="Arial" charset="0"/>
              <a:buNone/>
              <a:defRPr/>
            </a:pPr>
            <a:r>
              <a:rPr lang="en-GB" b="1" kern="1100" dirty="0">
                <a:solidFill>
                  <a:srgbClr val="548DD4"/>
                </a:solidFill>
                <a:cs typeface="Arial" pitchFamily="34" charset="0"/>
              </a:rPr>
              <a:t>Promise keeper</a:t>
            </a:r>
          </a:p>
          <a:p>
            <a:pPr marL="0" indent="0" algn="ctr" eaLnBrk="1" hangingPunct="1">
              <a:spcBef>
                <a:spcPct val="0"/>
              </a:spcBef>
              <a:spcAft>
                <a:spcPts val="1000"/>
              </a:spcAft>
              <a:buFont typeface="Arial" charset="0"/>
              <a:buNone/>
              <a:defRPr/>
            </a:pPr>
            <a:r>
              <a:rPr lang="en-GB" b="1" kern="1100" dirty="0">
                <a:solidFill>
                  <a:srgbClr val="548DD4"/>
                </a:solidFill>
                <a:cs typeface="Arial" pitchFamily="34" charset="0"/>
              </a:rPr>
              <a:t>Hand holder</a:t>
            </a:r>
          </a:p>
          <a:p>
            <a:pPr marL="0" indent="0" algn="ctr" eaLnBrk="1" hangingPunct="1">
              <a:spcBef>
                <a:spcPct val="0"/>
              </a:spcBef>
              <a:spcAft>
                <a:spcPts val="1000"/>
              </a:spcAft>
              <a:buFont typeface="Arial" charset="0"/>
              <a:buNone/>
              <a:defRPr/>
            </a:pPr>
            <a:r>
              <a:rPr lang="en-GB" b="1" kern="1100" dirty="0">
                <a:solidFill>
                  <a:srgbClr val="548DD4"/>
                </a:solidFill>
                <a:cs typeface="Arial" pitchFamily="34" charset="0"/>
              </a:rPr>
              <a:t>Heart warmer</a:t>
            </a:r>
          </a:p>
          <a:p>
            <a:pPr marL="0" indent="0" algn="ctr" eaLnBrk="1" hangingPunct="1">
              <a:spcBef>
                <a:spcPct val="0"/>
              </a:spcBef>
              <a:spcAft>
                <a:spcPts val="1000"/>
              </a:spcAft>
              <a:buFont typeface="Arial" charset="0"/>
              <a:buNone/>
              <a:defRPr/>
            </a:pPr>
            <a:endParaRPr lang="en-GB" sz="1050" b="1" kern="1100" dirty="0">
              <a:solidFill>
                <a:srgbClr val="548DD4"/>
              </a:solidFill>
              <a:latin typeface="Times New Roman" pitchFamily="18" charset="0"/>
              <a:cs typeface="Arial" pitchFamily="34" charset="0"/>
            </a:endParaRPr>
          </a:p>
          <a:p>
            <a:pPr marL="0" indent="0" algn="ctr" eaLnBrk="1" hangingPunct="1">
              <a:spcBef>
                <a:spcPct val="0"/>
              </a:spcBef>
              <a:spcAft>
                <a:spcPts val="1000"/>
              </a:spcAft>
              <a:buFont typeface="Arial" charset="0"/>
              <a:buNone/>
              <a:defRPr/>
            </a:pPr>
            <a:r>
              <a:rPr lang="en-GB" b="1" kern="1100" dirty="0">
                <a:solidFill>
                  <a:srgbClr val="548DD4"/>
                </a:solidFill>
                <a:cs typeface="Arial" pitchFamily="34" charset="0"/>
              </a:rPr>
              <a:t>Cheerer upper </a:t>
            </a:r>
          </a:p>
          <a:p>
            <a:pPr marL="0" indent="0" algn="ctr" eaLnBrk="1" hangingPunct="1">
              <a:spcBef>
                <a:spcPct val="0"/>
              </a:spcBef>
              <a:spcAft>
                <a:spcPts val="1000"/>
              </a:spcAft>
              <a:buFont typeface="Arial" charset="0"/>
              <a:buNone/>
              <a:defRPr/>
            </a:pPr>
            <a:r>
              <a:rPr lang="en-GB" b="1" kern="1100" dirty="0">
                <a:solidFill>
                  <a:srgbClr val="548DD4"/>
                </a:solidFill>
                <a:cs typeface="Arial" pitchFamily="34" charset="0"/>
              </a:rPr>
              <a:t>Energy booster</a:t>
            </a:r>
            <a:endParaRPr lang="en-GB" b="1" kern="1100" dirty="0">
              <a:solidFill>
                <a:srgbClr val="548DD4"/>
              </a:solidFill>
              <a:latin typeface="Times New Roman" pitchFamily="18" charset="0"/>
              <a:cs typeface="Arial" pitchFamily="34" charset="0"/>
            </a:endParaRPr>
          </a:p>
          <a:p>
            <a:pPr marL="0" indent="0" algn="ctr" eaLnBrk="1" hangingPunct="1">
              <a:spcBef>
                <a:spcPct val="0"/>
              </a:spcBef>
              <a:spcAft>
                <a:spcPts val="1000"/>
              </a:spcAft>
              <a:buFont typeface="Arial" charset="0"/>
              <a:buNone/>
              <a:defRPr/>
            </a:pPr>
            <a:r>
              <a:rPr lang="en-GB" b="1" kern="1100" dirty="0">
                <a:solidFill>
                  <a:srgbClr val="548DD4"/>
                </a:solidFill>
                <a:cs typeface="Arial" pitchFamily="34" charset="0"/>
              </a:rPr>
              <a:t>Life giver</a:t>
            </a:r>
            <a:endParaRPr lang="en-US" kern="1100" dirty="0">
              <a:latin typeface="Arial" pitchFamily="34" charset="0"/>
              <a:cs typeface="Arial" pitchFamily="34" charset="0"/>
            </a:endParaRPr>
          </a:p>
          <a:p>
            <a:pPr eaLnBrk="1" hangingPunct="1">
              <a:buFont typeface="Arial" charset="0"/>
              <a:buChar char="•"/>
              <a:defRPr/>
            </a:pPr>
            <a:endParaRPr lang="en-GB" dirty="0"/>
          </a:p>
          <a:p>
            <a:pPr eaLnBrk="1" hangingPunct="1">
              <a:buFont typeface="Arial" charset="0"/>
              <a:buChar char="•"/>
              <a:defRPr/>
            </a:pP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2000"/>
                                        <p:tgtEl>
                                          <p:spTgt spid="3">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6" end="6"/>
                                            </p:txEl>
                                          </p:spTgt>
                                        </p:tgtEl>
                                        <p:attrNameLst>
                                          <p:attrName>style.visibility</p:attrName>
                                        </p:attrNameLst>
                                      </p:cBhvr>
                                      <p:to>
                                        <p:strVal val="visible"/>
                                      </p:to>
                                    </p:set>
                                    <p:animEffect transition="in" filter="fade">
                                      <p:cBhvr>
                                        <p:cTn id="10" dur="2000"/>
                                        <p:tgtEl>
                                          <p:spTgt spid="3">
                                            <p:txEl>
                                              <p:pRg st="6" end="6"/>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animEffect transition="in" filter="fade">
                                      <p:cBhvr>
                                        <p:cTn id="13" dur="2000"/>
                                        <p:tgtEl>
                                          <p:spTgt spid="3">
                                            <p:txEl>
                                              <p:pRg st="7" end="7"/>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9" end="9"/>
                                            </p:txEl>
                                          </p:spTgt>
                                        </p:tgtEl>
                                        <p:attrNameLst>
                                          <p:attrName>style.visibility</p:attrName>
                                        </p:attrNameLst>
                                      </p:cBhvr>
                                      <p:to>
                                        <p:strVal val="visible"/>
                                      </p:to>
                                    </p:set>
                                    <p:animEffect transition="in" filter="fade">
                                      <p:cBhvr>
                                        <p:cTn id="18" dur="2000"/>
                                        <p:tgtEl>
                                          <p:spTgt spid="3">
                                            <p:txEl>
                                              <p:pRg st="9" end="9"/>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animEffect transition="in" filter="fade">
                                      <p:cBhvr>
                                        <p:cTn id="21" dur="2000"/>
                                        <p:tgtEl>
                                          <p:spTgt spid="3">
                                            <p:txEl>
                                              <p:pRg st="10" end="10"/>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11" end="11"/>
                                            </p:txEl>
                                          </p:spTgt>
                                        </p:tgtEl>
                                        <p:attrNameLst>
                                          <p:attrName>style.visibility</p:attrName>
                                        </p:attrNameLst>
                                      </p:cBhvr>
                                      <p:to>
                                        <p:strVal val="visible"/>
                                      </p:to>
                                    </p:set>
                                    <p:animEffect transition="in" filter="fade">
                                      <p:cBhvr>
                                        <p:cTn id="24" dur="2000"/>
                                        <p:tgtEl>
                                          <p:spTgt spid="3">
                                            <p:txEl>
                                              <p:pRg st="11" end="11"/>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nodeType="click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animEffect transition="in" filter="fade">
                                      <p:cBhvr>
                                        <p:cTn id="29" dur="2000"/>
                                        <p:tgtEl>
                                          <p:spTgt spid="4">
                                            <p:txEl>
                                              <p:pRg st="0" end="0"/>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4">
                                            <p:txEl>
                                              <p:pRg st="1" end="1"/>
                                            </p:txEl>
                                          </p:spTgt>
                                        </p:tgtEl>
                                        <p:attrNameLst>
                                          <p:attrName>style.visibility</p:attrName>
                                        </p:attrNameLst>
                                      </p:cBhvr>
                                      <p:to>
                                        <p:strVal val="visible"/>
                                      </p:to>
                                    </p:set>
                                    <p:animEffect transition="in" filter="fade">
                                      <p:cBhvr>
                                        <p:cTn id="32" dur="2000"/>
                                        <p:tgtEl>
                                          <p:spTgt spid="4">
                                            <p:txEl>
                                              <p:pRg st="1" end="1"/>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4">
                                            <p:txEl>
                                              <p:pRg st="2" end="2"/>
                                            </p:txEl>
                                          </p:spTgt>
                                        </p:tgtEl>
                                        <p:attrNameLst>
                                          <p:attrName>style.visibility</p:attrName>
                                        </p:attrNameLst>
                                      </p:cBhvr>
                                      <p:to>
                                        <p:strVal val="visible"/>
                                      </p:to>
                                    </p:set>
                                    <p:animEffect transition="in" filter="fade">
                                      <p:cBhvr>
                                        <p:cTn id="35" dur="2000"/>
                                        <p:tgtEl>
                                          <p:spTgt spid="4">
                                            <p:txEl>
                                              <p:pRg st="2" end="2"/>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presetSubtype="0" fill="hold" nodeType="clickEffect">
                                  <p:stCondLst>
                                    <p:cond delay="0"/>
                                  </p:stCondLst>
                                  <p:childTnLst>
                                    <p:set>
                                      <p:cBhvr>
                                        <p:cTn id="39" dur="1" fill="hold">
                                          <p:stCondLst>
                                            <p:cond delay="0"/>
                                          </p:stCondLst>
                                        </p:cTn>
                                        <p:tgtEl>
                                          <p:spTgt spid="4">
                                            <p:txEl>
                                              <p:pRg st="4" end="4"/>
                                            </p:txEl>
                                          </p:spTgt>
                                        </p:tgtEl>
                                        <p:attrNameLst>
                                          <p:attrName>style.visibility</p:attrName>
                                        </p:attrNameLst>
                                      </p:cBhvr>
                                      <p:to>
                                        <p:strVal val="visible"/>
                                      </p:to>
                                    </p:set>
                                    <p:animEffect transition="in" filter="fade">
                                      <p:cBhvr>
                                        <p:cTn id="40" dur="2000"/>
                                        <p:tgtEl>
                                          <p:spTgt spid="4">
                                            <p:txEl>
                                              <p:pRg st="4" end="4"/>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4">
                                            <p:txEl>
                                              <p:pRg st="5" end="5"/>
                                            </p:txEl>
                                          </p:spTgt>
                                        </p:tgtEl>
                                        <p:attrNameLst>
                                          <p:attrName>style.visibility</p:attrName>
                                        </p:attrNameLst>
                                      </p:cBhvr>
                                      <p:to>
                                        <p:strVal val="visible"/>
                                      </p:to>
                                    </p:set>
                                    <p:animEffect transition="in" filter="fade">
                                      <p:cBhvr>
                                        <p:cTn id="43" dur="2000"/>
                                        <p:tgtEl>
                                          <p:spTgt spid="4">
                                            <p:txEl>
                                              <p:pRg st="5" end="5"/>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4">
                                            <p:txEl>
                                              <p:pRg st="6" end="6"/>
                                            </p:txEl>
                                          </p:spTgt>
                                        </p:tgtEl>
                                        <p:attrNameLst>
                                          <p:attrName>style.visibility</p:attrName>
                                        </p:attrNameLst>
                                      </p:cBhvr>
                                      <p:to>
                                        <p:strVal val="visible"/>
                                      </p:to>
                                    </p:set>
                                    <p:animEffect transition="in" filter="fade">
                                      <p:cBhvr>
                                        <p:cTn id="46" dur="2000"/>
                                        <p:tgtEl>
                                          <p:spTgt spid="4">
                                            <p:txEl>
                                              <p:pRg st="6" end="6"/>
                                            </p:txEl>
                                          </p:spTgt>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ntr" presetSubtype="0" fill="hold" nodeType="clickEffect">
                                  <p:stCondLst>
                                    <p:cond delay="0"/>
                                  </p:stCondLst>
                                  <p:childTnLst>
                                    <p:set>
                                      <p:cBhvr>
                                        <p:cTn id="50" dur="1" fill="hold">
                                          <p:stCondLst>
                                            <p:cond delay="0"/>
                                          </p:stCondLst>
                                        </p:cTn>
                                        <p:tgtEl>
                                          <p:spTgt spid="4">
                                            <p:txEl>
                                              <p:pRg st="8" end="8"/>
                                            </p:txEl>
                                          </p:spTgt>
                                        </p:tgtEl>
                                        <p:attrNameLst>
                                          <p:attrName>style.visibility</p:attrName>
                                        </p:attrNameLst>
                                      </p:cBhvr>
                                      <p:to>
                                        <p:strVal val="visible"/>
                                      </p:to>
                                    </p:set>
                                    <p:animEffect transition="in" filter="fade">
                                      <p:cBhvr>
                                        <p:cTn id="51" dur="2000"/>
                                        <p:tgtEl>
                                          <p:spTgt spid="4">
                                            <p:txEl>
                                              <p:pRg st="8" end="8"/>
                                            </p:txEl>
                                          </p:spTgt>
                                        </p:tgtEl>
                                      </p:cBhvr>
                                    </p:animEffect>
                                  </p:childTnLst>
                                </p:cTn>
                              </p:par>
                              <p:par>
                                <p:cTn id="52" presetID="10" presetClass="entr" presetSubtype="0" fill="hold" nodeType="withEffect">
                                  <p:stCondLst>
                                    <p:cond delay="0"/>
                                  </p:stCondLst>
                                  <p:childTnLst>
                                    <p:set>
                                      <p:cBhvr>
                                        <p:cTn id="53" dur="1" fill="hold">
                                          <p:stCondLst>
                                            <p:cond delay="0"/>
                                          </p:stCondLst>
                                        </p:cTn>
                                        <p:tgtEl>
                                          <p:spTgt spid="4">
                                            <p:txEl>
                                              <p:pRg st="9" end="9"/>
                                            </p:txEl>
                                          </p:spTgt>
                                        </p:tgtEl>
                                        <p:attrNameLst>
                                          <p:attrName>style.visibility</p:attrName>
                                        </p:attrNameLst>
                                      </p:cBhvr>
                                      <p:to>
                                        <p:strVal val="visible"/>
                                      </p:to>
                                    </p:set>
                                    <p:animEffect transition="in" filter="fade">
                                      <p:cBhvr>
                                        <p:cTn id="54" dur="2000"/>
                                        <p:tgtEl>
                                          <p:spTgt spid="4">
                                            <p:txEl>
                                              <p:pRg st="9" end="9"/>
                                            </p:txEl>
                                          </p:spTgt>
                                        </p:tgtEl>
                                      </p:cBhvr>
                                    </p:animEffect>
                                  </p:childTnLst>
                                </p:cTn>
                              </p:par>
                              <p:par>
                                <p:cTn id="55" presetID="10" presetClass="entr" presetSubtype="0" fill="hold" nodeType="withEffect">
                                  <p:stCondLst>
                                    <p:cond delay="0"/>
                                  </p:stCondLst>
                                  <p:childTnLst>
                                    <p:set>
                                      <p:cBhvr>
                                        <p:cTn id="56" dur="1" fill="hold">
                                          <p:stCondLst>
                                            <p:cond delay="0"/>
                                          </p:stCondLst>
                                        </p:cTn>
                                        <p:tgtEl>
                                          <p:spTgt spid="4">
                                            <p:txEl>
                                              <p:pRg st="10" end="10"/>
                                            </p:txEl>
                                          </p:spTgt>
                                        </p:tgtEl>
                                        <p:attrNameLst>
                                          <p:attrName>style.visibility</p:attrName>
                                        </p:attrNameLst>
                                      </p:cBhvr>
                                      <p:to>
                                        <p:strVal val="visible"/>
                                      </p:to>
                                    </p:set>
                                    <p:animEffect transition="in" filter="fade">
                                      <p:cBhvr>
                                        <p:cTn id="57" dur="2000"/>
                                        <p:tgtEl>
                                          <p:spTgt spid="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
            <a:extLst>
              <a:ext uri="{FF2B5EF4-FFF2-40B4-BE49-F238E27FC236}">
                <a16:creationId xmlns:a16="http://schemas.microsoft.com/office/drawing/2014/main" id="{5635282E-A0E7-46AE-ADDD-1FA6E87F0FC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67175" y="-531813"/>
            <a:ext cx="5653088" cy="753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39D74D9C-BCDE-4064-B2CB-808FABFFB09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628775"/>
            <a:ext cx="4192588" cy="558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
            <a:extLst>
              <a:ext uri="{FF2B5EF4-FFF2-40B4-BE49-F238E27FC236}">
                <a16:creationId xmlns:a16="http://schemas.microsoft.com/office/drawing/2014/main" id="{59B2EE04-3BFE-4B28-B126-CA4DEE44EA7C}"/>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52413" y="-463550"/>
            <a:ext cx="5329238" cy="732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extBox 1">
            <a:extLst>
              <a:ext uri="{FF2B5EF4-FFF2-40B4-BE49-F238E27FC236}">
                <a16:creationId xmlns:a16="http://schemas.microsoft.com/office/drawing/2014/main" id="{48582192-6F5A-4AB9-81FC-E8922117070C}"/>
              </a:ext>
            </a:extLst>
          </p:cNvPr>
          <p:cNvSpPr txBox="1">
            <a:spLocks noChangeArrowheads="1"/>
          </p:cNvSpPr>
          <p:nvPr/>
        </p:nvSpPr>
        <p:spPr bwMode="auto">
          <a:xfrm>
            <a:off x="5292725" y="57150"/>
            <a:ext cx="3851275"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en-GB" altLang="en-US" b="1" dirty="0">
                <a:solidFill>
                  <a:schemeClr val="tx2">
                    <a:lumMod val="75000"/>
                  </a:schemeClr>
                </a:solidFill>
              </a:rPr>
              <a:t>Who are you God? </a:t>
            </a:r>
          </a:p>
          <a:p>
            <a:pPr>
              <a:defRPr/>
            </a:pPr>
            <a:r>
              <a:rPr lang="en-GB" altLang="en-US" b="1" dirty="0">
                <a:solidFill>
                  <a:schemeClr val="tx2">
                    <a:lumMod val="75000"/>
                  </a:schemeClr>
                </a:solidFill>
              </a:rPr>
              <a:t>“I talk to God in my room when it is silent. When I talk to him, the clock in my room, it stops. If all clocks stopped, no one would exist, nothing happens to anything. God started off the time by making different materials: the earth, the moon, the stars, everything. Then a person to make a clock  small piece of paper with numbers n it and a glass to protect it. Without God starting time, nothing would be here.”</a:t>
            </a:r>
            <a:br>
              <a:rPr lang="en-GB" altLang="en-US" dirty="0"/>
            </a:br>
            <a:r>
              <a:rPr lang="en-GB" altLang="en-US" dirty="0"/>
              <a:t> </a:t>
            </a:r>
          </a:p>
        </p:txBody>
      </p:sp>
      <p:pic>
        <p:nvPicPr>
          <p:cNvPr id="2" name="Cross carrier.WMA">
            <a:hlinkClick r:id="" action="ppaction://media"/>
            <a:extLst>
              <a:ext uri="{FF2B5EF4-FFF2-40B4-BE49-F238E27FC236}">
                <a16:creationId xmlns:a16="http://schemas.microsoft.com/office/drawing/2014/main" id="{26B3C780-8C65-4BB0-9E04-CBCD9304A5B4}"/>
              </a:ext>
            </a:extLst>
          </p:cNvPr>
          <p:cNvPicPr>
            <a:picLocks noChangeAspect="1"/>
          </p:cNvPicPr>
          <p:nvPr>
            <a:audioFile r:link="rId2"/>
            <p:extLst>
              <p:ext uri="{DAA4B4D4-6D71-4841-9C94-3DE7FCFB9230}">
                <p14:media xmlns:p14="http://schemas.microsoft.com/office/powerpoint/2010/main" r:link="rId1"/>
              </p:ext>
            </p:extLst>
          </p:nvPr>
        </p:nvPicPr>
        <p:blipFill>
          <a:blip r:embed="rId9">
            <a:extLst>
              <a:ext uri="{28A0092B-C50C-407E-A947-70E740481C1C}">
                <a14:useLocalDpi xmlns:a14="http://schemas.microsoft.com/office/drawing/2010/main" val="0"/>
              </a:ext>
            </a:extLst>
          </a:blip>
          <a:srcRect/>
          <a:stretch>
            <a:fillRect/>
          </a:stretch>
        </p:blipFill>
        <p:spPr bwMode="auto">
          <a:xfrm>
            <a:off x="6011863" y="423068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Devil crusher.WMA">
            <a:hlinkClick r:id="" action="ppaction://media"/>
            <a:extLst>
              <a:ext uri="{FF2B5EF4-FFF2-40B4-BE49-F238E27FC236}">
                <a16:creationId xmlns:a16="http://schemas.microsoft.com/office/drawing/2014/main" id="{7B1221BD-D3AB-4B1E-A02D-B6AB17BD4373}"/>
              </a:ext>
            </a:extLst>
          </p:cNvPr>
          <p:cNvPicPr>
            <a:picLocks noChangeAspect="1"/>
          </p:cNvPicPr>
          <p:nvPr>
            <a:audioFile r:link="rId4"/>
            <p:extLst>
              <p:ext uri="{DAA4B4D4-6D71-4841-9C94-3DE7FCFB9230}">
                <p14:media xmlns:p14="http://schemas.microsoft.com/office/powerpoint/2010/main" r:link="rId3"/>
              </p:ext>
            </p:extLst>
          </p:nvPr>
        </p:nvPicPr>
        <p:blipFill>
          <a:blip r:embed="rId9">
            <a:extLst>
              <a:ext uri="{28A0092B-C50C-407E-A947-70E740481C1C}">
                <a14:useLocalDpi xmlns:a14="http://schemas.microsoft.com/office/drawing/2010/main" val="0"/>
              </a:ext>
            </a:extLst>
          </a:blip>
          <a:srcRect/>
          <a:stretch>
            <a:fillRect/>
          </a:stretch>
        </p:blipFill>
        <p:spPr bwMode="auto">
          <a:xfrm>
            <a:off x="6973888" y="4718050"/>
            <a:ext cx="487362"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Cheerer upper.WMA">
            <a:hlinkClick r:id="" action="ppaction://media"/>
            <a:extLst>
              <a:ext uri="{FF2B5EF4-FFF2-40B4-BE49-F238E27FC236}">
                <a16:creationId xmlns:a16="http://schemas.microsoft.com/office/drawing/2014/main" id="{8CBEE02D-FA1F-4A1C-AF8C-34E3707DB641}"/>
              </a:ext>
            </a:extLst>
          </p:cNvPr>
          <p:cNvPicPr>
            <a:picLocks noChangeAspect="1"/>
          </p:cNvPicPr>
          <p:nvPr>
            <a:audioFile r:link="rId6"/>
            <p:extLst>
              <p:ext uri="{DAA4B4D4-6D71-4841-9C94-3DE7FCFB9230}">
                <p14:media xmlns:p14="http://schemas.microsoft.com/office/powerpoint/2010/main" r:link="rId5"/>
              </p:ext>
            </p:extLst>
          </p:nvPr>
        </p:nvPicPr>
        <p:blipFill>
          <a:blip r:embed="rId9">
            <a:extLst>
              <a:ext uri="{28A0092B-C50C-407E-A947-70E740481C1C}">
                <a14:useLocalDpi xmlns:a14="http://schemas.microsoft.com/office/drawing/2010/main" val="0"/>
              </a:ext>
            </a:extLst>
          </a:blip>
          <a:srcRect/>
          <a:stretch>
            <a:fillRect/>
          </a:stretch>
        </p:blipFill>
        <p:spPr bwMode="auto">
          <a:xfrm>
            <a:off x="7937500" y="5210175"/>
            <a:ext cx="487363"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 presetClass="mediacall" presetSubtype="0" fill="hold" nodeType="clickEffect">
                                  <p:stCondLst>
                                    <p:cond delay="0"/>
                                  </p:stCondLst>
                                  <p:childTnLst>
                                    <p:cmd type="call" cmd="playFrom(0.0)">
                                      <p:cBhvr>
                                        <p:cTn id="12" dur="1"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seq concurrent="1" nextAc="seek">
              <p:cTn id="14" restart="whenNotActive" fill="hold" evtFilter="cancelBubble" nodeType="interactiveSeq">
                <p:stCondLst>
                  <p:cond evt="onClick" delay="0">
                    <p:tgtEl>
                      <p:spTgt spid="4"/>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1" presetClass="mediacall" presetSubtype="0" fill="hold" nodeType="clickEffect">
                                  <p:stCondLst>
                                    <p:cond delay="0"/>
                                  </p:stCondLst>
                                  <p:childTnLst>
                                    <p:cmd type="call" cmd="playFrom(0.0)">
                                      <p:cBhvr>
                                        <p:cTn id="18" dur="1" fill="hold"/>
                                        <p:tgtEl>
                                          <p:spTgt spid="4"/>
                                        </p:tgtEl>
                                      </p:cBhvr>
                                    </p:cmd>
                                  </p:childTnLst>
                                </p:cTn>
                              </p:par>
                            </p:childTnLst>
                          </p:cTn>
                        </p:par>
                      </p:childTnLst>
                    </p:cTn>
                  </p:par>
                </p:childTnLst>
              </p:cTn>
              <p:nextCondLst>
                <p:cond evt="onClick" delay="0">
                  <p:tgtEl>
                    <p:spTgt spid="4"/>
                  </p:tgtEl>
                </p:cond>
              </p:nextCondLst>
            </p:seq>
            <p:audio>
              <p:cMediaNode vol="80000">
                <p:cTn id="19"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 descr="IMG">
            <a:extLst>
              <a:ext uri="{FF2B5EF4-FFF2-40B4-BE49-F238E27FC236}">
                <a16:creationId xmlns:a16="http://schemas.microsoft.com/office/drawing/2014/main" id="{032C4809-48CB-48F5-9F83-174B5EBE0C9A}"/>
              </a:ext>
            </a:extLst>
          </p:cNvPr>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1908175" y="0"/>
            <a:ext cx="5040313" cy="695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 descr="IMG_0001">
            <a:extLst>
              <a:ext uri="{FF2B5EF4-FFF2-40B4-BE49-F238E27FC236}">
                <a16:creationId xmlns:a16="http://schemas.microsoft.com/office/drawing/2014/main" id="{FEA7408A-07A1-45C1-91B4-F9A3480A6D04}"/>
              </a:ext>
            </a:extLst>
          </p:cNvPr>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1619250" y="26988"/>
            <a:ext cx="48244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descr="IMG_0002">
            <a:extLst>
              <a:ext uri="{FF2B5EF4-FFF2-40B4-BE49-F238E27FC236}">
                <a16:creationId xmlns:a16="http://schemas.microsoft.com/office/drawing/2014/main" id="{2C840091-294E-4C4B-A3DC-A0F98AAE6F7C}"/>
              </a:ext>
            </a:extLst>
          </p:cNvPr>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1331913" y="-28575"/>
            <a:ext cx="6335712" cy="694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 descr="IMG_0003">
            <a:extLst>
              <a:ext uri="{FF2B5EF4-FFF2-40B4-BE49-F238E27FC236}">
                <a16:creationId xmlns:a16="http://schemas.microsoft.com/office/drawing/2014/main" id="{B386C51F-3A9D-47DD-B84B-17CBB6B3B3D9}"/>
              </a:ext>
            </a:extLst>
          </p:cNvPr>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1835150" y="20638"/>
            <a:ext cx="5329238"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 descr="IMG_0004">
            <a:extLst>
              <a:ext uri="{FF2B5EF4-FFF2-40B4-BE49-F238E27FC236}">
                <a16:creationId xmlns:a16="http://schemas.microsoft.com/office/drawing/2014/main" id="{7C45477F-E5DB-4895-81F5-CB4B535E768C}"/>
              </a:ext>
            </a:extLst>
          </p:cNvPr>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1331913" y="0"/>
            <a:ext cx="5327650" cy="685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457200" y="-100013"/>
            <a:ext cx="8229600" cy="1143001"/>
          </a:xfrm>
        </p:spPr>
        <p:txBody>
          <a:bodyPr/>
          <a:lstStyle/>
          <a:p>
            <a:pPr algn="l"/>
            <a:r>
              <a:rPr lang="en-GB" altLang="en-US" sz="4800" b="1">
                <a:solidFill>
                  <a:srgbClr val="C00000"/>
                </a:solidFill>
              </a:rPr>
              <a:t>Team church</a:t>
            </a:r>
          </a:p>
        </p:txBody>
      </p:sp>
      <p:graphicFrame>
        <p:nvGraphicFramePr>
          <p:cNvPr id="4" name="Content Placeholder 3"/>
          <p:cNvGraphicFramePr>
            <a:graphicFrameLocks noGrp="1"/>
          </p:cNvGraphicFramePr>
          <p:nvPr>
            <p:ph idx="1"/>
          </p:nvPr>
        </p:nvGraphicFramePr>
        <p:xfrm>
          <a:off x="0" y="1042988"/>
          <a:ext cx="9144000" cy="5294311"/>
        </p:xfrm>
        <a:graphic>
          <a:graphicData uri="http://schemas.openxmlformats.org/drawingml/2006/table">
            <a:tbl>
              <a:tblPr firstRow="1" firstCol="1" bandRow="1">
                <a:tableStyleId>{5C22544A-7EE6-4342-B048-85BDC9FD1C3A}</a:tableStyleId>
              </a:tblPr>
              <a:tblGrid>
                <a:gridCol w="45720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1893038">
                <a:tc>
                  <a:txBody>
                    <a:bodyPr/>
                    <a:lstStyle/>
                    <a:p>
                      <a:pPr algn="ctr">
                        <a:lnSpc>
                          <a:spcPct val="115000"/>
                        </a:lnSpc>
                        <a:spcAft>
                          <a:spcPts val="0"/>
                        </a:spcAft>
                      </a:pPr>
                      <a:r>
                        <a:rPr lang="en-GB" sz="1800" b="1" dirty="0">
                          <a:solidFill>
                            <a:srgbClr val="C00000"/>
                          </a:solidFill>
                          <a:effectLst/>
                        </a:rPr>
                        <a:t>Team A: Here’s the church... Build a cardboard box church. Provide the children with a huge box, and tell them it is going to be turned into a church. Talk a lot before this starts! </a:t>
                      </a:r>
                      <a:endParaRPr lang="en-GB" sz="18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488" marR="39488" marT="0" marB="0" anchor="ctr">
                    <a:solidFill>
                      <a:schemeClr val="tx2">
                        <a:lumMod val="20000"/>
                        <a:lumOff val="80000"/>
                      </a:schemeClr>
                    </a:solidFill>
                  </a:tcPr>
                </a:tc>
                <a:tc>
                  <a:txBody>
                    <a:bodyPr/>
                    <a:lstStyle/>
                    <a:p>
                      <a:pPr algn="ctr">
                        <a:lnSpc>
                          <a:spcPct val="115000"/>
                        </a:lnSpc>
                        <a:spcAft>
                          <a:spcPts val="0"/>
                        </a:spcAft>
                      </a:pPr>
                      <a:r>
                        <a:rPr lang="en-GB" sz="1800" b="1" dirty="0">
                          <a:solidFill>
                            <a:srgbClr val="C00000"/>
                          </a:solidFill>
                          <a:effectLst/>
                        </a:rPr>
                        <a:t>Team B: Here’s the steeple... </a:t>
                      </a:r>
                    </a:p>
                    <a:p>
                      <a:pPr algn="ctr">
                        <a:lnSpc>
                          <a:spcPct val="115000"/>
                        </a:lnSpc>
                        <a:spcAft>
                          <a:spcPts val="0"/>
                        </a:spcAft>
                      </a:pPr>
                      <a:r>
                        <a:rPr lang="en-GB" sz="1800" b="1" dirty="0">
                          <a:solidFill>
                            <a:srgbClr val="C00000"/>
                          </a:solidFill>
                          <a:effectLst/>
                        </a:rPr>
                        <a:t>A Tower and a bell This team are also going to do some big scale box modelling. Get them to look at some pictures of a church tower or spire, and tell them their challenge is to make one</a:t>
                      </a:r>
                      <a:endParaRPr lang="en-GB" sz="18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488" marR="39488" marT="0" marB="0" anchor="ctr">
                    <a:solidFill>
                      <a:schemeClr val="tx2">
                        <a:lumMod val="20000"/>
                        <a:lumOff val="80000"/>
                      </a:schemeClr>
                    </a:solidFill>
                  </a:tcPr>
                </a:tc>
                <a:extLst>
                  <a:ext uri="{0D108BD9-81ED-4DB2-BD59-A6C34878D82A}">
                    <a16:rowId xmlns:a16="http://schemas.microsoft.com/office/drawing/2014/main" val="10000"/>
                  </a:ext>
                </a:extLst>
              </a:tr>
              <a:tr h="1893038">
                <a:tc>
                  <a:txBody>
                    <a:bodyPr/>
                    <a:lstStyle/>
                    <a:p>
                      <a:pPr algn="ctr">
                        <a:lnSpc>
                          <a:spcPct val="115000"/>
                        </a:lnSpc>
                        <a:spcAft>
                          <a:spcPts val="0"/>
                        </a:spcAft>
                      </a:pPr>
                      <a:r>
                        <a:rPr lang="en-GB" sz="1800" b="1" dirty="0">
                          <a:solidFill>
                            <a:srgbClr val="C00000"/>
                          </a:solidFill>
                          <a:effectLst/>
                        </a:rPr>
                        <a:t>Team C: Lego furniture</a:t>
                      </a:r>
                    </a:p>
                    <a:p>
                      <a:pPr algn="ctr">
                        <a:lnSpc>
                          <a:spcPct val="115000"/>
                        </a:lnSpc>
                        <a:spcAft>
                          <a:spcPts val="0"/>
                        </a:spcAft>
                      </a:pPr>
                      <a:r>
                        <a:rPr lang="en-GB" sz="1800" b="1" dirty="0">
                          <a:solidFill>
                            <a:srgbClr val="C00000"/>
                          </a:solidFill>
                          <a:effectLst/>
                        </a:rPr>
                        <a:t>Talk to this team about the things they find inside church. There might need to be an altar for the sacrament, and a font to welcome new babies, some images and statues of saints or of the Blessed Virgin Mary</a:t>
                      </a:r>
                      <a:endParaRPr lang="en-GB" sz="18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488" marR="39488" marT="0" marB="0" anchor="ctr">
                    <a:solidFill>
                      <a:schemeClr val="tx2">
                        <a:lumMod val="20000"/>
                        <a:lumOff val="80000"/>
                      </a:schemeClr>
                    </a:solidFill>
                  </a:tcPr>
                </a:tc>
                <a:tc>
                  <a:txBody>
                    <a:bodyPr/>
                    <a:lstStyle/>
                    <a:p>
                      <a:pPr algn="ctr">
                        <a:lnSpc>
                          <a:spcPct val="115000"/>
                        </a:lnSpc>
                        <a:spcAft>
                          <a:spcPts val="0"/>
                        </a:spcAft>
                      </a:pPr>
                      <a:r>
                        <a:rPr lang="en-GB" sz="1800" b="1" dirty="0">
                          <a:solidFill>
                            <a:srgbClr val="C00000"/>
                          </a:solidFill>
                          <a:effectLst/>
                        </a:rPr>
                        <a:t>Team D: Making Windows from stories of Jesus Give the team members an outline on paper of a blank church window, and tell them that we are making some windows for our class’s team built church. Ask what pictures</a:t>
                      </a:r>
                      <a:endParaRPr lang="en-GB" sz="18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488" marR="39488" marT="0" marB="0" anchor="ctr">
                    <a:solidFill>
                      <a:schemeClr val="tx2">
                        <a:lumMod val="20000"/>
                        <a:lumOff val="80000"/>
                      </a:schemeClr>
                    </a:solidFill>
                  </a:tcPr>
                </a:tc>
                <a:extLst>
                  <a:ext uri="{0D108BD9-81ED-4DB2-BD59-A6C34878D82A}">
                    <a16:rowId xmlns:a16="http://schemas.microsoft.com/office/drawing/2014/main" val="10001"/>
                  </a:ext>
                </a:extLst>
              </a:tr>
              <a:tr h="1508235">
                <a:tc>
                  <a:txBody>
                    <a:bodyPr/>
                    <a:lstStyle/>
                    <a:p>
                      <a:pPr algn="ctr">
                        <a:lnSpc>
                          <a:spcPct val="115000"/>
                        </a:lnSpc>
                        <a:spcAft>
                          <a:spcPts val="0"/>
                        </a:spcAft>
                      </a:pPr>
                      <a:r>
                        <a:rPr lang="en-GB" sz="1800" b="1" dirty="0">
                          <a:solidFill>
                            <a:srgbClr val="C00000"/>
                          </a:solidFill>
                          <a:effectLst/>
                        </a:rPr>
                        <a:t>Team E: Open the door and here’s all the people Tell this team that their challenge is to create the congregation for the church. </a:t>
                      </a:r>
                      <a:endParaRPr lang="en-GB" sz="18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488" marR="39488" marT="0" marB="0" anchor="ctr">
                    <a:solidFill>
                      <a:schemeClr val="tx2">
                        <a:lumMod val="20000"/>
                        <a:lumOff val="80000"/>
                      </a:schemeClr>
                    </a:solidFill>
                  </a:tcPr>
                </a:tc>
                <a:tc>
                  <a:txBody>
                    <a:bodyPr/>
                    <a:lstStyle/>
                    <a:p>
                      <a:pPr algn="ctr">
                        <a:lnSpc>
                          <a:spcPct val="115000"/>
                        </a:lnSpc>
                        <a:spcAft>
                          <a:spcPts val="0"/>
                        </a:spcAft>
                      </a:pPr>
                      <a:r>
                        <a:rPr lang="en-GB" sz="1800" b="1" dirty="0">
                          <a:solidFill>
                            <a:srgbClr val="C00000"/>
                          </a:solidFill>
                          <a:effectLst/>
                        </a:rPr>
                        <a:t>Team F: All around the church</a:t>
                      </a:r>
                    </a:p>
                    <a:p>
                      <a:pPr algn="ctr">
                        <a:lnSpc>
                          <a:spcPct val="115000"/>
                        </a:lnSpc>
                        <a:spcAft>
                          <a:spcPts val="0"/>
                        </a:spcAft>
                      </a:pPr>
                      <a:r>
                        <a:rPr lang="en-GB" sz="1800" b="1" dirty="0">
                          <a:solidFill>
                            <a:srgbClr val="C00000"/>
                          </a:solidFill>
                          <a:effectLst/>
                        </a:rPr>
                        <a:t>Ask this team to decide how the whole model church can be put into a churchyard or garden. </a:t>
                      </a:r>
                      <a:endParaRPr lang="en-GB" sz="18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488" marR="39488" marT="0" marB="0" anchor="ctr">
                    <a:solidFill>
                      <a:schemeClr val="tx2">
                        <a:lumMod val="20000"/>
                        <a:lumOff val="80000"/>
                      </a:schemeClr>
                    </a:solidFill>
                  </a:tcPr>
                </a:tc>
                <a:extLst>
                  <a:ext uri="{0D108BD9-81ED-4DB2-BD59-A6C34878D82A}">
                    <a16:rowId xmlns:a16="http://schemas.microsoft.com/office/drawing/2014/main" val="10002"/>
                  </a:ext>
                </a:extLst>
              </a:tr>
            </a:tbl>
          </a:graphicData>
        </a:graphic>
      </p:graphicFrame>
      <p:sp>
        <p:nvSpPr>
          <p:cNvPr id="3" name="TextBox 2"/>
          <p:cNvSpPr txBox="1">
            <a:spLocks noChangeArrowheads="1"/>
          </p:cNvSpPr>
          <p:nvPr/>
        </p:nvSpPr>
        <p:spPr bwMode="auto">
          <a:xfrm>
            <a:off x="0" y="2924175"/>
            <a:ext cx="9144000" cy="393382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GB" altLang="en-US" sz="1800">
              <a:latin typeface="Arial" panose="020B0604020202020204" pitchFamily="34" charset="0"/>
            </a:endParaRPr>
          </a:p>
        </p:txBody>
      </p:sp>
      <p:sp>
        <p:nvSpPr>
          <p:cNvPr id="5" name="TextBox 4"/>
          <p:cNvSpPr txBox="1">
            <a:spLocks noChangeArrowheads="1"/>
          </p:cNvSpPr>
          <p:nvPr/>
        </p:nvSpPr>
        <p:spPr bwMode="auto">
          <a:xfrm>
            <a:off x="-36513" y="4968875"/>
            <a:ext cx="9144001" cy="39322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GB" altLang="en-US" sz="1800">
              <a:latin typeface="Arial" panose="020B0604020202020204" pitchFamily="34" charset="0"/>
            </a:endParaRPr>
          </a:p>
        </p:txBody>
      </p:sp>
    </p:spTree>
    <p:extLst>
      <p:ext uri="{BB962C8B-B14F-4D97-AF65-F5344CB8AC3E}">
        <p14:creationId xmlns:p14="http://schemas.microsoft.com/office/powerpoint/2010/main" val="87005002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xit" presetSubtype="0" fill="hold" grpId="0" nodeType="clickEffect">
                                  <p:stCondLst>
                                    <p:cond delay="0"/>
                                  </p:stCondLst>
                                  <p:childTnLst>
                                    <p:animEffect transition="out" filter="wedge">
                                      <p:cBhvr>
                                        <p:cTn id="6" dur="2000"/>
                                        <p:tgtEl>
                                          <p:spTgt spid="3"/>
                                        </p:tgtEl>
                                      </p:cBhvr>
                                    </p:animEffect>
                                    <p:set>
                                      <p:cBhvr>
                                        <p:cTn id="7" dur="1" fill="hold">
                                          <p:stCondLst>
                                            <p:cond delay="1999"/>
                                          </p:stCondLst>
                                        </p:cTn>
                                        <p:tgtEl>
                                          <p:spTgt spid="3"/>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xit" presetSubtype="0" fill="hold" grpId="0" nodeType="clickEffect">
                                  <p:stCondLst>
                                    <p:cond delay="0"/>
                                  </p:stCondLst>
                                  <p:childTnLst>
                                    <p:animEffect transition="out" filter="wedge">
                                      <p:cBhvr>
                                        <p:cTn id="11" dur="2000"/>
                                        <p:tgtEl>
                                          <p:spTgt spid="5"/>
                                        </p:tgtEl>
                                      </p:cBhvr>
                                    </p:animEffect>
                                    <p:set>
                                      <p:cBhvr>
                                        <p:cTn id="12"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
            <a:extLst>
              <a:ext uri="{FF2B5EF4-FFF2-40B4-BE49-F238E27FC236}">
                <a16:creationId xmlns:a16="http://schemas.microsoft.com/office/drawing/2014/main" id="{6BD3DC50-73AA-4FE8-A7DC-F3953C3669F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0788650"/>
            <a:ext cx="13501688" cy="1764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
            <a:extLst>
              <a:ext uri="{FF2B5EF4-FFF2-40B4-BE49-F238E27FC236}">
                <a16:creationId xmlns:a16="http://schemas.microsoft.com/office/drawing/2014/main" id="{40641B79-AA4E-44B5-8766-952AF58B96C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2413" y="-2043113"/>
            <a:ext cx="11809413" cy="1543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A00E9AE7-394E-4EEC-8F51-746BC07D6808}"/>
              </a:ext>
            </a:extLst>
          </p:cNvPr>
          <p:cNvSpPr>
            <a:spLocks noGrp="1"/>
          </p:cNvSpPr>
          <p:nvPr>
            <p:ph type="ctrTitle"/>
          </p:nvPr>
        </p:nvSpPr>
        <p:spPr>
          <a:xfrm>
            <a:off x="685800" y="836613"/>
            <a:ext cx="7772400" cy="1470025"/>
          </a:xfrm>
        </p:spPr>
        <p:txBody>
          <a:bodyPr/>
          <a:lstStyle/>
          <a:p>
            <a:pPr eaLnBrk="1" hangingPunct="1"/>
            <a:r>
              <a:rPr lang="en-GB" altLang="en-US" sz="9600" b="1">
                <a:solidFill>
                  <a:schemeClr val="accent2"/>
                </a:solidFill>
              </a:rPr>
              <a:t>God is like...</a:t>
            </a:r>
          </a:p>
        </p:txBody>
      </p:sp>
      <p:sp>
        <p:nvSpPr>
          <p:cNvPr id="3" name="Subtitle 2">
            <a:extLst>
              <a:ext uri="{FF2B5EF4-FFF2-40B4-BE49-F238E27FC236}">
                <a16:creationId xmlns:a16="http://schemas.microsoft.com/office/drawing/2014/main" id="{53B643AF-44CC-46BA-9C54-6F0DFD4ACD89}"/>
              </a:ext>
            </a:extLst>
          </p:cNvPr>
          <p:cNvSpPr>
            <a:spLocks noGrp="1"/>
          </p:cNvSpPr>
          <p:nvPr>
            <p:ph type="subTitle" idx="1"/>
          </p:nvPr>
        </p:nvSpPr>
        <p:spPr/>
        <p:txBody>
          <a:bodyPr rtlCol="0">
            <a:normAutofit fontScale="77500" lnSpcReduction="20000"/>
          </a:bodyPr>
          <a:lstStyle/>
          <a:p>
            <a:pPr eaLnBrk="1" fontAlgn="auto" hangingPunct="1">
              <a:spcAft>
                <a:spcPts val="0"/>
              </a:spcAft>
              <a:defRPr/>
            </a:pPr>
            <a:r>
              <a:rPr lang="en-GB" dirty="0"/>
              <a:t>Different people have different ideas about what God is like. What are your ideas?</a:t>
            </a:r>
          </a:p>
          <a:p>
            <a:pPr eaLnBrk="1" fontAlgn="auto" hangingPunct="1">
              <a:spcAft>
                <a:spcPts val="0"/>
              </a:spcAft>
              <a:defRPr/>
            </a:pPr>
            <a:r>
              <a:rPr lang="en-GB" dirty="0"/>
              <a:t>You are going to discover five ideas about God from Christian people. Do you think they are good ideas?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6">
            <a:extLst>
              <a:ext uri="{FF2B5EF4-FFF2-40B4-BE49-F238E27FC236}">
                <a16:creationId xmlns:a16="http://schemas.microsoft.com/office/drawing/2014/main" id="{217F5273-5221-4AC4-9B08-F6A00FBD48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333375"/>
            <a:ext cx="2376488" cy="311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2">
            <a:extLst>
              <a:ext uri="{FF2B5EF4-FFF2-40B4-BE49-F238E27FC236}">
                <a16:creationId xmlns:a16="http://schemas.microsoft.com/office/drawing/2014/main" id="{457EAB94-1813-43B3-B1F2-36585960B9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8" y="3651250"/>
            <a:ext cx="2952750" cy="291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3">
            <a:extLst>
              <a:ext uri="{FF2B5EF4-FFF2-40B4-BE49-F238E27FC236}">
                <a16:creationId xmlns:a16="http://schemas.microsoft.com/office/drawing/2014/main" id="{AA627844-08F0-4E75-AD14-086013341D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3350" y="4322763"/>
            <a:ext cx="3467100" cy="249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5">
            <a:extLst>
              <a:ext uri="{FF2B5EF4-FFF2-40B4-BE49-F238E27FC236}">
                <a16:creationId xmlns:a16="http://schemas.microsoft.com/office/drawing/2014/main" id="{7680A947-A45D-4ADC-8AEF-56D98B52C9C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63938" y="2127250"/>
            <a:ext cx="3024187" cy="252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4">
            <a:extLst>
              <a:ext uri="{FF2B5EF4-FFF2-40B4-BE49-F238E27FC236}">
                <a16:creationId xmlns:a16="http://schemas.microsoft.com/office/drawing/2014/main" id="{4FAAB616-0560-47CC-9E02-6DFE064000C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69000" y="260350"/>
            <a:ext cx="2924175"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29CE4698-5F24-4EC0-8B0F-AFCF6C363615}"/>
              </a:ext>
            </a:extLst>
          </p:cNvPr>
          <p:cNvSpPr txBox="1"/>
          <p:nvPr/>
        </p:nvSpPr>
        <p:spPr>
          <a:xfrm>
            <a:off x="3276600" y="333375"/>
            <a:ext cx="2303463" cy="1568450"/>
          </a:xfrm>
          <a:prstGeom prst="rect">
            <a:avLst/>
          </a:prstGeom>
          <a:noFill/>
        </p:spPr>
        <p:txBody>
          <a:bodyPr>
            <a:spAutoFit/>
          </a:bodyPr>
          <a:lstStyle/>
          <a:p>
            <a:pPr algn="ctr" eaLnBrk="1" fontAlgn="auto" hangingPunct="1">
              <a:spcBef>
                <a:spcPts val="0"/>
              </a:spcBef>
              <a:spcAft>
                <a:spcPts val="0"/>
              </a:spcAft>
              <a:defRPr/>
            </a:pPr>
            <a:r>
              <a:rPr lang="en-GB" sz="2400" b="1" dirty="0">
                <a:solidFill>
                  <a:schemeClr val="accent2"/>
                </a:solidFill>
                <a:latin typeface="+mn-lt"/>
                <a:cs typeface="+mn-cs"/>
              </a:rPr>
              <a:t>Is God like any of these things in any way? Think carefully!</a:t>
            </a:r>
          </a:p>
        </p:txBody>
      </p:sp>
      <p:sp>
        <p:nvSpPr>
          <p:cNvPr id="21512" name="TextBox 8">
            <a:extLst>
              <a:ext uri="{FF2B5EF4-FFF2-40B4-BE49-F238E27FC236}">
                <a16:creationId xmlns:a16="http://schemas.microsoft.com/office/drawing/2014/main" id="{B57BA5E5-054A-4028-AAA2-032D54DFDFFA}"/>
              </a:ext>
            </a:extLst>
          </p:cNvPr>
          <p:cNvSpPr txBox="1">
            <a:spLocks noChangeArrowheads="1"/>
          </p:cNvSpPr>
          <p:nvPr/>
        </p:nvSpPr>
        <p:spPr bwMode="auto">
          <a:xfrm>
            <a:off x="1258888" y="2636838"/>
            <a:ext cx="12969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800" b="1">
                <a:solidFill>
                  <a:schemeClr val="accent2"/>
                </a:solidFill>
                <a:latin typeface="Arial" panose="020B0604020202020204" pitchFamily="34" charset="0"/>
              </a:rPr>
              <a:t>Tree</a:t>
            </a:r>
          </a:p>
        </p:txBody>
      </p:sp>
      <p:sp>
        <p:nvSpPr>
          <p:cNvPr id="21513" name="TextBox 9">
            <a:extLst>
              <a:ext uri="{FF2B5EF4-FFF2-40B4-BE49-F238E27FC236}">
                <a16:creationId xmlns:a16="http://schemas.microsoft.com/office/drawing/2014/main" id="{A40A6D8D-8135-45D2-A4BB-F1EF6855AF6D}"/>
              </a:ext>
            </a:extLst>
          </p:cNvPr>
          <p:cNvSpPr txBox="1">
            <a:spLocks noChangeArrowheads="1"/>
          </p:cNvSpPr>
          <p:nvPr/>
        </p:nvSpPr>
        <p:spPr bwMode="auto">
          <a:xfrm>
            <a:off x="6011863" y="3068638"/>
            <a:ext cx="12239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800" b="1">
                <a:solidFill>
                  <a:schemeClr val="accent2"/>
                </a:solidFill>
                <a:latin typeface="Arial" panose="020B0604020202020204" pitchFamily="34" charset="0"/>
              </a:rPr>
              <a:t>Shadow</a:t>
            </a:r>
          </a:p>
        </p:txBody>
      </p:sp>
      <p:sp>
        <p:nvSpPr>
          <p:cNvPr id="21514" name="TextBox 10">
            <a:extLst>
              <a:ext uri="{FF2B5EF4-FFF2-40B4-BE49-F238E27FC236}">
                <a16:creationId xmlns:a16="http://schemas.microsoft.com/office/drawing/2014/main" id="{4237B6ED-36FB-4757-9E35-B0E016508667}"/>
              </a:ext>
            </a:extLst>
          </p:cNvPr>
          <p:cNvSpPr txBox="1">
            <a:spLocks noChangeArrowheads="1"/>
          </p:cNvSpPr>
          <p:nvPr/>
        </p:nvSpPr>
        <p:spPr bwMode="auto">
          <a:xfrm>
            <a:off x="7885113" y="2133600"/>
            <a:ext cx="1511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800" b="1">
                <a:solidFill>
                  <a:schemeClr val="accent2"/>
                </a:solidFill>
                <a:latin typeface="Arial" panose="020B0604020202020204" pitchFamily="34" charset="0"/>
              </a:rPr>
              <a:t>Puzzle</a:t>
            </a:r>
          </a:p>
        </p:txBody>
      </p:sp>
      <p:sp>
        <p:nvSpPr>
          <p:cNvPr id="21515" name="TextBox 11">
            <a:extLst>
              <a:ext uri="{FF2B5EF4-FFF2-40B4-BE49-F238E27FC236}">
                <a16:creationId xmlns:a16="http://schemas.microsoft.com/office/drawing/2014/main" id="{118961C6-3709-47F5-ADDD-0D2C434AB436}"/>
              </a:ext>
            </a:extLst>
          </p:cNvPr>
          <p:cNvSpPr txBox="1">
            <a:spLocks noChangeArrowheads="1"/>
          </p:cNvSpPr>
          <p:nvPr/>
        </p:nvSpPr>
        <p:spPr bwMode="auto">
          <a:xfrm>
            <a:off x="6300788" y="5724525"/>
            <a:ext cx="1511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800" b="1">
                <a:solidFill>
                  <a:schemeClr val="accent2"/>
                </a:solidFill>
                <a:latin typeface="Arial" panose="020B0604020202020204" pitchFamily="34" charset="0"/>
              </a:rPr>
              <a:t>Torch</a:t>
            </a:r>
          </a:p>
        </p:txBody>
      </p:sp>
      <p:sp>
        <p:nvSpPr>
          <p:cNvPr id="21516" name="TextBox 12">
            <a:extLst>
              <a:ext uri="{FF2B5EF4-FFF2-40B4-BE49-F238E27FC236}">
                <a16:creationId xmlns:a16="http://schemas.microsoft.com/office/drawing/2014/main" id="{ACE38AE1-6BAA-424A-8834-6985BC38474C}"/>
              </a:ext>
            </a:extLst>
          </p:cNvPr>
          <p:cNvSpPr txBox="1">
            <a:spLocks noChangeArrowheads="1"/>
          </p:cNvSpPr>
          <p:nvPr/>
        </p:nvSpPr>
        <p:spPr bwMode="auto">
          <a:xfrm>
            <a:off x="1763713" y="6300788"/>
            <a:ext cx="16557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800" b="1">
                <a:solidFill>
                  <a:schemeClr val="accent2"/>
                </a:solidFill>
                <a:latin typeface="Arial" panose="020B0604020202020204" pitchFamily="34" charset="0"/>
              </a:rPr>
              <a:t>Parent</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442B0AD-BFC0-4A10-9378-DA3860155F0D}"/>
              </a:ext>
            </a:extLst>
          </p:cNvPr>
          <p:cNvSpPr txBox="1"/>
          <p:nvPr/>
        </p:nvSpPr>
        <p:spPr>
          <a:xfrm>
            <a:off x="827088" y="260350"/>
            <a:ext cx="7489825" cy="7110413"/>
          </a:xfrm>
          <a:prstGeom prst="rect">
            <a:avLst/>
          </a:prstGeom>
          <a:noFill/>
        </p:spPr>
        <p:txBody>
          <a:bodyPr>
            <a:spAutoFit/>
          </a:bodyPr>
          <a:lstStyle/>
          <a:p>
            <a:pPr algn="ctr" eaLnBrk="1" fontAlgn="auto" hangingPunct="1">
              <a:spcBef>
                <a:spcPts val="0"/>
              </a:spcBef>
              <a:spcAft>
                <a:spcPts val="0"/>
              </a:spcAft>
              <a:defRPr/>
            </a:pPr>
            <a:r>
              <a:rPr lang="en-GB" sz="2800" b="1" dirty="0">
                <a:solidFill>
                  <a:srgbClr val="0070C0"/>
                </a:solidFill>
                <a:latin typeface="+mn-lt"/>
                <a:cs typeface="+mn-cs"/>
              </a:rPr>
              <a:t>5 Christian comments about God:</a:t>
            </a:r>
          </a:p>
          <a:p>
            <a:pPr algn="ctr" eaLnBrk="1" fontAlgn="auto" hangingPunct="1">
              <a:spcBef>
                <a:spcPts val="0"/>
              </a:spcBef>
              <a:spcAft>
                <a:spcPts val="0"/>
              </a:spcAft>
              <a:defRPr/>
            </a:pPr>
            <a:endParaRPr lang="en-GB" sz="2400" dirty="0">
              <a:solidFill>
                <a:srgbClr val="0070C0"/>
              </a:solidFill>
              <a:latin typeface="+mn-lt"/>
              <a:cs typeface="+mn-cs"/>
            </a:endParaRPr>
          </a:p>
          <a:p>
            <a:pPr algn="ctr" eaLnBrk="1" fontAlgn="auto" hangingPunct="1">
              <a:spcBef>
                <a:spcPts val="0"/>
              </a:spcBef>
              <a:spcAft>
                <a:spcPts val="0"/>
              </a:spcAft>
              <a:defRPr/>
            </a:pPr>
            <a:r>
              <a:rPr lang="en-GB" sz="2800" b="1" dirty="0">
                <a:solidFill>
                  <a:schemeClr val="accent2"/>
                </a:solidFill>
                <a:latin typeface="+mn-lt"/>
                <a:cs typeface="+mn-cs"/>
              </a:rPr>
              <a:t>“I think God is big and strong.”</a:t>
            </a:r>
          </a:p>
          <a:p>
            <a:pPr algn="ctr" eaLnBrk="1" fontAlgn="auto" hangingPunct="1">
              <a:spcBef>
                <a:spcPts val="0"/>
              </a:spcBef>
              <a:spcAft>
                <a:spcPts val="0"/>
              </a:spcAft>
              <a:defRPr/>
            </a:pPr>
            <a:endParaRPr lang="en-GB" sz="2800" b="1" dirty="0">
              <a:solidFill>
                <a:schemeClr val="accent2"/>
              </a:solidFill>
              <a:latin typeface="+mn-lt"/>
              <a:cs typeface="+mn-cs"/>
            </a:endParaRPr>
          </a:p>
          <a:p>
            <a:pPr algn="ctr" eaLnBrk="1" fontAlgn="auto" hangingPunct="1">
              <a:spcBef>
                <a:spcPts val="0"/>
              </a:spcBef>
              <a:spcAft>
                <a:spcPts val="0"/>
              </a:spcAft>
              <a:defRPr/>
            </a:pPr>
            <a:r>
              <a:rPr lang="en-GB" sz="2800" b="1" dirty="0">
                <a:solidFill>
                  <a:schemeClr val="accent2"/>
                </a:solidFill>
                <a:latin typeface="+mn-lt"/>
                <a:cs typeface="+mn-cs"/>
              </a:rPr>
              <a:t>“I think God can light up your life”</a:t>
            </a:r>
          </a:p>
          <a:p>
            <a:pPr algn="ctr" eaLnBrk="1" fontAlgn="auto" hangingPunct="1">
              <a:spcBef>
                <a:spcPts val="0"/>
              </a:spcBef>
              <a:spcAft>
                <a:spcPts val="0"/>
              </a:spcAft>
              <a:defRPr/>
            </a:pPr>
            <a:endParaRPr lang="en-GB" sz="2800" b="1" dirty="0">
              <a:solidFill>
                <a:schemeClr val="accent2"/>
              </a:solidFill>
              <a:latin typeface="+mn-lt"/>
              <a:cs typeface="+mn-cs"/>
            </a:endParaRPr>
          </a:p>
          <a:p>
            <a:pPr algn="ctr" eaLnBrk="1" fontAlgn="auto" hangingPunct="1">
              <a:spcBef>
                <a:spcPts val="0"/>
              </a:spcBef>
              <a:spcAft>
                <a:spcPts val="0"/>
              </a:spcAft>
              <a:defRPr/>
            </a:pPr>
            <a:r>
              <a:rPr lang="en-GB" sz="2800" b="1" dirty="0">
                <a:solidFill>
                  <a:schemeClr val="accent2"/>
                </a:solidFill>
                <a:latin typeface="+mn-lt"/>
                <a:cs typeface="+mn-cs"/>
              </a:rPr>
              <a:t>“I think God is puzzling and mysterious”</a:t>
            </a:r>
          </a:p>
          <a:p>
            <a:pPr algn="ctr" eaLnBrk="1" fontAlgn="auto" hangingPunct="1">
              <a:spcBef>
                <a:spcPts val="0"/>
              </a:spcBef>
              <a:spcAft>
                <a:spcPts val="0"/>
              </a:spcAft>
              <a:defRPr/>
            </a:pPr>
            <a:endParaRPr lang="en-GB" sz="2800" b="1" dirty="0">
              <a:solidFill>
                <a:schemeClr val="accent2"/>
              </a:solidFill>
              <a:latin typeface="+mn-lt"/>
              <a:cs typeface="+mn-cs"/>
            </a:endParaRPr>
          </a:p>
          <a:p>
            <a:pPr algn="ctr" eaLnBrk="1" fontAlgn="auto" hangingPunct="1">
              <a:spcBef>
                <a:spcPts val="0"/>
              </a:spcBef>
              <a:spcAft>
                <a:spcPts val="0"/>
              </a:spcAft>
              <a:defRPr/>
            </a:pPr>
            <a:r>
              <a:rPr lang="en-GB" sz="2800" b="1" dirty="0">
                <a:solidFill>
                  <a:schemeClr val="accent2"/>
                </a:solidFill>
                <a:latin typeface="+mn-lt"/>
                <a:cs typeface="+mn-cs"/>
              </a:rPr>
              <a:t>“I believe God is like your mum or your dad, </a:t>
            </a:r>
          </a:p>
          <a:p>
            <a:pPr algn="ctr" eaLnBrk="1" fontAlgn="auto" hangingPunct="1">
              <a:spcBef>
                <a:spcPts val="0"/>
              </a:spcBef>
              <a:spcAft>
                <a:spcPts val="0"/>
              </a:spcAft>
              <a:defRPr/>
            </a:pPr>
            <a:r>
              <a:rPr lang="en-GB" sz="2800" b="1" dirty="0">
                <a:solidFill>
                  <a:schemeClr val="accent2"/>
                </a:solidFill>
                <a:latin typeface="+mn-lt"/>
                <a:cs typeface="+mn-cs"/>
              </a:rPr>
              <a:t>but even better.”</a:t>
            </a:r>
          </a:p>
          <a:p>
            <a:pPr algn="ctr" eaLnBrk="1" fontAlgn="auto" hangingPunct="1">
              <a:spcBef>
                <a:spcPts val="0"/>
              </a:spcBef>
              <a:spcAft>
                <a:spcPts val="0"/>
              </a:spcAft>
              <a:defRPr/>
            </a:pPr>
            <a:endParaRPr lang="en-GB" sz="2800" b="1" dirty="0">
              <a:solidFill>
                <a:schemeClr val="accent2"/>
              </a:solidFill>
              <a:latin typeface="+mn-lt"/>
              <a:cs typeface="+mn-cs"/>
            </a:endParaRPr>
          </a:p>
          <a:p>
            <a:pPr algn="ctr" eaLnBrk="1" fontAlgn="auto" hangingPunct="1">
              <a:spcBef>
                <a:spcPts val="0"/>
              </a:spcBef>
              <a:spcAft>
                <a:spcPts val="0"/>
              </a:spcAft>
              <a:defRPr/>
            </a:pPr>
            <a:r>
              <a:rPr lang="en-GB" sz="2800" b="1" dirty="0">
                <a:solidFill>
                  <a:schemeClr val="accent2"/>
                </a:solidFill>
                <a:latin typeface="+mn-lt"/>
                <a:cs typeface="+mn-cs"/>
              </a:rPr>
              <a:t>“My idea is that God is always really close to us, </a:t>
            </a:r>
          </a:p>
          <a:p>
            <a:pPr algn="ctr" eaLnBrk="1" fontAlgn="auto" hangingPunct="1">
              <a:spcBef>
                <a:spcPts val="0"/>
              </a:spcBef>
              <a:spcAft>
                <a:spcPts val="0"/>
              </a:spcAft>
              <a:defRPr/>
            </a:pPr>
            <a:r>
              <a:rPr lang="en-GB" sz="2800" b="1" dirty="0">
                <a:solidFill>
                  <a:schemeClr val="accent2"/>
                </a:solidFill>
                <a:latin typeface="+mn-lt"/>
                <a:cs typeface="+mn-cs"/>
              </a:rPr>
              <a:t>but hard to see sometimes” </a:t>
            </a:r>
          </a:p>
          <a:p>
            <a:pPr algn="ctr" eaLnBrk="1" fontAlgn="auto" hangingPunct="1">
              <a:spcBef>
                <a:spcPts val="0"/>
              </a:spcBef>
              <a:spcAft>
                <a:spcPts val="0"/>
              </a:spcAft>
              <a:defRPr/>
            </a:pPr>
            <a:endParaRPr lang="en-GB" sz="2400" dirty="0">
              <a:solidFill>
                <a:srgbClr val="0070C0"/>
              </a:solidFill>
              <a:latin typeface="+mn-lt"/>
              <a:cs typeface="+mn-cs"/>
            </a:endParaRPr>
          </a:p>
          <a:p>
            <a:pPr algn="ctr" eaLnBrk="1" fontAlgn="auto" hangingPunct="1">
              <a:spcBef>
                <a:spcPts val="0"/>
              </a:spcBef>
              <a:spcAft>
                <a:spcPts val="0"/>
              </a:spcAft>
              <a:defRPr/>
            </a:pPr>
            <a:r>
              <a:rPr lang="en-GB" sz="2400" b="1" i="1" dirty="0">
                <a:solidFill>
                  <a:schemeClr val="accent6">
                    <a:lumMod val="75000"/>
                  </a:schemeClr>
                </a:solidFill>
                <a:latin typeface="+mn-lt"/>
                <a:cs typeface="+mn-cs"/>
              </a:rPr>
              <a:t>Can you choose a picture to go with each of the 5 ideas?</a:t>
            </a:r>
          </a:p>
          <a:p>
            <a:pPr algn="ctr" eaLnBrk="1" fontAlgn="auto" hangingPunct="1">
              <a:spcBef>
                <a:spcPts val="0"/>
              </a:spcBef>
              <a:spcAft>
                <a:spcPts val="0"/>
              </a:spcAft>
              <a:defRPr/>
            </a:pPr>
            <a:endParaRPr lang="en-GB" sz="2400" dirty="0">
              <a:solidFill>
                <a:srgbClr val="0070C0"/>
              </a:solidFill>
              <a:latin typeface="+mn-lt"/>
              <a:cs typeface="+mn-cs"/>
            </a:endParaRPr>
          </a:p>
          <a:p>
            <a:pPr algn="ctr" eaLnBrk="1" fontAlgn="auto" hangingPunct="1">
              <a:spcBef>
                <a:spcPts val="0"/>
              </a:spcBef>
              <a:spcAft>
                <a:spcPts val="0"/>
              </a:spcAft>
              <a:defRPr/>
            </a:pPr>
            <a:endParaRPr lang="en-GB" sz="2400" dirty="0">
              <a:solidFill>
                <a:srgbClr val="0070C0"/>
              </a:solidFill>
              <a:latin typeface="+mn-lt"/>
              <a:cs typeface="+mn-cs"/>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Box 1">
            <a:extLst>
              <a:ext uri="{FF2B5EF4-FFF2-40B4-BE49-F238E27FC236}">
                <a16:creationId xmlns:a16="http://schemas.microsoft.com/office/drawing/2014/main" id="{F9AC73B2-F4E0-495C-B0BF-FECE430B8F8D}"/>
              </a:ext>
            </a:extLst>
          </p:cNvPr>
          <p:cNvSpPr txBox="1">
            <a:spLocks noChangeArrowheads="1"/>
          </p:cNvSpPr>
          <p:nvPr/>
        </p:nvSpPr>
        <p:spPr bwMode="auto">
          <a:xfrm>
            <a:off x="250825" y="188913"/>
            <a:ext cx="8353425" cy="717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800" b="1">
                <a:solidFill>
                  <a:srgbClr val="0070C0"/>
                </a:solidFill>
              </a:rPr>
              <a:t>5 Christian comments about God: which picture?</a:t>
            </a:r>
          </a:p>
          <a:p>
            <a:pPr eaLnBrk="1" hangingPunct="1">
              <a:spcBef>
                <a:spcPct val="0"/>
              </a:spcBef>
              <a:buFontTx/>
              <a:buNone/>
            </a:pPr>
            <a:endParaRPr lang="en-GB" altLang="en-US" sz="2400" b="1">
              <a:solidFill>
                <a:srgbClr val="0070C0"/>
              </a:solidFill>
            </a:endParaRPr>
          </a:p>
          <a:p>
            <a:pPr eaLnBrk="1" hangingPunct="1">
              <a:spcBef>
                <a:spcPct val="0"/>
              </a:spcBef>
              <a:buFontTx/>
              <a:buNone/>
            </a:pPr>
            <a:r>
              <a:rPr lang="en-GB" altLang="en-US" sz="2400" b="1">
                <a:solidFill>
                  <a:srgbClr val="0070C0"/>
                </a:solidFill>
              </a:rPr>
              <a:t>“I think God is big and strong.”</a:t>
            </a:r>
          </a:p>
          <a:p>
            <a:pPr eaLnBrk="1" hangingPunct="1">
              <a:spcBef>
                <a:spcPct val="0"/>
              </a:spcBef>
              <a:buFontTx/>
              <a:buNone/>
            </a:pPr>
            <a:endParaRPr lang="en-GB" altLang="en-US" sz="2400" b="1">
              <a:solidFill>
                <a:srgbClr val="0070C0"/>
              </a:solidFill>
            </a:endParaRPr>
          </a:p>
          <a:p>
            <a:pPr eaLnBrk="1" hangingPunct="1">
              <a:spcBef>
                <a:spcPct val="0"/>
              </a:spcBef>
              <a:buFontTx/>
              <a:buNone/>
            </a:pPr>
            <a:endParaRPr lang="en-GB" altLang="en-US" sz="2400" b="1">
              <a:solidFill>
                <a:srgbClr val="0070C0"/>
              </a:solidFill>
            </a:endParaRPr>
          </a:p>
          <a:p>
            <a:pPr eaLnBrk="1" hangingPunct="1">
              <a:spcBef>
                <a:spcPct val="0"/>
              </a:spcBef>
              <a:buFontTx/>
              <a:buNone/>
            </a:pPr>
            <a:r>
              <a:rPr lang="en-GB" altLang="en-US" sz="2400" b="1">
                <a:solidFill>
                  <a:srgbClr val="0070C0"/>
                </a:solidFill>
              </a:rPr>
              <a:t>			“I think God can light up your life”</a:t>
            </a:r>
          </a:p>
          <a:p>
            <a:pPr eaLnBrk="1" hangingPunct="1">
              <a:spcBef>
                <a:spcPct val="0"/>
              </a:spcBef>
              <a:buFontTx/>
              <a:buNone/>
            </a:pPr>
            <a:endParaRPr lang="en-GB" altLang="en-US" sz="2400" b="1">
              <a:solidFill>
                <a:srgbClr val="0070C0"/>
              </a:solidFill>
            </a:endParaRPr>
          </a:p>
          <a:p>
            <a:pPr eaLnBrk="1" hangingPunct="1">
              <a:spcBef>
                <a:spcPct val="0"/>
              </a:spcBef>
              <a:buFontTx/>
              <a:buNone/>
            </a:pPr>
            <a:endParaRPr lang="en-GB" altLang="en-US" sz="2400" b="1">
              <a:solidFill>
                <a:srgbClr val="0070C0"/>
              </a:solidFill>
            </a:endParaRPr>
          </a:p>
          <a:p>
            <a:pPr eaLnBrk="1" hangingPunct="1">
              <a:spcBef>
                <a:spcPct val="0"/>
              </a:spcBef>
              <a:buFontTx/>
              <a:buNone/>
            </a:pPr>
            <a:r>
              <a:rPr lang="en-GB" altLang="en-US" sz="2400" b="1">
                <a:solidFill>
                  <a:srgbClr val="0070C0"/>
                </a:solidFill>
              </a:rPr>
              <a:t>		“I think God is puzzling and mysterious”</a:t>
            </a:r>
          </a:p>
          <a:p>
            <a:pPr eaLnBrk="1" hangingPunct="1">
              <a:spcBef>
                <a:spcPct val="0"/>
              </a:spcBef>
              <a:buFontTx/>
              <a:buNone/>
            </a:pPr>
            <a:endParaRPr lang="en-GB" altLang="en-US" sz="2400" b="1">
              <a:solidFill>
                <a:srgbClr val="0070C0"/>
              </a:solidFill>
            </a:endParaRPr>
          </a:p>
          <a:p>
            <a:pPr eaLnBrk="1" hangingPunct="1">
              <a:spcBef>
                <a:spcPct val="0"/>
              </a:spcBef>
              <a:buFontTx/>
              <a:buNone/>
            </a:pPr>
            <a:endParaRPr lang="en-GB" altLang="en-US" sz="2400" b="1">
              <a:solidFill>
                <a:srgbClr val="0070C0"/>
              </a:solidFill>
            </a:endParaRPr>
          </a:p>
          <a:p>
            <a:pPr eaLnBrk="1" hangingPunct="1">
              <a:spcBef>
                <a:spcPct val="0"/>
              </a:spcBef>
              <a:buFontTx/>
              <a:buNone/>
            </a:pPr>
            <a:r>
              <a:rPr lang="en-GB" altLang="en-US" sz="2400" b="1">
                <a:solidFill>
                  <a:srgbClr val="0070C0"/>
                </a:solidFill>
              </a:rPr>
              <a:t>“I believe God is like your mum or your dad, </a:t>
            </a:r>
          </a:p>
          <a:p>
            <a:pPr eaLnBrk="1" hangingPunct="1">
              <a:spcBef>
                <a:spcPct val="0"/>
              </a:spcBef>
              <a:buFontTx/>
              <a:buNone/>
            </a:pPr>
            <a:r>
              <a:rPr lang="en-GB" altLang="en-US" sz="2400" b="1">
                <a:solidFill>
                  <a:srgbClr val="0070C0"/>
                </a:solidFill>
              </a:rPr>
              <a:t>but even better.”</a:t>
            </a:r>
          </a:p>
          <a:p>
            <a:pPr eaLnBrk="1" hangingPunct="1">
              <a:spcBef>
                <a:spcPct val="0"/>
              </a:spcBef>
              <a:buFontTx/>
              <a:buNone/>
            </a:pPr>
            <a:endParaRPr lang="en-GB" altLang="en-US" sz="2400" b="1">
              <a:solidFill>
                <a:srgbClr val="0070C0"/>
              </a:solidFill>
            </a:endParaRPr>
          </a:p>
          <a:p>
            <a:pPr eaLnBrk="1" hangingPunct="1">
              <a:spcBef>
                <a:spcPct val="0"/>
              </a:spcBef>
              <a:buFontTx/>
              <a:buNone/>
            </a:pPr>
            <a:endParaRPr lang="en-GB" altLang="en-US" sz="2400" b="1">
              <a:solidFill>
                <a:srgbClr val="0070C0"/>
              </a:solidFill>
            </a:endParaRPr>
          </a:p>
          <a:p>
            <a:pPr eaLnBrk="1" hangingPunct="1">
              <a:spcBef>
                <a:spcPct val="0"/>
              </a:spcBef>
              <a:buFontTx/>
              <a:buNone/>
            </a:pPr>
            <a:r>
              <a:rPr lang="en-GB" altLang="en-US" sz="2400" b="1">
                <a:solidFill>
                  <a:srgbClr val="0070C0"/>
                </a:solidFill>
              </a:rPr>
              <a:t>		“My idea is that God is always really 			  close to us, but hard to see sometimes” </a:t>
            </a:r>
          </a:p>
          <a:p>
            <a:pPr eaLnBrk="1" hangingPunct="1">
              <a:spcBef>
                <a:spcPct val="0"/>
              </a:spcBef>
              <a:buFontTx/>
              <a:buNone/>
            </a:pPr>
            <a:endParaRPr lang="en-GB" altLang="en-US" sz="2400" b="1">
              <a:solidFill>
                <a:srgbClr val="0070C0"/>
              </a:solidFill>
            </a:endParaRPr>
          </a:p>
          <a:p>
            <a:pPr eaLnBrk="1" hangingPunct="1">
              <a:spcBef>
                <a:spcPct val="0"/>
              </a:spcBef>
              <a:buFontTx/>
              <a:buNone/>
            </a:pPr>
            <a:endParaRPr lang="en-GB" altLang="en-US" sz="2400" b="1">
              <a:solidFill>
                <a:srgbClr val="0070C0"/>
              </a:solidFill>
            </a:endParaRPr>
          </a:p>
        </p:txBody>
      </p:sp>
      <p:pic>
        <p:nvPicPr>
          <p:cNvPr id="3" name="Picture 6">
            <a:extLst>
              <a:ext uri="{FF2B5EF4-FFF2-40B4-BE49-F238E27FC236}">
                <a16:creationId xmlns:a16="http://schemas.microsoft.com/office/drawing/2014/main" id="{CB733244-3E1F-4E40-9D7C-CB1586407E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175" y="692150"/>
            <a:ext cx="989013"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a:extLst>
              <a:ext uri="{FF2B5EF4-FFF2-40B4-BE49-F238E27FC236}">
                <a16:creationId xmlns:a16="http://schemas.microsoft.com/office/drawing/2014/main" id="{F926AEBB-527C-4B75-ACC0-AF6C29B0F8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0" y="5576888"/>
            <a:ext cx="1535113"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a:extLst>
              <a:ext uri="{FF2B5EF4-FFF2-40B4-BE49-F238E27FC236}">
                <a16:creationId xmlns:a16="http://schemas.microsoft.com/office/drawing/2014/main" id="{140D180D-F26E-481A-BB4D-E824E49015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59625" y="1773238"/>
            <a:ext cx="2092325" cy="150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a:extLst>
              <a:ext uri="{FF2B5EF4-FFF2-40B4-BE49-F238E27FC236}">
                <a16:creationId xmlns:a16="http://schemas.microsoft.com/office/drawing/2014/main" id="{3AE6D838-A850-44A2-B726-F5AD13E7671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750" y="2924175"/>
            <a:ext cx="161290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a:extLst>
              <a:ext uri="{FF2B5EF4-FFF2-40B4-BE49-F238E27FC236}">
                <a16:creationId xmlns:a16="http://schemas.microsoft.com/office/drawing/2014/main" id="{A27CB74C-963C-4C8D-AC7A-00A6E95C410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38838" y="4005263"/>
            <a:ext cx="1512887"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2000"/>
                                        <p:tgtEl>
                                          <p:spTgt spid="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2000"/>
                                        <p:tgtEl>
                                          <p:spTgt spid="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349A34C5-EF57-4631-B37F-0004F044BC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463" y="836613"/>
            <a:ext cx="933450"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a:extLst>
              <a:ext uri="{FF2B5EF4-FFF2-40B4-BE49-F238E27FC236}">
                <a16:creationId xmlns:a16="http://schemas.microsoft.com/office/drawing/2014/main" id="{56B653E8-10EC-4CCD-AE48-FA0A7EB725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063" y="4292600"/>
            <a:ext cx="1535112"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a:extLst>
              <a:ext uri="{FF2B5EF4-FFF2-40B4-BE49-F238E27FC236}">
                <a16:creationId xmlns:a16="http://schemas.microsoft.com/office/drawing/2014/main" id="{B616006A-83DB-43C6-999B-7DCB5DA729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2363" y="1916113"/>
            <a:ext cx="20923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a:extLst>
              <a:ext uri="{FF2B5EF4-FFF2-40B4-BE49-F238E27FC236}">
                <a16:creationId xmlns:a16="http://schemas.microsoft.com/office/drawing/2014/main" id="{38104DDB-A4D2-4F7A-8069-D7CFE27B197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03800" y="5661025"/>
            <a:ext cx="1612900"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a:extLst>
              <a:ext uri="{FF2B5EF4-FFF2-40B4-BE49-F238E27FC236}">
                <a16:creationId xmlns:a16="http://schemas.microsoft.com/office/drawing/2014/main" id="{255C46D8-0746-4816-BEFE-5AAC1E4BE0E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67400" y="2997200"/>
            <a:ext cx="15113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5" name="Content Placeholder 2">
            <a:extLst>
              <a:ext uri="{FF2B5EF4-FFF2-40B4-BE49-F238E27FC236}">
                <a16:creationId xmlns:a16="http://schemas.microsoft.com/office/drawing/2014/main" id="{E8DD097F-A506-4B37-A355-77348EBDAE80}"/>
              </a:ext>
            </a:extLst>
          </p:cNvPr>
          <p:cNvSpPr txBox="1">
            <a:spLocks/>
          </p:cNvSpPr>
          <p:nvPr/>
        </p:nvSpPr>
        <p:spPr bwMode="auto">
          <a:xfrm>
            <a:off x="468313" y="981075"/>
            <a:ext cx="6130925" cy="524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r>
              <a:rPr lang="en-GB" altLang="en-US"/>
              <a:t>Like a tree because...</a:t>
            </a:r>
          </a:p>
          <a:p>
            <a:pPr eaLnBrk="1" hangingPunct="1">
              <a:buFontTx/>
              <a:buNone/>
            </a:pPr>
            <a:endParaRPr lang="en-GB" altLang="en-US"/>
          </a:p>
          <a:p>
            <a:pPr eaLnBrk="1" hangingPunct="1"/>
            <a:r>
              <a:rPr lang="en-GB" altLang="en-US"/>
              <a:t>Like a torch because...</a:t>
            </a:r>
          </a:p>
          <a:p>
            <a:pPr eaLnBrk="1" hangingPunct="1"/>
            <a:endParaRPr lang="en-GB" altLang="en-US"/>
          </a:p>
          <a:p>
            <a:pPr eaLnBrk="1" hangingPunct="1"/>
            <a:r>
              <a:rPr lang="en-GB" altLang="en-US"/>
              <a:t>Like mums or dads because...</a:t>
            </a:r>
          </a:p>
          <a:p>
            <a:pPr eaLnBrk="1" hangingPunct="1">
              <a:buFontTx/>
              <a:buNone/>
            </a:pPr>
            <a:endParaRPr lang="en-GB" altLang="en-US"/>
          </a:p>
          <a:p>
            <a:pPr eaLnBrk="1" hangingPunct="1"/>
            <a:r>
              <a:rPr lang="en-GB" altLang="en-US"/>
              <a:t>Like your shadow because...</a:t>
            </a:r>
          </a:p>
          <a:p>
            <a:pPr eaLnBrk="1" hangingPunct="1">
              <a:buFontTx/>
              <a:buNone/>
            </a:pPr>
            <a:endParaRPr lang="en-GB" altLang="en-US"/>
          </a:p>
          <a:p>
            <a:pPr eaLnBrk="1" hangingPunct="1"/>
            <a:r>
              <a:rPr lang="en-GB" altLang="en-US"/>
              <a:t>Like a jigsaw because...</a:t>
            </a:r>
          </a:p>
        </p:txBody>
      </p:sp>
      <p:sp>
        <p:nvSpPr>
          <p:cNvPr id="9" name="Title 1">
            <a:extLst>
              <a:ext uri="{FF2B5EF4-FFF2-40B4-BE49-F238E27FC236}">
                <a16:creationId xmlns:a16="http://schemas.microsoft.com/office/drawing/2014/main" id="{41018834-37C7-475B-B59E-8D1DA360F96B}"/>
              </a:ext>
            </a:extLst>
          </p:cNvPr>
          <p:cNvSpPr txBox="1">
            <a:spLocks/>
          </p:cNvSpPr>
          <p:nvPr/>
        </p:nvSpPr>
        <p:spPr>
          <a:xfrm>
            <a:off x="539750" y="260350"/>
            <a:ext cx="8229600" cy="777875"/>
          </a:xfrm>
          <a:prstGeom prst="rect">
            <a:avLst/>
          </a:prstGeom>
        </p:spPr>
        <p:txBody>
          <a:bodyPr/>
          <a:lstStyle/>
          <a:p>
            <a:pPr eaLnBrk="1" fontAlgn="auto" hangingPunct="1">
              <a:spcAft>
                <a:spcPts val="0"/>
              </a:spcAft>
              <a:defRPr/>
            </a:pPr>
            <a:r>
              <a:rPr lang="en-GB" sz="4400">
                <a:latin typeface="+mj-lt"/>
                <a:ea typeface="+mj-ea"/>
                <a:cs typeface="+mj-cs"/>
              </a:rPr>
              <a:t>Christians think God is...</a:t>
            </a:r>
            <a:endParaRPr lang="en-GB" sz="4400" dirty="0">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2000"/>
                                        <p:tgtEl>
                                          <p:spTgt spid="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2000"/>
                                        <p:tgtEl>
                                          <p:spTgt spid="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6DF5AF1-7B8F-4064-B112-F69B4CFF2D2B}"/>
              </a:ext>
            </a:extLst>
          </p:cNvPr>
          <p:cNvSpPr txBox="1"/>
          <p:nvPr/>
        </p:nvSpPr>
        <p:spPr>
          <a:xfrm>
            <a:off x="1187450" y="476250"/>
            <a:ext cx="6697663" cy="3786188"/>
          </a:xfrm>
          <a:prstGeom prst="rect">
            <a:avLst/>
          </a:prstGeom>
          <a:noFill/>
        </p:spPr>
        <p:txBody>
          <a:bodyPr>
            <a:spAutoFit/>
          </a:bodyPr>
          <a:lstStyle/>
          <a:p>
            <a:pPr algn="ctr" eaLnBrk="1" fontAlgn="auto" hangingPunct="1">
              <a:spcBef>
                <a:spcPts val="0"/>
              </a:spcBef>
              <a:spcAft>
                <a:spcPts val="0"/>
              </a:spcAft>
              <a:defRPr/>
            </a:pPr>
            <a:r>
              <a:rPr lang="en-GB" sz="4000" b="1" dirty="0">
                <a:solidFill>
                  <a:schemeClr val="accent6">
                    <a:lumMod val="75000"/>
                  </a:schemeClr>
                </a:solidFill>
                <a:latin typeface="+mn-lt"/>
                <a:cs typeface="+mn-cs"/>
              </a:rPr>
              <a:t>The next 4 slides are art work from pupils who have been thinking about God. Look and learn, then make one of your own, using your own ideas about God</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Anna Walker (5)">
            <a:extLst>
              <a:ext uri="{FF2B5EF4-FFF2-40B4-BE49-F238E27FC236}">
                <a16:creationId xmlns:a16="http://schemas.microsoft.com/office/drawing/2014/main" id="{31E4873C-9E0E-457A-93D8-DB87A9DD3A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463" y="260350"/>
            <a:ext cx="8512175" cy="597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02518A1E-4AAE-4576-AD0D-5DFEEB1D0C59}"/>
              </a:ext>
            </a:extLst>
          </p:cNvPr>
          <p:cNvSpPr txBox="1"/>
          <p:nvPr/>
        </p:nvSpPr>
        <p:spPr>
          <a:xfrm>
            <a:off x="5940425" y="692150"/>
            <a:ext cx="2232025" cy="2032000"/>
          </a:xfrm>
          <a:prstGeom prst="rect">
            <a:avLst/>
          </a:prstGeom>
          <a:solidFill>
            <a:schemeClr val="accent4">
              <a:lumMod val="20000"/>
              <a:lumOff val="80000"/>
            </a:schemeClr>
          </a:solidFill>
        </p:spPr>
        <p:txBody>
          <a:bodyPr>
            <a:spAutoFit/>
          </a:bodyPr>
          <a:lstStyle/>
          <a:p>
            <a:pPr eaLnBrk="1" fontAlgn="auto" hangingPunct="1">
              <a:spcBef>
                <a:spcPts val="0"/>
              </a:spcBef>
              <a:spcAft>
                <a:spcPts val="0"/>
              </a:spcAft>
              <a:defRPr/>
            </a:pPr>
            <a:r>
              <a:rPr lang="en-GB" b="1" dirty="0">
                <a:latin typeface="+mn-lt"/>
                <a:cs typeface="+mn-cs"/>
              </a:rPr>
              <a:t>“God Is In Me and</a:t>
            </a:r>
            <a:br>
              <a:rPr lang="en-GB" b="1" dirty="0">
                <a:latin typeface="+mn-lt"/>
                <a:cs typeface="+mn-cs"/>
              </a:rPr>
            </a:br>
            <a:r>
              <a:rPr lang="en-GB" b="1" dirty="0">
                <a:latin typeface="+mn-lt"/>
                <a:cs typeface="+mn-cs"/>
              </a:rPr>
              <a:t>In My Brother”</a:t>
            </a:r>
            <a:br>
              <a:rPr lang="en-GB" dirty="0">
                <a:latin typeface="+mn-lt"/>
                <a:cs typeface="+mn-cs"/>
              </a:rPr>
            </a:br>
            <a:r>
              <a:rPr lang="en-GB" dirty="0">
                <a:latin typeface="+mn-lt"/>
                <a:cs typeface="+mn-cs"/>
              </a:rPr>
              <a:t>Anna Walker,  Age 5</a:t>
            </a:r>
          </a:p>
          <a:p>
            <a:pPr eaLnBrk="1" fontAlgn="auto" hangingPunct="1">
              <a:spcBef>
                <a:spcPts val="0"/>
              </a:spcBef>
              <a:spcAft>
                <a:spcPts val="0"/>
              </a:spcAft>
              <a:defRPr/>
            </a:pPr>
            <a:r>
              <a:rPr lang="en-GB" dirty="0">
                <a:latin typeface="+mn-lt"/>
                <a:cs typeface="+mn-cs"/>
              </a:rPr>
              <a:t>“Where is God? God lives in my little brother. And God lives in me”.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Thomas Moore (5)">
            <a:extLst>
              <a:ext uri="{FF2B5EF4-FFF2-40B4-BE49-F238E27FC236}">
                <a16:creationId xmlns:a16="http://schemas.microsoft.com/office/drawing/2014/main" id="{9D47FE24-DF10-48EA-9275-3C5DCC0D7E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0825" cy="674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00A84680-DAF8-4570-B91E-BD324086877A}"/>
              </a:ext>
            </a:extLst>
          </p:cNvPr>
          <p:cNvSpPr txBox="1"/>
          <p:nvPr/>
        </p:nvSpPr>
        <p:spPr>
          <a:xfrm>
            <a:off x="5795963" y="782638"/>
            <a:ext cx="2808287" cy="2862262"/>
          </a:xfrm>
          <a:prstGeom prst="rect">
            <a:avLst/>
          </a:prstGeom>
          <a:solidFill>
            <a:schemeClr val="accent4">
              <a:lumMod val="20000"/>
              <a:lumOff val="80000"/>
            </a:schemeClr>
          </a:solidFill>
        </p:spPr>
        <p:txBody>
          <a:bodyPr>
            <a:spAutoFit/>
          </a:bodyPr>
          <a:lstStyle/>
          <a:p>
            <a:pPr eaLnBrk="1" fontAlgn="auto" hangingPunct="1">
              <a:spcBef>
                <a:spcPts val="0"/>
              </a:spcBef>
              <a:spcAft>
                <a:spcPts val="0"/>
              </a:spcAft>
              <a:defRPr/>
            </a:pPr>
            <a:r>
              <a:rPr lang="en-GB" b="1" dirty="0">
                <a:solidFill>
                  <a:schemeClr val="accent4">
                    <a:lumMod val="75000"/>
                  </a:schemeClr>
                </a:solidFill>
                <a:latin typeface="+mn-lt"/>
                <a:cs typeface="+mn-cs"/>
              </a:rPr>
              <a:t>God's Footprints</a:t>
            </a:r>
            <a:br>
              <a:rPr lang="en-GB" dirty="0">
                <a:solidFill>
                  <a:schemeClr val="accent4">
                    <a:lumMod val="75000"/>
                  </a:schemeClr>
                </a:solidFill>
                <a:latin typeface="+mn-lt"/>
                <a:cs typeface="+mn-cs"/>
              </a:rPr>
            </a:br>
            <a:r>
              <a:rPr lang="en-GB" dirty="0">
                <a:solidFill>
                  <a:schemeClr val="accent4">
                    <a:lumMod val="75000"/>
                  </a:schemeClr>
                </a:solidFill>
                <a:latin typeface="+mn-lt"/>
                <a:cs typeface="+mn-cs"/>
              </a:rPr>
              <a:t>Thomas Moore (5)</a:t>
            </a:r>
          </a:p>
          <a:p>
            <a:pPr eaLnBrk="1" fontAlgn="auto" hangingPunct="1">
              <a:spcBef>
                <a:spcPts val="0"/>
              </a:spcBef>
              <a:spcAft>
                <a:spcPts val="0"/>
              </a:spcAft>
              <a:defRPr/>
            </a:pPr>
            <a:r>
              <a:rPr lang="en-GB" dirty="0">
                <a:solidFill>
                  <a:schemeClr val="accent4">
                    <a:lumMod val="75000"/>
                  </a:schemeClr>
                </a:solidFill>
                <a:latin typeface="+mn-lt"/>
                <a:cs typeface="+mn-cs"/>
              </a:rPr>
              <a:t>“In my picture I have painted the sky and the sun, then I added grass and flowers. Next I painted God’s footprints because although you can’t see God, I think you can see that He has been everywhere.”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3924300" y="5229225"/>
            <a:ext cx="2951163" cy="1016000"/>
          </a:xfrm>
          <a:prstGeom prst="rect">
            <a:avLst/>
          </a:prstGeom>
          <a:solidFill>
            <a:schemeClr val="accent1">
              <a:lumMod val="20000"/>
              <a:lumOff val="80000"/>
            </a:schemeClr>
          </a:solidFill>
        </p:spPr>
        <p:txBody>
          <a:bodyPr>
            <a:spAutoFit/>
          </a:bodyPr>
          <a:lstStyle/>
          <a:p>
            <a:pPr>
              <a:defRPr/>
            </a:pPr>
            <a:r>
              <a:rPr lang="en-GB" sz="2000" dirty="0">
                <a:solidFill>
                  <a:srgbClr val="0070C0"/>
                </a:solidFill>
              </a:rPr>
              <a:t>Worth taking time and trouble with the stained glass pictures.</a:t>
            </a:r>
          </a:p>
        </p:txBody>
      </p:sp>
    </p:spTree>
    <p:extLst>
      <p:ext uri="{BB962C8B-B14F-4D97-AF65-F5344CB8AC3E}">
        <p14:creationId xmlns:p14="http://schemas.microsoft.com/office/powerpoint/2010/main" val="25617216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Joao (7)">
            <a:extLst>
              <a:ext uri="{FF2B5EF4-FFF2-40B4-BE49-F238E27FC236}">
                <a16:creationId xmlns:a16="http://schemas.microsoft.com/office/drawing/2014/main" id="{1F99277A-C12C-4264-95D4-900D9DE2B780}"/>
              </a:ext>
            </a:extLst>
          </p:cNvPr>
          <p:cNvPicPr>
            <a:picLocks noChangeAspect="1" noChangeArrowheads="1"/>
          </p:cNvPicPr>
          <p:nvPr/>
        </p:nvPicPr>
        <p:blipFill>
          <a:blip r:embed="rId3">
            <a:lum bright="20000"/>
            <a:extLst>
              <a:ext uri="{28A0092B-C50C-407E-A947-70E740481C1C}">
                <a14:useLocalDpi xmlns:a14="http://schemas.microsoft.com/office/drawing/2010/main" val="0"/>
              </a:ext>
            </a:extLst>
          </a:blip>
          <a:srcRect/>
          <a:stretch>
            <a:fillRect/>
          </a:stretch>
        </p:blipFill>
        <p:spPr bwMode="auto">
          <a:xfrm>
            <a:off x="-22225" y="0"/>
            <a:ext cx="90709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60656068-E640-4D9C-A776-95C515AAE459}"/>
              </a:ext>
            </a:extLst>
          </p:cNvPr>
          <p:cNvSpPr txBox="1"/>
          <p:nvPr/>
        </p:nvSpPr>
        <p:spPr>
          <a:xfrm>
            <a:off x="611188" y="115888"/>
            <a:ext cx="7993062" cy="1755775"/>
          </a:xfrm>
          <a:prstGeom prst="rect">
            <a:avLst/>
          </a:prstGeom>
          <a:solidFill>
            <a:schemeClr val="accent4">
              <a:lumMod val="20000"/>
              <a:lumOff val="80000"/>
            </a:schemeClr>
          </a:solidFill>
        </p:spPr>
        <p:txBody>
          <a:bodyPr>
            <a:spAutoFit/>
          </a:bodyPr>
          <a:lstStyle/>
          <a:p>
            <a:pPr eaLnBrk="1" fontAlgn="auto" hangingPunct="1">
              <a:spcBef>
                <a:spcPts val="0"/>
              </a:spcBef>
              <a:spcAft>
                <a:spcPts val="0"/>
              </a:spcAft>
              <a:defRPr/>
            </a:pPr>
            <a:r>
              <a:rPr lang="en-GB" b="1" dirty="0">
                <a:latin typeface="+mn-lt"/>
                <a:cs typeface="+mn-cs"/>
              </a:rPr>
              <a:t>Who Is God?  </a:t>
            </a:r>
            <a:r>
              <a:rPr lang="en-GB" dirty="0">
                <a:latin typeface="+mn-lt"/>
                <a:cs typeface="+mn-cs"/>
              </a:rPr>
              <a:t>Joe, Age 7</a:t>
            </a:r>
          </a:p>
          <a:p>
            <a:pPr eaLnBrk="1" fontAlgn="auto" hangingPunct="1">
              <a:spcBef>
                <a:spcPts val="0"/>
              </a:spcBef>
              <a:spcAft>
                <a:spcPts val="0"/>
              </a:spcAft>
              <a:defRPr/>
            </a:pPr>
            <a:r>
              <a:rPr lang="en-GB" dirty="0">
                <a:latin typeface="+mn-lt"/>
                <a:cs typeface="+mn-cs"/>
              </a:rPr>
              <a:t>“I think God is hope. Hope might look like a halo with lovely things around it.</a:t>
            </a:r>
          </a:p>
          <a:p>
            <a:pPr eaLnBrk="1" fontAlgn="auto" hangingPunct="1">
              <a:spcBef>
                <a:spcPts val="0"/>
              </a:spcBef>
              <a:spcAft>
                <a:spcPts val="0"/>
              </a:spcAft>
              <a:defRPr/>
            </a:pPr>
            <a:r>
              <a:rPr lang="en-GB" dirty="0">
                <a:latin typeface="+mn-lt"/>
                <a:cs typeface="+mn-cs"/>
              </a:rPr>
              <a:t>I have drawn the halo with the sun shining in the middle. There is rainbow light coming out around the edges. He is also Spirit and human at the same time.</a:t>
            </a:r>
          </a:p>
          <a:p>
            <a:pPr eaLnBrk="1" fontAlgn="auto" hangingPunct="1">
              <a:spcBef>
                <a:spcPts val="0"/>
              </a:spcBef>
              <a:spcAft>
                <a:spcPts val="0"/>
              </a:spcAft>
              <a:defRPr/>
            </a:pPr>
            <a:r>
              <a:rPr lang="en-GB" dirty="0">
                <a:latin typeface="+mn-lt"/>
                <a:cs typeface="+mn-cs"/>
              </a:rPr>
              <a:t>One of my friends said my picture looked a bit like a keyhole. That made me think that God is the key to heaven. So God is hope. He is the key to heaven.”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Samuel">
            <a:extLst>
              <a:ext uri="{FF2B5EF4-FFF2-40B4-BE49-F238E27FC236}">
                <a16:creationId xmlns:a16="http://schemas.microsoft.com/office/drawing/2014/main" id="{43A5FE03-28D0-44EC-B199-A2945586F7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275" y="-26988"/>
            <a:ext cx="5029200" cy="690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TextBox 2">
            <a:extLst>
              <a:ext uri="{FF2B5EF4-FFF2-40B4-BE49-F238E27FC236}">
                <a16:creationId xmlns:a16="http://schemas.microsoft.com/office/drawing/2014/main" id="{6CFC651F-51ED-449B-A85F-6DF90468A29D}"/>
              </a:ext>
            </a:extLst>
          </p:cNvPr>
          <p:cNvSpPr txBox="1">
            <a:spLocks noChangeArrowheads="1"/>
          </p:cNvSpPr>
          <p:nvPr/>
        </p:nvSpPr>
        <p:spPr bwMode="auto">
          <a:xfrm>
            <a:off x="684213" y="1700213"/>
            <a:ext cx="2951162"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800" b="1"/>
              <a:t>Amazing, Fabulous God.    </a:t>
            </a:r>
            <a:r>
              <a:rPr lang="en-GB" altLang="en-US" sz="2800"/>
              <a:t>Samuel (6)</a:t>
            </a:r>
            <a:br>
              <a:rPr lang="en-GB" altLang="en-US" sz="2800"/>
            </a:br>
            <a:endParaRPr lang="en-GB" altLang="en-US" sz="2800"/>
          </a:p>
          <a:p>
            <a:pPr eaLnBrk="1" hangingPunct="1">
              <a:spcBef>
                <a:spcPct val="0"/>
              </a:spcBef>
              <a:buFontTx/>
              <a:buNone/>
            </a:pPr>
            <a:r>
              <a:rPr lang="en-GB" altLang="en-US" sz="2800"/>
              <a:t>“This is my picture of God. He is showing us that he is amazing and fabulous!”</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Samuel">
            <a:extLst>
              <a:ext uri="{FF2B5EF4-FFF2-40B4-BE49-F238E27FC236}">
                <a16:creationId xmlns:a16="http://schemas.microsoft.com/office/drawing/2014/main" id="{B5E5757C-1326-4C51-A15B-F79AB575E4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0"/>
            <a:ext cx="4895850" cy="693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9" name="Picture 2" descr="Joao (7)">
            <a:extLst>
              <a:ext uri="{FF2B5EF4-FFF2-40B4-BE49-F238E27FC236}">
                <a16:creationId xmlns:a16="http://schemas.microsoft.com/office/drawing/2014/main" id="{9326A6E3-EC5C-4620-BA54-52D8AC4513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688" y="-242888"/>
            <a:ext cx="5246688" cy="3816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2" descr="Anna Walker (5)">
            <a:extLst>
              <a:ext uri="{FF2B5EF4-FFF2-40B4-BE49-F238E27FC236}">
                <a16:creationId xmlns:a16="http://schemas.microsoft.com/office/drawing/2014/main" id="{4981BD68-81E0-4BE5-82D3-15C36B224E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0563" y="4005263"/>
            <a:ext cx="5024437" cy="352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2" descr="Thomas Moore (5)">
            <a:extLst>
              <a:ext uri="{FF2B5EF4-FFF2-40B4-BE49-F238E27FC236}">
                <a16:creationId xmlns:a16="http://schemas.microsoft.com/office/drawing/2014/main" id="{38E48305-33F1-451F-9618-FA499BFF45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8675" y="2997200"/>
            <a:ext cx="5467350" cy="386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loud Callout 5">
            <a:extLst>
              <a:ext uri="{FF2B5EF4-FFF2-40B4-BE49-F238E27FC236}">
                <a16:creationId xmlns:a16="http://schemas.microsoft.com/office/drawing/2014/main" id="{50D30794-FE53-46FC-8BC0-C4524AE88E39}"/>
              </a:ext>
            </a:extLst>
          </p:cNvPr>
          <p:cNvSpPr/>
          <p:nvPr/>
        </p:nvSpPr>
        <p:spPr>
          <a:xfrm>
            <a:off x="1835150" y="2276475"/>
            <a:ext cx="5113338" cy="2232025"/>
          </a:xfrm>
          <a:prstGeom prst="cloudCallout">
            <a:avLst>
              <a:gd name="adj1" fmla="val -10810"/>
              <a:gd name="adj2" fmla="val 43026"/>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sz="2400" b="1" dirty="0"/>
              <a:t>My favourite picture is...</a:t>
            </a:r>
          </a:p>
          <a:p>
            <a:pPr eaLnBrk="1" fontAlgn="auto" hangingPunct="1">
              <a:spcBef>
                <a:spcPts val="0"/>
              </a:spcBef>
              <a:spcAft>
                <a:spcPts val="0"/>
              </a:spcAft>
              <a:defRPr/>
            </a:pPr>
            <a:endParaRPr lang="en-GB" sz="2400" b="1" dirty="0"/>
          </a:p>
          <a:p>
            <a:pPr eaLnBrk="1" fontAlgn="auto" hangingPunct="1">
              <a:spcBef>
                <a:spcPts val="0"/>
              </a:spcBef>
              <a:spcAft>
                <a:spcPts val="0"/>
              </a:spcAft>
              <a:defRPr/>
            </a:pPr>
            <a:r>
              <a:rPr lang="en-GB" sz="2400" b="1" dirty="0"/>
              <a:t>Because...</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a:extLst>
              <a:ext uri="{FF2B5EF4-FFF2-40B4-BE49-F238E27FC236}">
                <a16:creationId xmlns:a16="http://schemas.microsoft.com/office/drawing/2014/main" id="{FA675AC5-0521-41AE-BC9F-7A2630710C8F}"/>
              </a:ext>
            </a:extLst>
          </p:cNvPr>
          <p:cNvSpPr>
            <a:spLocks noGrp="1"/>
          </p:cNvSpPr>
          <p:nvPr>
            <p:ph type="title"/>
          </p:nvPr>
        </p:nvSpPr>
        <p:spPr/>
        <p:txBody>
          <a:bodyPr/>
          <a:lstStyle/>
          <a:p>
            <a:r>
              <a:rPr lang="en-GB" altLang="en-US"/>
              <a:t>Expanding the work for different age groups</a:t>
            </a:r>
          </a:p>
        </p:txBody>
      </p:sp>
      <p:sp>
        <p:nvSpPr>
          <p:cNvPr id="3" name="Content Placeholder 2">
            <a:extLst>
              <a:ext uri="{FF2B5EF4-FFF2-40B4-BE49-F238E27FC236}">
                <a16:creationId xmlns:a16="http://schemas.microsoft.com/office/drawing/2014/main" id="{15739850-9BBF-48FF-9A18-5AB08145B87E}"/>
              </a:ext>
            </a:extLst>
          </p:cNvPr>
          <p:cNvSpPr>
            <a:spLocks noGrp="1"/>
          </p:cNvSpPr>
          <p:nvPr>
            <p:ph idx="1"/>
          </p:nvPr>
        </p:nvSpPr>
        <p:spPr/>
        <p:txBody>
          <a:bodyPr/>
          <a:lstStyle/>
          <a:p>
            <a:pPr>
              <a:buFont typeface="Arial" charset="0"/>
              <a:buChar char="•"/>
              <a:defRPr/>
            </a:pPr>
            <a:r>
              <a:rPr lang="en-GB" sz="2400" dirty="0">
                <a:solidFill>
                  <a:schemeClr val="accent2">
                    <a:lumMod val="75000"/>
                  </a:schemeClr>
                </a:solidFill>
              </a:rPr>
              <a:t>A preliminary activity might include children choosing an object / objects that is a ‘reminder of </a:t>
            </a:r>
            <a:r>
              <a:rPr lang="en-GB" sz="2400">
                <a:solidFill>
                  <a:schemeClr val="accent2">
                    <a:lumMod val="75000"/>
                  </a:schemeClr>
                </a:solidFill>
              </a:rPr>
              <a:t>God’ This </a:t>
            </a:r>
            <a:r>
              <a:rPr lang="en-GB" sz="2400" dirty="0">
                <a:solidFill>
                  <a:schemeClr val="accent2">
                    <a:lumMod val="75000"/>
                  </a:schemeClr>
                </a:solidFill>
              </a:rPr>
              <a:t>may be a found object from a school grounds walk, for example.</a:t>
            </a:r>
          </a:p>
          <a:p>
            <a:pPr>
              <a:buFont typeface="Arial" charset="0"/>
              <a:buChar char="•"/>
              <a:defRPr/>
            </a:pPr>
            <a:r>
              <a:rPr lang="en-GB" sz="2400" dirty="0">
                <a:solidFill>
                  <a:schemeClr val="accent2">
                    <a:lumMod val="75000"/>
                  </a:schemeClr>
                </a:solidFill>
              </a:rPr>
              <a:t>Use circle time to get children to explain their choices.  If children are working outdoors (in EYFS for example) items from outdoors could also be included.  They might also refer to the wind, trees, leaves, stones, water, sun, sky...</a:t>
            </a:r>
          </a:p>
          <a:p>
            <a:pPr>
              <a:buFont typeface="Arial" charset="0"/>
              <a:buChar char="•"/>
              <a:defRPr/>
            </a:pPr>
            <a:r>
              <a:rPr lang="en-GB" sz="2400" dirty="0">
                <a:solidFill>
                  <a:schemeClr val="accent2">
                    <a:lumMod val="75000"/>
                  </a:schemeClr>
                </a:solidFill>
              </a:rPr>
              <a:t> The paintings could be given to the children without the captions.  Children could work together in pairs, small groups to talk about possible ideas of God the artist may have had. Then the caption could be given out...and discussed further.</a:t>
            </a:r>
          </a:p>
          <a:p>
            <a:pPr algn="r">
              <a:buFont typeface="Arial" charset="0"/>
              <a:buNone/>
              <a:defRPr/>
            </a:pPr>
            <a:endParaRPr lang="en-GB" sz="2400" dirty="0">
              <a:solidFill>
                <a:schemeClr val="accent2">
                  <a:lumMod val="75000"/>
                </a:schemeClr>
              </a:solidFill>
            </a:endParaRPr>
          </a:p>
          <a:p>
            <a:pPr algn="r">
              <a:buFont typeface="Arial" charset="0"/>
              <a:buNone/>
              <a:defRPr/>
            </a:pPr>
            <a:r>
              <a:rPr lang="en-GB" sz="1600" dirty="0">
                <a:solidFill>
                  <a:schemeClr val="accent2">
                    <a:lumMod val="75000"/>
                  </a:schemeClr>
                </a:solidFill>
              </a:rPr>
              <a:t>Thanks to Angela Driscoll for these two excellent ideas.</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Content Placeholder 2">
            <a:extLst>
              <a:ext uri="{FF2B5EF4-FFF2-40B4-BE49-F238E27FC236}">
                <a16:creationId xmlns:a16="http://schemas.microsoft.com/office/drawing/2014/main" id="{2D64E90E-6D75-4368-A9C1-1730FC2536B1}"/>
              </a:ext>
            </a:extLst>
          </p:cNvPr>
          <p:cNvSpPr>
            <a:spLocks noGrp="1"/>
          </p:cNvSpPr>
          <p:nvPr>
            <p:ph idx="1"/>
          </p:nvPr>
        </p:nvSpPr>
        <p:spPr>
          <a:xfrm>
            <a:off x="457200" y="260350"/>
            <a:ext cx="8229600" cy="6337300"/>
          </a:xfrm>
        </p:spPr>
        <p:txBody>
          <a:bodyPr/>
          <a:lstStyle/>
          <a:p>
            <a:pPr>
              <a:buFont typeface="Arial" panose="020B0604020202020204" pitchFamily="34" charset="0"/>
              <a:buNone/>
            </a:pPr>
            <a:r>
              <a:rPr lang="en-GB" altLang="en-US" sz="1800" b="1"/>
              <a:t>The work in action: Angela Driscoll reports:</a:t>
            </a:r>
          </a:p>
          <a:p>
            <a:r>
              <a:rPr lang="en-GB" altLang="en-US" sz="1800"/>
              <a:t>“I was at St Andrew’s C of E Infant School in Coventry this morning piloting the above materials with some reception age children.  There were 15 lower ability children.  Thank You to Mrs Sonja Parker, the class teacher, who very kindly agreed to me working with her class.</a:t>
            </a:r>
          </a:p>
          <a:p>
            <a:r>
              <a:rPr lang="en-GB" altLang="en-US" sz="1800"/>
              <a:t>I have copied Sonja into this email so that, if you wished, you could ask her any further specific questions that you might have and if Sonja also wanted to add any other comments into the ‘mix’.</a:t>
            </a:r>
          </a:p>
          <a:p>
            <a:r>
              <a:rPr lang="en-GB" altLang="en-US" sz="1800"/>
              <a:t> Preparation for the activity included a letter to parents/carers asking the children to bring in an object/photo of something that reminded the children of what God is like…</a:t>
            </a:r>
          </a:p>
          <a:p>
            <a:r>
              <a:rPr lang="en-GB" altLang="en-US" sz="1800"/>
              <a:t>It was evident that the response/support from home was fantastic.  Some parents had clearly talked with their child about the reasons for their choices. This helped the children with their responses in terms of the language they used and the confidence they had during the circle time session. The activity lasted approximately an hour and fell into two main parts:</a:t>
            </a:r>
          </a:p>
          <a:p>
            <a:r>
              <a:rPr lang="en-GB" altLang="en-US" sz="1800"/>
              <a:t>Sharing of artefacts during a circle time session.  Children placing their object onto a cloth in the middle of the circle so that we could all see the items.</a:t>
            </a:r>
          </a:p>
          <a:p>
            <a:r>
              <a:rPr lang="en-GB" altLang="en-US" sz="1800"/>
              <a:t>Use of art (painting/drawing using wax crayons and pencils) to express their responses in a different way. Excellent activity for lower ability for language development (CLL), particularly speaking and listening.”</a:t>
            </a:r>
          </a:p>
          <a:p>
            <a:endParaRPr lang="en-GB" altLang="en-US" sz="1800"/>
          </a:p>
          <a:p>
            <a:endParaRPr lang="en-GB" altLang="en-US" sz="180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Content Placeholder 2">
            <a:extLst>
              <a:ext uri="{FF2B5EF4-FFF2-40B4-BE49-F238E27FC236}">
                <a16:creationId xmlns:a16="http://schemas.microsoft.com/office/drawing/2014/main" id="{16EB2BC5-3835-4945-8B86-45039A64CC03}"/>
              </a:ext>
            </a:extLst>
          </p:cNvPr>
          <p:cNvSpPr>
            <a:spLocks noGrp="1"/>
          </p:cNvSpPr>
          <p:nvPr>
            <p:ph idx="1"/>
          </p:nvPr>
        </p:nvSpPr>
        <p:spPr>
          <a:xfrm>
            <a:off x="457200" y="333375"/>
            <a:ext cx="8229600" cy="5792788"/>
          </a:xfrm>
        </p:spPr>
        <p:txBody>
          <a:bodyPr/>
          <a:lstStyle/>
          <a:p>
            <a:r>
              <a:rPr lang="en-GB" altLang="en-US" sz="1600"/>
              <a:t>“Artefacts gave the children something concrete/personal that not only was valued, but effective as a prompt for expressing their thoughts and allowing the teacher to tailor questions accordingly;</a:t>
            </a:r>
          </a:p>
          <a:p>
            <a:r>
              <a:rPr lang="en-GB" altLang="en-US" sz="1600"/>
              <a:t>Teacher able to summarise this part of the session by relating the 5 ideas about God (one girl brought in a torch, whilst a boy brought in some leaves) to the children’s ideas.  This was received well by the children.</a:t>
            </a:r>
          </a:p>
          <a:p>
            <a:r>
              <a:rPr lang="en-GB" altLang="en-US" sz="1600"/>
              <a:t>The second part could/should be a follow up session at another time or a ‘stand alone’ session.  This particular group/ability found the art examples quite complex and clearly their art abilities were much less advanced.  However, the children had a go and their oral responses were much more relevant and very interesting. (we will send these onto you, along with some photographs).</a:t>
            </a:r>
          </a:p>
          <a:p>
            <a:r>
              <a:rPr lang="en-GB" altLang="en-US" sz="1600"/>
              <a:t>Other Thoughts:  A group ‘collage’ – collection of photographs/catalogue/magazine cuttings/etc to create a group ‘God is like…’ Display of photographs of the objects children brought in and their responses (these were collated by a TA during the session)  Activity repeated whilst working in the outdoor classroom. Children could be asked if they could see anything outdoors that reminded them of God…take photographs  Weave in this type of activity at opportune moments, e.g. if using a torch in a science investigation, discuss the properties of light and of God being light; or if discovering ones shadow they can be asked to think about God being like a shadow..</a:t>
            </a:r>
          </a:p>
          <a:p>
            <a:r>
              <a:rPr lang="en-GB" altLang="en-US" sz="1600"/>
              <a:t> We both thoroughly enjoyed being part of this session and felt that it would work well with other 4 and 5 year olds. The card sorting/reading/poem aspects of the resources, we would be recommended for older young children (Y2?).”</a:t>
            </a:r>
          </a:p>
          <a:p>
            <a:pPr algn="r">
              <a:buFont typeface="Arial" panose="020B0604020202020204" pitchFamily="34" charset="0"/>
              <a:buNone/>
            </a:pPr>
            <a:r>
              <a:rPr lang="en-GB" altLang="en-US" sz="1600"/>
              <a:t> Angela Driscoll</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094244868"/>
              </p:ext>
            </p:extLst>
          </p:nvPr>
        </p:nvGraphicFramePr>
        <p:xfrm>
          <a:off x="395536" y="141931"/>
          <a:ext cx="8496944" cy="6527429"/>
        </p:xfrm>
        <a:graphic>
          <a:graphicData uri="http://schemas.openxmlformats.org/drawingml/2006/table">
            <a:tbl>
              <a:tblPr firstRow="1" firstCol="1" bandRow="1"/>
              <a:tblGrid>
                <a:gridCol w="2831726">
                  <a:extLst>
                    <a:ext uri="{9D8B030D-6E8A-4147-A177-3AD203B41FA5}">
                      <a16:colId xmlns:a16="http://schemas.microsoft.com/office/drawing/2014/main" val="20000"/>
                    </a:ext>
                  </a:extLst>
                </a:gridCol>
                <a:gridCol w="2832609">
                  <a:extLst>
                    <a:ext uri="{9D8B030D-6E8A-4147-A177-3AD203B41FA5}">
                      <a16:colId xmlns:a16="http://schemas.microsoft.com/office/drawing/2014/main" val="20001"/>
                    </a:ext>
                  </a:extLst>
                </a:gridCol>
                <a:gridCol w="2832609">
                  <a:extLst>
                    <a:ext uri="{9D8B030D-6E8A-4147-A177-3AD203B41FA5}">
                      <a16:colId xmlns:a16="http://schemas.microsoft.com/office/drawing/2014/main" val="20002"/>
                    </a:ext>
                  </a:extLst>
                </a:gridCol>
              </a:tblGrid>
              <a:tr h="1704950">
                <a:tc>
                  <a:txBody>
                    <a:bodyPr/>
                    <a:lstStyle/>
                    <a:p>
                      <a:pPr algn="ctr">
                        <a:lnSpc>
                          <a:spcPct val="107000"/>
                        </a:lnSpc>
                        <a:spcAft>
                          <a:spcPts val="0"/>
                        </a:spcAft>
                      </a:pPr>
                      <a:r>
                        <a:rPr lang="en-GB" sz="1400" b="1" dirty="0">
                          <a:solidFill>
                            <a:schemeClr val="accent2">
                              <a:lumMod val="75000"/>
                            </a:schemeClr>
                          </a:solidFill>
                          <a:effectLst/>
                          <a:latin typeface="Candara" panose="020E0502030303020204" pitchFamily="34" charset="0"/>
                          <a:ea typeface="Calibri" panose="020F0502020204030204" pitchFamily="34" charset="0"/>
                          <a:cs typeface="Times New Roman" panose="02020603050405020304" pitchFamily="18" charset="0"/>
                        </a:rPr>
                        <a:t>“Do to all people as you would wish to have done to you; and reject for others what you would reject for yourself.” Muslim, Hadith of Abu </a:t>
                      </a:r>
                      <a:r>
                        <a:rPr lang="en-GB" sz="1400" b="1" dirty="0" err="1">
                          <a:solidFill>
                            <a:schemeClr val="accent2">
                              <a:lumMod val="75000"/>
                            </a:schemeClr>
                          </a:solidFill>
                          <a:effectLst/>
                          <a:latin typeface="Candara" panose="020E0502030303020204" pitchFamily="34" charset="0"/>
                          <a:ea typeface="Calibri" panose="020F0502020204030204" pitchFamily="34" charset="0"/>
                          <a:cs typeface="Times New Roman" panose="02020603050405020304" pitchFamily="18" charset="0"/>
                        </a:rPr>
                        <a:t>Dawud</a:t>
                      </a:r>
                      <a:endParaRPr lang="en-GB" sz="105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28148" marR="28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en-GB" sz="1400" b="1" dirty="0">
                          <a:solidFill>
                            <a:schemeClr val="accent2">
                              <a:lumMod val="75000"/>
                            </a:schemeClr>
                          </a:solidFill>
                          <a:effectLst/>
                          <a:latin typeface="Candara" panose="020E0502030303020204" pitchFamily="34" charset="0"/>
                          <a:ea typeface="Calibri" panose="020F0502020204030204" pitchFamily="34" charset="0"/>
                          <a:cs typeface="Times New Roman" panose="02020603050405020304" pitchFamily="18" charset="0"/>
                        </a:rPr>
                        <a:t>The Greatest Commandment: ‘Love the Lord your God with all your heart and with all your soul. Love him with all your strength and with all your mind. And, ‘Love your neighbour as you love yourself.’ </a:t>
                      </a:r>
                      <a:endParaRPr lang="en-GB" sz="105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400" b="1" dirty="0">
                          <a:solidFill>
                            <a:schemeClr val="accent2">
                              <a:lumMod val="75000"/>
                            </a:schemeClr>
                          </a:solidFill>
                          <a:effectLst/>
                          <a:latin typeface="Candara" panose="020E0502030303020204" pitchFamily="34" charset="0"/>
                          <a:ea typeface="Calibri" panose="020F0502020204030204" pitchFamily="34" charset="0"/>
                          <a:cs typeface="Times New Roman" panose="02020603050405020304" pitchFamily="18" charset="0"/>
                        </a:rPr>
                        <a:t>Christian, Luke 10:28</a:t>
                      </a:r>
                      <a:endParaRPr lang="en-GB" sz="105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28148" marR="28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gn="ctr">
                        <a:lnSpc>
                          <a:spcPct val="107000"/>
                        </a:lnSpc>
                        <a:spcAft>
                          <a:spcPts val="0"/>
                        </a:spcAft>
                      </a:pPr>
                      <a:r>
                        <a:rPr lang="en-GB" sz="1800" b="1" dirty="0">
                          <a:solidFill>
                            <a:schemeClr val="accent2">
                              <a:lumMod val="75000"/>
                            </a:schemeClr>
                          </a:solidFill>
                          <a:effectLst/>
                          <a:latin typeface="Candara" panose="020E0502030303020204" pitchFamily="34" charset="0"/>
                          <a:ea typeface="Calibri" panose="020F0502020204030204" pitchFamily="34" charset="0"/>
                          <a:cs typeface="Times New Roman" panose="02020603050405020304" pitchFamily="18" charset="0"/>
                        </a:rPr>
                        <a:t>“I am a stranger to no one, and no one is a stranger to me. Indeed, I am a friend to all.”  Sikh, Guru </a:t>
                      </a:r>
                      <a:r>
                        <a:rPr lang="en-GB" sz="1800" b="1" dirty="0" err="1">
                          <a:solidFill>
                            <a:schemeClr val="accent2">
                              <a:lumMod val="75000"/>
                            </a:schemeClr>
                          </a:solidFill>
                          <a:effectLst/>
                          <a:latin typeface="Candara" panose="020E0502030303020204" pitchFamily="34" charset="0"/>
                          <a:ea typeface="Calibri" panose="020F0502020204030204" pitchFamily="34" charset="0"/>
                          <a:cs typeface="Times New Roman" panose="02020603050405020304" pitchFamily="18" charset="0"/>
                        </a:rPr>
                        <a:t>Granth</a:t>
                      </a:r>
                      <a:r>
                        <a:rPr lang="en-GB" sz="1800" b="1" dirty="0">
                          <a:solidFill>
                            <a:schemeClr val="accent2">
                              <a:lumMod val="75000"/>
                            </a:schemeClr>
                          </a:solidFill>
                          <a:effectLst/>
                          <a:latin typeface="Candara" panose="020E0502030303020204" pitchFamily="34" charset="0"/>
                          <a:ea typeface="Calibri" panose="020F0502020204030204" pitchFamily="34" charset="0"/>
                          <a:cs typeface="Times New Roman" panose="02020603050405020304" pitchFamily="18" charset="0"/>
                        </a:rPr>
                        <a:t> Sahib 1299</a:t>
                      </a:r>
                      <a:endParaRPr lang="en-GB" sz="105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28148" marR="28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10000"/>
                  </a:ext>
                </a:extLst>
              </a:tr>
              <a:tr h="1452406">
                <a:tc>
                  <a:txBody>
                    <a:bodyPr/>
                    <a:lstStyle/>
                    <a:p>
                      <a:pPr algn="ctr">
                        <a:lnSpc>
                          <a:spcPct val="107000"/>
                        </a:lnSpc>
                        <a:spcAft>
                          <a:spcPts val="0"/>
                        </a:spcAft>
                      </a:pPr>
                      <a:r>
                        <a:rPr lang="en-GB" sz="1800" b="1" dirty="0">
                          <a:solidFill>
                            <a:schemeClr val="accent2">
                              <a:lumMod val="75000"/>
                            </a:schemeClr>
                          </a:solidFill>
                          <a:effectLst/>
                          <a:latin typeface="Candara" panose="020E0502030303020204" pitchFamily="34" charset="0"/>
                          <a:ea typeface="Calibri" panose="020F0502020204030204" pitchFamily="34" charset="0"/>
                          <a:cs typeface="Times New Roman" panose="02020603050405020304" pitchFamily="18" charset="0"/>
                        </a:rPr>
                        <a:t>“What is hateful to you, do not do to your fellow human”</a:t>
                      </a:r>
                      <a:endParaRPr lang="en-GB" sz="16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800" b="1" dirty="0">
                          <a:solidFill>
                            <a:schemeClr val="accent2">
                              <a:lumMod val="75000"/>
                            </a:schemeClr>
                          </a:solidFill>
                          <a:effectLst/>
                          <a:latin typeface="Candara" panose="020E0502030303020204" pitchFamily="34" charset="0"/>
                          <a:ea typeface="Calibri" panose="020F0502020204030204" pitchFamily="34" charset="0"/>
                          <a:cs typeface="Times New Roman" panose="02020603050405020304" pitchFamily="18" charset="0"/>
                        </a:rPr>
                        <a:t>Jewish, Talmud: Shabbat 31a</a:t>
                      </a:r>
                      <a:endParaRPr lang="en-GB" sz="105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28148" marR="28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gn="ctr">
                        <a:lnSpc>
                          <a:spcPct val="107000"/>
                        </a:lnSpc>
                        <a:spcAft>
                          <a:spcPts val="0"/>
                        </a:spcAft>
                      </a:pPr>
                      <a:r>
                        <a:rPr lang="en-GB" sz="1600" b="1" dirty="0">
                          <a:solidFill>
                            <a:schemeClr val="accent2">
                              <a:lumMod val="75000"/>
                            </a:schemeClr>
                          </a:solidFill>
                          <a:effectLst/>
                          <a:latin typeface="Candara" panose="020E0502030303020204" pitchFamily="34" charset="0"/>
                          <a:ea typeface="Calibri" panose="020F0502020204030204" pitchFamily="34" charset="0"/>
                          <a:cs typeface="Times New Roman" panose="02020603050405020304" pitchFamily="18" charset="0"/>
                        </a:rPr>
                        <a:t>“No one of you is a believer until he loves for his brother what he loves for himself.” </a:t>
                      </a:r>
                      <a:endParaRPr lang="en-GB" sz="14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600" b="1" dirty="0">
                          <a:solidFill>
                            <a:schemeClr val="accent2">
                              <a:lumMod val="75000"/>
                            </a:schemeClr>
                          </a:solidFill>
                          <a:effectLst/>
                          <a:latin typeface="Candara" panose="020E0502030303020204" pitchFamily="34" charset="0"/>
                          <a:ea typeface="Calibri" panose="020F0502020204030204" pitchFamily="34" charset="0"/>
                          <a:cs typeface="Times New Roman" panose="02020603050405020304" pitchFamily="18" charset="0"/>
                        </a:rPr>
                        <a:t>Muslim, Forty  Hadith of an-Nawawi,13</a:t>
                      </a:r>
                      <a:endParaRPr lang="en-GB" sz="105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28148" marR="28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en-GB" sz="1600" b="1" dirty="0">
                          <a:solidFill>
                            <a:schemeClr val="accent2">
                              <a:lumMod val="75000"/>
                            </a:schemeClr>
                          </a:solidFill>
                          <a:effectLst/>
                          <a:latin typeface="Candara" panose="020E0502030303020204" pitchFamily="34" charset="0"/>
                          <a:ea typeface="Calibri" panose="020F0502020204030204" pitchFamily="34" charset="0"/>
                          <a:cs typeface="Times New Roman" panose="02020603050405020304" pitchFamily="18" charset="0"/>
                        </a:rPr>
                        <a:t>“This is the sum of duty; do naught onto others what you would not have them do unto you.” </a:t>
                      </a:r>
                      <a:endParaRPr lang="en-GB" sz="14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600" b="1" dirty="0">
                          <a:solidFill>
                            <a:schemeClr val="accent2">
                              <a:lumMod val="75000"/>
                            </a:schemeClr>
                          </a:solidFill>
                          <a:effectLst/>
                          <a:latin typeface="Candara" panose="020E0502030303020204" pitchFamily="34" charset="0"/>
                          <a:ea typeface="Calibri" panose="020F0502020204030204" pitchFamily="34" charset="0"/>
                          <a:cs typeface="Times New Roman" panose="02020603050405020304" pitchFamily="18" charset="0"/>
                        </a:rPr>
                        <a:t>Hindu, Mahabharata 5,1517</a:t>
                      </a:r>
                      <a:endParaRPr lang="en-GB" sz="105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28148" marR="28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extLst>
                  <a:ext uri="{0D108BD9-81ED-4DB2-BD59-A6C34878D82A}">
                    <a16:rowId xmlns:a16="http://schemas.microsoft.com/office/drawing/2014/main" val="10001"/>
                  </a:ext>
                </a:extLst>
              </a:tr>
              <a:tr h="1789675">
                <a:tc>
                  <a:txBody>
                    <a:bodyPr/>
                    <a:lstStyle/>
                    <a:p>
                      <a:pPr algn="ctr">
                        <a:lnSpc>
                          <a:spcPct val="107000"/>
                        </a:lnSpc>
                        <a:spcAft>
                          <a:spcPts val="0"/>
                        </a:spcAft>
                      </a:pPr>
                      <a:r>
                        <a:rPr lang="en-GB" sz="1600" b="1" dirty="0">
                          <a:solidFill>
                            <a:schemeClr val="accent2">
                              <a:lumMod val="75000"/>
                            </a:schemeClr>
                          </a:solidFill>
                          <a:effectLst/>
                          <a:latin typeface="Candara" panose="020E0502030303020204" pitchFamily="34" charset="0"/>
                          <a:ea typeface="Calibri" panose="020F0502020204030204" pitchFamily="34" charset="0"/>
                          <a:cs typeface="Times New Roman" panose="02020603050405020304" pitchFamily="18" charset="0"/>
                        </a:rPr>
                        <a:t>“A person should treat all creatures as he himself would be treated.”  </a:t>
                      </a:r>
                      <a:endParaRPr lang="en-GB" sz="14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600" b="1" dirty="0">
                          <a:solidFill>
                            <a:schemeClr val="accent2">
                              <a:lumMod val="75000"/>
                            </a:schemeClr>
                          </a:solidFill>
                          <a:effectLst/>
                          <a:latin typeface="Candara" panose="020E0502030303020204" pitchFamily="34" charset="0"/>
                          <a:ea typeface="Calibri" panose="020F0502020204030204" pitchFamily="34" charset="0"/>
                          <a:cs typeface="Times New Roman" panose="02020603050405020304" pitchFamily="18" charset="0"/>
                        </a:rPr>
                        <a:t>Jain religion, Sutrakritanga1.11.33</a:t>
                      </a:r>
                      <a:endParaRPr lang="en-GB" sz="105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28148" marR="28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en-GB" sz="1400" b="1" dirty="0">
                          <a:solidFill>
                            <a:schemeClr val="accent2">
                              <a:lumMod val="75000"/>
                            </a:schemeClr>
                          </a:solidFill>
                          <a:effectLst/>
                          <a:latin typeface="Candara" panose="020E0502030303020204" pitchFamily="34" charset="0"/>
                          <a:ea typeface="Calibri" panose="020F0502020204030204" pitchFamily="34" charset="0"/>
                          <a:cs typeface="Times New Roman" panose="02020603050405020304" pitchFamily="18" charset="0"/>
                        </a:rPr>
                        <a:t>“Strong one, make me strong</a:t>
                      </a:r>
                      <a:endParaRPr lang="en-GB" sz="105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400" b="1" dirty="0">
                          <a:solidFill>
                            <a:schemeClr val="accent2">
                              <a:lumMod val="75000"/>
                            </a:schemeClr>
                          </a:solidFill>
                          <a:effectLst/>
                          <a:latin typeface="Candara" panose="020E0502030303020204" pitchFamily="34" charset="0"/>
                          <a:ea typeface="Calibri" panose="020F0502020204030204" pitchFamily="34" charset="0"/>
                          <a:cs typeface="Times New Roman" panose="02020603050405020304" pitchFamily="18" charset="0"/>
                        </a:rPr>
                        <a:t>May all beings look on me with the eye of a friend</a:t>
                      </a:r>
                      <a:endParaRPr lang="en-GB" sz="105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400" b="1" dirty="0">
                          <a:solidFill>
                            <a:schemeClr val="accent2">
                              <a:lumMod val="75000"/>
                            </a:schemeClr>
                          </a:solidFill>
                          <a:effectLst/>
                          <a:latin typeface="Candara" panose="020E0502030303020204" pitchFamily="34" charset="0"/>
                          <a:ea typeface="Calibri" panose="020F0502020204030204" pitchFamily="34" charset="0"/>
                          <a:cs typeface="Times New Roman" panose="02020603050405020304" pitchFamily="18" charset="0"/>
                        </a:rPr>
                        <a:t>May I look on all beings with the eye of a friend</a:t>
                      </a:r>
                      <a:endParaRPr lang="en-GB" sz="105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400" b="1" dirty="0">
                          <a:solidFill>
                            <a:schemeClr val="accent2">
                              <a:lumMod val="75000"/>
                            </a:schemeClr>
                          </a:solidFill>
                          <a:effectLst/>
                          <a:latin typeface="Candara" panose="020E0502030303020204" pitchFamily="34" charset="0"/>
                          <a:ea typeface="Calibri" panose="020F0502020204030204" pitchFamily="34" charset="0"/>
                          <a:cs typeface="Times New Roman" panose="02020603050405020304" pitchFamily="18" charset="0"/>
                        </a:rPr>
                        <a:t>May we look on one another with the eye of a friend”</a:t>
                      </a:r>
                      <a:endParaRPr lang="en-GB" sz="105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400" b="1" dirty="0">
                          <a:solidFill>
                            <a:schemeClr val="accent2">
                              <a:lumMod val="75000"/>
                            </a:schemeClr>
                          </a:solidFill>
                          <a:effectLst/>
                          <a:latin typeface="Candara" panose="020E0502030303020204" pitchFamily="34" charset="0"/>
                          <a:ea typeface="Calibri" panose="020F0502020204030204" pitchFamily="34" charset="0"/>
                          <a:cs typeface="Times New Roman" panose="02020603050405020304" pitchFamily="18" charset="0"/>
                        </a:rPr>
                        <a:t>Hindu. </a:t>
                      </a:r>
                      <a:r>
                        <a:rPr lang="en-GB" sz="1400" b="1" dirty="0" err="1">
                          <a:solidFill>
                            <a:schemeClr val="accent2">
                              <a:lumMod val="75000"/>
                            </a:schemeClr>
                          </a:solidFill>
                          <a:effectLst/>
                          <a:latin typeface="Candara" panose="020E0502030303020204" pitchFamily="34" charset="0"/>
                          <a:ea typeface="Calibri" panose="020F0502020204030204" pitchFamily="34" charset="0"/>
                          <a:cs typeface="Times New Roman" panose="02020603050405020304" pitchFamily="18" charset="0"/>
                        </a:rPr>
                        <a:t>Yajur</a:t>
                      </a:r>
                      <a:r>
                        <a:rPr lang="en-GB" sz="1400" b="1" dirty="0">
                          <a:solidFill>
                            <a:schemeClr val="accent2">
                              <a:lumMod val="75000"/>
                            </a:schemeClr>
                          </a:solidFill>
                          <a:effectLst/>
                          <a:latin typeface="Candara" panose="020E0502030303020204" pitchFamily="34" charset="0"/>
                          <a:ea typeface="Calibri" panose="020F0502020204030204" pitchFamily="34" charset="0"/>
                          <a:cs typeface="Times New Roman" panose="02020603050405020304" pitchFamily="18" charset="0"/>
                        </a:rPr>
                        <a:t> Veda 36.18</a:t>
                      </a:r>
                      <a:endParaRPr lang="en-GB" sz="105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28148" marR="28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gn="ctr">
                        <a:lnSpc>
                          <a:spcPct val="107000"/>
                        </a:lnSpc>
                        <a:spcAft>
                          <a:spcPts val="0"/>
                        </a:spcAft>
                      </a:pPr>
                      <a:r>
                        <a:rPr lang="en-GB" sz="1400" b="1" dirty="0">
                          <a:solidFill>
                            <a:schemeClr val="accent2">
                              <a:lumMod val="75000"/>
                            </a:schemeClr>
                          </a:solidFill>
                          <a:effectLst/>
                          <a:latin typeface="Candara" panose="020E0502030303020204" pitchFamily="34" charset="0"/>
                          <a:ea typeface="Calibri" panose="020F0502020204030204" pitchFamily="34" charset="0"/>
                          <a:cs typeface="Times New Roman" panose="02020603050405020304" pitchFamily="18" charset="0"/>
                        </a:rPr>
                        <a:t>“Grant that we may not so much seek</a:t>
                      </a:r>
                      <a:endParaRPr lang="en-GB" sz="105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400" b="1" dirty="0">
                          <a:solidFill>
                            <a:schemeClr val="accent2">
                              <a:lumMod val="75000"/>
                            </a:schemeClr>
                          </a:solidFill>
                          <a:effectLst/>
                          <a:latin typeface="Candara" panose="020E0502030303020204" pitchFamily="34" charset="0"/>
                          <a:ea typeface="Calibri" panose="020F0502020204030204" pitchFamily="34" charset="0"/>
                          <a:cs typeface="Times New Roman" panose="02020603050405020304" pitchFamily="18" charset="0"/>
                        </a:rPr>
                        <a:t>To be consoled as to console</a:t>
                      </a:r>
                      <a:endParaRPr lang="en-GB" sz="105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400" b="1" dirty="0">
                          <a:solidFill>
                            <a:schemeClr val="accent2">
                              <a:lumMod val="75000"/>
                            </a:schemeClr>
                          </a:solidFill>
                          <a:effectLst/>
                          <a:latin typeface="Candara" panose="020E0502030303020204" pitchFamily="34" charset="0"/>
                          <a:ea typeface="Calibri" panose="020F0502020204030204" pitchFamily="34" charset="0"/>
                          <a:cs typeface="Times New Roman" panose="02020603050405020304" pitchFamily="18" charset="0"/>
                        </a:rPr>
                        <a:t>To be understood as to understand</a:t>
                      </a:r>
                      <a:endParaRPr lang="en-GB" sz="105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400" b="1" dirty="0">
                          <a:solidFill>
                            <a:schemeClr val="accent2">
                              <a:lumMod val="75000"/>
                            </a:schemeClr>
                          </a:solidFill>
                          <a:effectLst/>
                          <a:latin typeface="Candara" panose="020E0502030303020204" pitchFamily="34" charset="0"/>
                          <a:ea typeface="Calibri" panose="020F0502020204030204" pitchFamily="34" charset="0"/>
                          <a:cs typeface="Times New Roman" panose="02020603050405020304" pitchFamily="18" charset="0"/>
                        </a:rPr>
                        <a:t>To be loved as to love.”</a:t>
                      </a:r>
                      <a:endParaRPr lang="en-GB" sz="105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400" b="1" dirty="0">
                          <a:solidFill>
                            <a:schemeClr val="accent2">
                              <a:lumMod val="75000"/>
                            </a:schemeClr>
                          </a:solidFill>
                          <a:effectLst/>
                          <a:latin typeface="Candara" panose="020E0502030303020204" pitchFamily="34" charset="0"/>
                          <a:ea typeface="Calibri" panose="020F0502020204030204" pitchFamily="34" charset="0"/>
                          <a:cs typeface="Times New Roman" panose="02020603050405020304" pitchFamily="18" charset="0"/>
                        </a:rPr>
                        <a:t>Christian, St Francis of Assisi (1181-1226)</a:t>
                      </a:r>
                      <a:endParaRPr lang="en-GB" sz="105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28148" marR="28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10002"/>
                  </a:ext>
                </a:extLst>
              </a:tr>
              <a:tr h="1461681">
                <a:tc>
                  <a:txBody>
                    <a:bodyPr/>
                    <a:lstStyle/>
                    <a:p>
                      <a:pPr algn="ctr">
                        <a:lnSpc>
                          <a:spcPct val="107000"/>
                        </a:lnSpc>
                        <a:spcAft>
                          <a:spcPts val="0"/>
                        </a:spcAft>
                      </a:pPr>
                      <a:r>
                        <a:rPr lang="en-GB" sz="1600" b="1" dirty="0">
                          <a:solidFill>
                            <a:schemeClr val="accent2">
                              <a:lumMod val="75000"/>
                            </a:schemeClr>
                          </a:solidFill>
                          <a:effectLst/>
                          <a:latin typeface="Candara" panose="020E0502030303020204" pitchFamily="34" charset="0"/>
                          <a:ea typeface="Calibri" panose="020F0502020204030204" pitchFamily="34" charset="0"/>
                          <a:cs typeface="Arial" panose="020B0604020202020204" pitchFamily="34" charset="0"/>
                        </a:rPr>
                        <a:t>“Blessed is he who prefers his brother before himself.”</a:t>
                      </a:r>
                      <a:endParaRPr lang="en-GB" sz="14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600" b="1" dirty="0">
                          <a:solidFill>
                            <a:schemeClr val="accent2">
                              <a:lumMod val="75000"/>
                            </a:schemeClr>
                          </a:solidFill>
                          <a:effectLst/>
                          <a:latin typeface="Candara" panose="020E0502030303020204" pitchFamily="34" charset="0"/>
                          <a:ea typeface="Calibri" panose="020F0502020204030204" pitchFamily="34" charset="0"/>
                          <a:cs typeface="Arial" panose="020B0604020202020204" pitchFamily="34" charset="0"/>
                        </a:rPr>
                        <a:t>The </a:t>
                      </a:r>
                      <a:r>
                        <a:rPr lang="en-GB" sz="1600" b="1" dirty="0" err="1">
                          <a:solidFill>
                            <a:schemeClr val="accent2">
                              <a:lumMod val="75000"/>
                            </a:schemeClr>
                          </a:solidFill>
                          <a:effectLst/>
                          <a:latin typeface="Candara" panose="020E0502030303020204" pitchFamily="34" charset="0"/>
                          <a:ea typeface="Calibri" panose="020F0502020204030204" pitchFamily="34" charset="0"/>
                          <a:cs typeface="Arial" panose="020B0604020202020204" pitchFamily="34" charset="0"/>
                        </a:rPr>
                        <a:t>Baha’I</a:t>
                      </a:r>
                      <a:r>
                        <a:rPr lang="en-GB" sz="1600" b="1" dirty="0">
                          <a:solidFill>
                            <a:schemeClr val="accent2">
                              <a:lumMod val="75000"/>
                            </a:schemeClr>
                          </a:solidFill>
                          <a:effectLst/>
                          <a:latin typeface="Candara" panose="020E0502030303020204" pitchFamily="34" charset="0"/>
                          <a:ea typeface="Calibri" panose="020F0502020204030204" pitchFamily="34" charset="0"/>
                          <a:cs typeface="Arial" panose="020B0604020202020204" pitchFamily="34" charset="0"/>
                        </a:rPr>
                        <a:t> faith, Tablets of </a:t>
                      </a:r>
                      <a:r>
                        <a:rPr lang="en-GB" sz="1600" b="1" dirty="0" err="1">
                          <a:solidFill>
                            <a:schemeClr val="accent2">
                              <a:lumMod val="75000"/>
                            </a:schemeClr>
                          </a:solidFill>
                          <a:effectLst/>
                          <a:latin typeface="Candara" panose="020E0502030303020204" pitchFamily="34" charset="0"/>
                          <a:ea typeface="Calibri" panose="020F0502020204030204" pitchFamily="34" charset="0"/>
                          <a:cs typeface="Arial" panose="020B0604020202020204" pitchFamily="34" charset="0"/>
                        </a:rPr>
                        <a:t>Bah’a’ullah</a:t>
                      </a:r>
                      <a:r>
                        <a:rPr lang="en-GB" sz="1600" b="1" dirty="0">
                          <a:solidFill>
                            <a:schemeClr val="accent2">
                              <a:lumMod val="75000"/>
                            </a:schemeClr>
                          </a:solidFill>
                          <a:effectLst/>
                          <a:latin typeface="Candara" panose="020E0502030303020204" pitchFamily="34" charset="0"/>
                          <a:ea typeface="Calibri" panose="020F0502020204030204" pitchFamily="34" charset="0"/>
                          <a:cs typeface="Arial" panose="020B0604020202020204" pitchFamily="34" charset="0"/>
                        </a:rPr>
                        <a:t>, 71</a:t>
                      </a:r>
                      <a:endParaRPr lang="en-GB" sz="14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600" b="1" dirty="0">
                          <a:solidFill>
                            <a:schemeClr val="accent2">
                              <a:lumMod val="75000"/>
                            </a:schemeClr>
                          </a:solidFill>
                          <a:effectLst/>
                          <a:latin typeface="Candara" panose="020E0502030303020204" pitchFamily="34" charset="0"/>
                          <a:ea typeface="Calibri" panose="020F0502020204030204" pitchFamily="34" charset="0"/>
                          <a:cs typeface="Times New Roman" panose="02020603050405020304" pitchFamily="18" charset="0"/>
                        </a:rPr>
                        <a:t> </a:t>
                      </a:r>
                      <a:endParaRPr lang="en-GB" sz="105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28148" marR="28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gn="ctr">
                        <a:lnSpc>
                          <a:spcPct val="107000"/>
                        </a:lnSpc>
                        <a:spcAft>
                          <a:spcPts val="0"/>
                        </a:spcAft>
                      </a:pPr>
                      <a:r>
                        <a:rPr lang="en-GB" sz="1600" b="1" dirty="0">
                          <a:solidFill>
                            <a:schemeClr val="accent2">
                              <a:lumMod val="75000"/>
                            </a:schemeClr>
                          </a:solidFill>
                          <a:effectLst/>
                          <a:latin typeface="Candara" panose="020E0502030303020204" pitchFamily="34" charset="0"/>
                          <a:ea typeface="Calibri" panose="020F0502020204030204" pitchFamily="34" charset="0"/>
                          <a:cs typeface="Times New Roman" panose="02020603050405020304" pitchFamily="18" charset="0"/>
                        </a:rPr>
                        <a:t>“That nature only is good when it shall not do unto another whatever is not good for its own self.” </a:t>
                      </a:r>
                      <a:endParaRPr lang="en-GB" sz="14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600" b="1" dirty="0">
                          <a:solidFill>
                            <a:schemeClr val="accent2">
                              <a:lumMod val="75000"/>
                            </a:schemeClr>
                          </a:solidFill>
                          <a:effectLst/>
                          <a:latin typeface="Candara" panose="020E0502030303020204" pitchFamily="34" charset="0"/>
                          <a:ea typeface="Calibri" panose="020F0502020204030204" pitchFamily="34" charset="0"/>
                          <a:cs typeface="Times New Roman" panose="02020603050405020304" pitchFamily="18" charset="0"/>
                        </a:rPr>
                        <a:t>Zoroastrian, </a:t>
                      </a:r>
                      <a:r>
                        <a:rPr lang="en-GB" sz="1600" b="1" dirty="0" err="1">
                          <a:solidFill>
                            <a:schemeClr val="accent2">
                              <a:lumMod val="75000"/>
                            </a:schemeClr>
                          </a:solidFill>
                          <a:effectLst/>
                          <a:latin typeface="Candara" panose="020E0502030303020204" pitchFamily="34" charset="0"/>
                          <a:ea typeface="Calibri" panose="020F0502020204030204" pitchFamily="34" charset="0"/>
                          <a:cs typeface="Times New Roman" panose="02020603050405020304" pitchFamily="18" charset="0"/>
                        </a:rPr>
                        <a:t>Dadistan</a:t>
                      </a:r>
                      <a:r>
                        <a:rPr lang="en-GB" sz="1600" b="1" dirty="0">
                          <a:solidFill>
                            <a:schemeClr val="accent2">
                              <a:lumMod val="75000"/>
                            </a:schemeClr>
                          </a:solidFill>
                          <a:effectLst/>
                          <a:latin typeface="Candara" panose="020E0502030303020204" pitchFamily="34" charset="0"/>
                          <a:ea typeface="Calibri" panose="020F0502020204030204" pitchFamily="34" charset="0"/>
                          <a:cs typeface="Times New Roman" panose="02020603050405020304" pitchFamily="18" charset="0"/>
                        </a:rPr>
                        <a:t>-i-</a:t>
                      </a:r>
                      <a:r>
                        <a:rPr lang="en-GB" sz="1600" b="1" dirty="0" err="1">
                          <a:solidFill>
                            <a:schemeClr val="accent2">
                              <a:lumMod val="75000"/>
                            </a:schemeClr>
                          </a:solidFill>
                          <a:effectLst/>
                          <a:latin typeface="Candara" panose="020E0502030303020204" pitchFamily="34" charset="0"/>
                          <a:ea typeface="Calibri" panose="020F0502020204030204" pitchFamily="34" charset="0"/>
                          <a:cs typeface="Times New Roman" panose="02020603050405020304" pitchFamily="18" charset="0"/>
                        </a:rPr>
                        <a:t>Dinik</a:t>
                      </a:r>
                      <a:r>
                        <a:rPr lang="en-GB" sz="1600" b="1" dirty="0">
                          <a:solidFill>
                            <a:schemeClr val="accent2">
                              <a:lumMod val="75000"/>
                            </a:schemeClr>
                          </a:solidFill>
                          <a:effectLst/>
                          <a:latin typeface="Candara" panose="020E0502030303020204" pitchFamily="34" charset="0"/>
                          <a:ea typeface="Calibri" panose="020F0502020204030204" pitchFamily="34" charset="0"/>
                          <a:cs typeface="Times New Roman" panose="02020603050405020304" pitchFamily="18" charset="0"/>
                        </a:rPr>
                        <a:t>, 94,5</a:t>
                      </a:r>
                      <a:endParaRPr lang="en-GB" sz="105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28148" marR="28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en-GB" sz="1600" b="1" dirty="0">
                          <a:solidFill>
                            <a:schemeClr val="accent2">
                              <a:lumMod val="75000"/>
                            </a:schemeClr>
                          </a:solidFill>
                          <a:effectLst/>
                          <a:latin typeface="Candara" panose="020E0502030303020204" pitchFamily="34" charset="0"/>
                          <a:ea typeface="Calibri" panose="020F0502020204030204" pitchFamily="34" charset="0"/>
                          <a:cs typeface="Times New Roman" panose="02020603050405020304" pitchFamily="18" charset="0"/>
                        </a:rPr>
                        <a:t>“Hurt not others in ways that you yourself would find hurtful.” </a:t>
                      </a:r>
                      <a:endParaRPr lang="en-GB" sz="14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600" b="1" dirty="0">
                          <a:solidFill>
                            <a:schemeClr val="accent2">
                              <a:lumMod val="75000"/>
                            </a:schemeClr>
                          </a:solidFill>
                          <a:effectLst/>
                          <a:latin typeface="Candara" panose="020E0502030303020204" pitchFamily="34" charset="0"/>
                          <a:ea typeface="Calibri" panose="020F0502020204030204" pitchFamily="34" charset="0"/>
                          <a:cs typeface="Times New Roman" panose="02020603050405020304" pitchFamily="18" charset="0"/>
                        </a:rPr>
                        <a:t>Buddhist, </a:t>
                      </a:r>
                      <a:r>
                        <a:rPr lang="en-GB" sz="1600" b="1" dirty="0" err="1">
                          <a:solidFill>
                            <a:schemeClr val="accent2">
                              <a:lumMod val="75000"/>
                            </a:schemeClr>
                          </a:solidFill>
                          <a:effectLst/>
                          <a:latin typeface="Candara" panose="020E0502030303020204" pitchFamily="34" charset="0"/>
                          <a:ea typeface="Calibri" panose="020F0502020204030204" pitchFamily="34" charset="0"/>
                          <a:cs typeface="Times New Roman" panose="02020603050405020304" pitchFamily="18" charset="0"/>
                        </a:rPr>
                        <a:t>Udana-Varga</a:t>
                      </a:r>
                      <a:r>
                        <a:rPr lang="en-GB" sz="1600" b="1" dirty="0">
                          <a:solidFill>
                            <a:schemeClr val="accent2">
                              <a:lumMod val="75000"/>
                            </a:schemeClr>
                          </a:solidFill>
                          <a:effectLst/>
                          <a:latin typeface="Candara" panose="020E0502030303020204" pitchFamily="34" charset="0"/>
                          <a:ea typeface="Calibri" panose="020F0502020204030204" pitchFamily="34" charset="0"/>
                          <a:cs typeface="Times New Roman" panose="02020603050405020304" pitchFamily="18" charset="0"/>
                        </a:rPr>
                        <a:t> 5,1</a:t>
                      </a:r>
                      <a:endParaRPr lang="en-GB" sz="105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28148" marR="28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4317286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512" y="-64229"/>
            <a:ext cx="9219873" cy="6963687"/>
          </a:xfrm>
          <a:prstGeom prst="rect">
            <a:avLst/>
          </a:prstGeom>
        </p:spPr>
      </p:pic>
      <p:sp>
        <p:nvSpPr>
          <p:cNvPr id="45058" name="Title 1"/>
          <p:cNvSpPr>
            <a:spLocks noGrp="1"/>
          </p:cNvSpPr>
          <p:nvPr>
            <p:ph type="title"/>
          </p:nvPr>
        </p:nvSpPr>
        <p:spPr/>
        <p:txBody>
          <a:bodyPr/>
          <a:lstStyle/>
          <a:p>
            <a:endParaRPr lang="en-GB" altLang="en-US"/>
          </a:p>
        </p:txBody>
      </p:sp>
      <p:sp>
        <p:nvSpPr>
          <p:cNvPr id="5" name="TextBox 4"/>
          <p:cNvSpPr txBox="1">
            <a:spLocks noChangeArrowheads="1"/>
          </p:cNvSpPr>
          <p:nvPr/>
        </p:nvSpPr>
        <p:spPr bwMode="auto">
          <a:xfrm>
            <a:off x="0" y="0"/>
            <a:ext cx="9144000" cy="341630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GB" altLang="en-US" sz="1800">
              <a:latin typeface="Arial" panose="020B0604020202020204" pitchFamily="34" charset="0"/>
            </a:endParaRPr>
          </a:p>
          <a:p>
            <a:pPr>
              <a:spcBef>
                <a:spcPct val="0"/>
              </a:spcBef>
              <a:buFontTx/>
              <a:buNone/>
            </a:pPr>
            <a:endParaRPr lang="en-GB" altLang="en-US" sz="1800">
              <a:latin typeface="Arial" panose="020B0604020202020204" pitchFamily="34" charset="0"/>
            </a:endParaRPr>
          </a:p>
          <a:p>
            <a:pPr>
              <a:spcBef>
                <a:spcPct val="0"/>
              </a:spcBef>
              <a:buFontTx/>
              <a:buNone/>
            </a:pPr>
            <a:endParaRPr lang="en-GB" altLang="en-US" sz="1800">
              <a:latin typeface="Arial" panose="020B0604020202020204" pitchFamily="34" charset="0"/>
            </a:endParaRPr>
          </a:p>
          <a:p>
            <a:pPr>
              <a:spcBef>
                <a:spcPct val="0"/>
              </a:spcBef>
              <a:buFontTx/>
              <a:buNone/>
            </a:pPr>
            <a:endParaRPr lang="en-GB" altLang="en-US" sz="1800">
              <a:latin typeface="Arial" panose="020B0604020202020204" pitchFamily="34" charset="0"/>
            </a:endParaRPr>
          </a:p>
          <a:p>
            <a:pPr>
              <a:spcBef>
                <a:spcPct val="0"/>
              </a:spcBef>
              <a:buFontTx/>
              <a:buNone/>
            </a:pPr>
            <a:endParaRPr lang="en-GB" altLang="en-US" sz="1800">
              <a:latin typeface="Arial" panose="020B0604020202020204" pitchFamily="34" charset="0"/>
            </a:endParaRPr>
          </a:p>
          <a:p>
            <a:pPr>
              <a:spcBef>
                <a:spcPct val="0"/>
              </a:spcBef>
              <a:buFontTx/>
              <a:buNone/>
            </a:pPr>
            <a:endParaRPr lang="en-GB" altLang="en-US" sz="1800">
              <a:latin typeface="Arial" panose="020B0604020202020204" pitchFamily="34" charset="0"/>
            </a:endParaRPr>
          </a:p>
          <a:p>
            <a:pPr>
              <a:spcBef>
                <a:spcPct val="0"/>
              </a:spcBef>
              <a:buFontTx/>
              <a:buNone/>
            </a:pPr>
            <a:endParaRPr lang="en-GB" altLang="en-US" sz="1800">
              <a:latin typeface="Arial" panose="020B0604020202020204" pitchFamily="34" charset="0"/>
            </a:endParaRPr>
          </a:p>
          <a:p>
            <a:pPr>
              <a:spcBef>
                <a:spcPct val="0"/>
              </a:spcBef>
              <a:buFontTx/>
              <a:buNone/>
            </a:pPr>
            <a:endParaRPr lang="en-GB" altLang="en-US" sz="1800">
              <a:latin typeface="Arial" panose="020B0604020202020204" pitchFamily="34" charset="0"/>
            </a:endParaRPr>
          </a:p>
          <a:p>
            <a:pPr>
              <a:spcBef>
                <a:spcPct val="0"/>
              </a:spcBef>
              <a:buFontTx/>
              <a:buNone/>
            </a:pPr>
            <a:endParaRPr lang="en-GB" altLang="en-US" sz="1800">
              <a:latin typeface="Arial" panose="020B0604020202020204" pitchFamily="34" charset="0"/>
            </a:endParaRPr>
          </a:p>
          <a:p>
            <a:pPr>
              <a:spcBef>
                <a:spcPct val="0"/>
              </a:spcBef>
              <a:buFontTx/>
              <a:buNone/>
            </a:pPr>
            <a:endParaRPr lang="en-GB" altLang="en-US" sz="1800">
              <a:latin typeface="Arial" panose="020B0604020202020204" pitchFamily="34" charset="0"/>
            </a:endParaRPr>
          </a:p>
          <a:p>
            <a:pPr>
              <a:spcBef>
                <a:spcPct val="0"/>
              </a:spcBef>
              <a:buFontTx/>
              <a:buNone/>
            </a:pPr>
            <a:endParaRPr lang="en-GB" altLang="en-US" sz="1800">
              <a:latin typeface="Arial" panose="020B0604020202020204" pitchFamily="34" charset="0"/>
            </a:endParaRPr>
          </a:p>
          <a:p>
            <a:pPr>
              <a:spcBef>
                <a:spcPct val="0"/>
              </a:spcBef>
              <a:buFontTx/>
              <a:buNone/>
            </a:pPr>
            <a:endParaRPr lang="en-GB" altLang="en-US" sz="1800">
              <a:latin typeface="Arial" panose="020B0604020202020204" pitchFamily="34" charset="0"/>
            </a:endParaRPr>
          </a:p>
        </p:txBody>
      </p:sp>
      <p:sp>
        <p:nvSpPr>
          <p:cNvPr id="6" name="TextBox 5"/>
          <p:cNvSpPr txBox="1">
            <a:spLocks noChangeArrowheads="1"/>
          </p:cNvSpPr>
          <p:nvPr/>
        </p:nvSpPr>
        <p:spPr bwMode="auto">
          <a:xfrm>
            <a:off x="0" y="-26988"/>
            <a:ext cx="5940425" cy="3416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GB" altLang="en-US" sz="2400" b="1" dirty="0">
              <a:solidFill>
                <a:schemeClr val="bg1">
                  <a:lumMod val="95000"/>
                </a:schemeClr>
              </a:solidFill>
              <a:latin typeface="Arial" panose="020B0604020202020204" pitchFamily="34" charset="0"/>
            </a:endParaRPr>
          </a:p>
          <a:p>
            <a:pPr>
              <a:spcBef>
                <a:spcPct val="0"/>
              </a:spcBef>
              <a:buFontTx/>
              <a:buNone/>
            </a:pPr>
            <a:endParaRPr lang="en-GB" altLang="en-US" sz="2400" b="1" dirty="0">
              <a:solidFill>
                <a:schemeClr val="bg1">
                  <a:lumMod val="95000"/>
                </a:schemeClr>
              </a:solidFill>
              <a:latin typeface="Arial" panose="020B0604020202020204" pitchFamily="34" charset="0"/>
            </a:endParaRPr>
          </a:p>
          <a:p>
            <a:pPr>
              <a:spcBef>
                <a:spcPct val="0"/>
              </a:spcBef>
              <a:buFontTx/>
              <a:buNone/>
            </a:pPr>
            <a:endParaRPr lang="en-GB" altLang="en-US" sz="2400" b="1" dirty="0">
              <a:solidFill>
                <a:schemeClr val="bg1">
                  <a:lumMod val="95000"/>
                </a:schemeClr>
              </a:solidFill>
              <a:latin typeface="Arial" panose="020B0604020202020204" pitchFamily="34" charset="0"/>
            </a:endParaRPr>
          </a:p>
          <a:p>
            <a:pPr algn="ctr">
              <a:spcBef>
                <a:spcPct val="0"/>
              </a:spcBef>
              <a:buFontTx/>
              <a:buNone/>
            </a:pPr>
            <a:r>
              <a:rPr lang="en-GB" altLang="en-US" sz="2400" b="1" dirty="0">
                <a:solidFill>
                  <a:schemeClr val="bg1">
                    <a:lumMod val="95000"/>
                  </a:schemeClr>
                </a:solidFill>
                <a:latin typeface="Arial" panose="020B0604020202020204" pitchFamily="34" charset="0"/>
              </a:rPr>
              <a:t>What might the rest of this picture show us?</a:t>
            </a:r>
          </a:p>
          <a:p>
            <a:pPr algn="ctr">
              <a:spcBef>
                <a:spcPct val="0"/>
              </a:spcBef>
              <a:buFontTx/>
              <a:buNone/>
            </a:pPr>
            <a:r>
              <a:rPr lang="en-GB" altLang="en-US" sz="2400" b="1" dirty="0">
                <a:solidFill>
                  <a:schemeClr val="bg1">
                    <a:lumMod val="95000"/>
                  </a:schemeClr>
                </a:solidFill>
                <a:latin typeface="Arial" panose="020B0604020202020204" pitchFamily="34" charset="0"/>
              </a:rPr>
              <a:t>How might a British artist from Sheffield show the story of Peter’s denial? </a:t>
            </a:r>
          </a:p>
          <a:p>
            <a:pPr algn="ctr">
              <a:spcBef>
                <a:spcPct val="0"/>
              </a:spcBef>
              <a:buFontTx/>
              <a:buNone/>
            </a:pPr>
            <a:endParaRPr lang="en-GB" altLang="en-US" sz="2400" b="1" dirty="0">
              <a:solidFill>
                <a:schemeClr val="bg1">
                  <a:lumMod val="95000"/>
                </a:schemeClr>
              </a:solidFill>
              <a:latin typeface="Arial" panose="020B0604020202020204" pitchFamily="34" charset="0"/>
            </a:endParaRPr>
          </a:p>
        </p:txBody>
      </p:sp>
    </p:spTree>
    <p:extLst>
      <p:ext uri="{BB962C8B-B14F-4D97-AF65-F5344CB8AC3E}">
        <p14:creationId xmlns:p14="http://schemas.microsoft.com/office/powerpoint/2010/main" val="37850671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grpId="0" nodeType="clickEffect">
                                  <p:stCondLst>
                                    <p:cond delay="0"/>
                                  </p:stCondLst>
                                  <p:childTnLst>
                                    <p:animEffect transition="out" filter="fade">
                                      <p:cBhvr>
                                        <p:cTn id="11" dur="2000"/>
                                        <p:tgtEl>
                                          <p:spTgt spid="6"/>
                                        </p:tgtEl>
                                      </p:cBhvr>
                                    </p:animEffect>
                                    <p:set>
                                      <p:cBhvr>
                                        <p:cTn id="12"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22723" y="-26988"/>
            <a:ext cx="7033653" cy="6923752"/>
          </a:xfrm>
          <a:prstGeom prst="rect">
            <a:avLst/>
          </a:prstGeom>
        </p:spPr>
      </p:pic>
      <p:sp>
        <p:nvSpPr>
          <p:cNvPr id="45058" name="Title 1"/>
          <p:cNvSpPr>
            <a:spLocks noGrp="1"/>
          </p:cNvSpPr>
          <p:nvPr>
            <p:ph type="title"/>
          </p:nvPr>
        </p:nvSpPr>
        <p:spPr/>
        <p:txBody>
          <a:bodyPr/>
          <a:lstStyle/>
          <a:p>
            <a:endParaRPr lang="en-GB" altLang="en-US"/>
          </a:p>
        </p:txBody>
      </p:sp>
      <p:sp>
        <p:nvSpPr>
          <p:cNvPr id="5" name="TextBox 4"/>
          <p:cNvSpPr txBox="1">
            <a:spLocks noChangeArrowheads="1"/>
          </p:cNvSpPr>
          <p:nvPr/>
        </p:nvSpPr>
        <p:spPr bwMode="auto">
          <a:xfrm>
            <a:off x="36512" y="0"/>
            <a:ext cx="9144000" cy="440120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endParaRPr lang="en-GB" altLang="en-US" sz="2800" b="1" dirty="0">
              <a:solidFill>
                <a:schemeClr val="bg1">
                  <a:lumMod val="95000"/>
                </a:schemeClr>
              </a:solidFill>
              <a:latin typeface="Arial" panose="020B0604020202020204" pitchFamily="34" charset="0"/>
            </a:endParaRPr>
          </a:p>
          <a:p>
            <a:pPr algn="ctr">
              <a:spcBef>
                <a:spcPct val="0"/>
              </a:spcBef>
              <a:buFontTx/>
              <a:buNone/>
            </a:pPr>
            <a:endParaRPr lang="en-GB" altLang="en-US" sz="2800" b="1" dirty="0">
              <a:solidFill>
                <a:schemeClr val="bg1">
                  <a:lumMod val="95000"/>
                </a:schemeClr>
              </a:solidFill>
              <a:latin typeface="Arial" panose="020B0604020202020204" pitchFamily="34" charset="0"/>
            </a:endParaRPr>
          </a:p>
          <a:p>
            <a:pPr algn="ctr">
              <a:spcBef>
                <a:spcPct val="0"/>
              </a:spcBef>
              <a:buFontTx/>
              <a:buNone/>
            </a:pPr>
            <a:endParaRPr lang="en-GB" altLang="en-US" sz="2800" b="1" dirty="0">
              <a:solidFill>
                <a:schemeClr val="bg1">
                  <a:lumMod val="95000"/>
                </a:schemeClr>
              </a:solidFill>
              <a:latin typeface="Arial" panose="020B0604020202020204" pitchFamily="34" charset="0"/>
            </a:endParaRPr>
          </a:p>
          <a:p>
            <a:pPr algn="ctr">
              <a:spcBef>
                <a:spcPct val="0"/>
              </a:spcBef>
              <a:buFontTx/>
              <a:buNone/>
            </a:pPr>
            <a:endParaRPr lang="en-GB" altLang="en-US" sz="2800" b="1" dirty="0">
              <a:solidFill>
                <a:schemeClr val="bg1">
                  <a:lumMod val="95000"/>
                </a:schemeClr>
              </a:solidFill>
              <a:latin typeface="Arial" panose="020B0604020202020204" pitchFamily="34" charset="0"/>
            </a:endParaRPr>
          </a:p>
          <a:p>
            <a:pPr algn="ctr">
              <a:spcBef>
                <a:spcPct val="0"/>
              </a:spcBef>
              <a:buFontTx/>
              <a:buNone/>
            </a:pPr>
            <a:r>
              <a:rPr lang="en-GB" altLang="en-US" sz="2800" b="1" dirty="0">
                <a:solidFill>
                  <a:schemeClr val="bg1">
                    <a:lumMod val="95000"/>
                  </a:schemeClr>
                </a:solidFill>
                <a:latin typeface="Arial" panose="020B0604020202020204" pitchFamily="34" charset="0"/>
              </a:rPr>
              <a:t>What might this artist show us – </a:t>
            </a:r>
          </a:p>
          <a:p>
            <a:pPr algn="ctr">
              <a:spcBef>
                <a:spcPct val="0"/>
              </a:spcBef>
              <a:buFontTx/>
              <a:buNone/>
            </a:pPr>
            <a:r>
              <a:rPr lang="en-GB" altLang="en-US" sz="2800" b="1" dirty="0">
                <a:solidFill>
                  <a:schemeClr val="bg1">
                    <a:lumMod val="95000"/>
                  </a:schemeClr>
                </a:solidFill>
                <a:latin typeface="Arial" panose="020B0604020202020204" pitchFamily="34" charset="0"/>
              </a:rPr>
              <a:t>the fist of Peter, the tied hands of Jesus? </a:t>
            </a:r>
          </a:p>
          <a:p>
            <a:pPr algn="ctr">
              <a:spcBef>
                <a:spcPct val="0"/>
              </a:spcBef>
              <a:buFontTx/>
              <a:buNone/>
            </a:pPr>
            <a:r>
              <a:rPr lang="en-GB" altLang="en-US" sz="2800" b="1" dirty="0">
                <a:solidFill>
                  <a:schemeClr val="bg1">
                    <a:lumMod val="95000"/>
                  </a:schemeClr>
                </a:solidFill>
                <a:latin typeface="Arial" panose="020B0604020202020204" pitchFamily="34" charset="0"/>
              </a:rPr>
              <a:t>Imagine what else you will see in a moment.</a:t>
            </a:r>
          </a:p>
          <a:p>
            <a:pPr algn="ctr">
              <a:spcBef>
                <a:spcPct val="0"/>
              </a:spcBef>
              <a:buFontTx/>
              <a:buNone/>
            </a:pPr>
            <a:endParaRPr lang="en-GB" altLang="en-US" sz="2800" b="1" dirty="0">
              <a:solidFill>
                <a:schemeClr val="bg1">
                  <a:lumMod val="95000"/>
                </a:schemeClr>
              </a:solidFill>
              <a:latin typeface="Arial" panose="020B0604020202020204" pitchFamily="34" charset="0"/>
            </a:endParaRPr>
          </a:p>
          <a:p>
            <a:pPr algn="ctr">
              <a:spcBef>
                <a:spcPct val="0"/>
              </a:spcBef>
              <a:buFontTx/>
              <a:buNone/>
            </a:pPr>
            <a:endParaRPr lang="en-GB" altLang="en-US" sz="2800" b="1" dirty="0">
              <a:solidFill>
                <a:schemeClr val="bg1">
                  <a:lumMod val="95000"/>
                </a:schemeClr>
              </a:solidFill>
              <a:latin typeface="Arial" panose="020B0604020202020204" pitchFamily="34" charset="0"/>
            </a:endParaRPr>
          </a:p>
          <a:p>
            <a:pPr algn="ctr">
              <a:spcBef>
                <a:spcPct val="0"/>
              </a:spcBef>
              <a:buFontTx/>
              <a:buNone/>
            </a:pPr>
            <a:endParaRPr lang="en-GB" altLang="en-US" sz="2800" b="1" dirty="0">
              <a:solidFill>
                <a:schemeClr val="bg1">
                  <a:lumMod val="95000"/>
                </a:schemeClr>
              </a:solidFill>
              <a:latin typeface="Arial" panose="020B0604020202020204" pitchFamily="34" charset="0"/>
            </a:endParaRPr>
          </a:p>
        </p:txBody>
      </p:sp>
    </p:spTree>
    <p:extLst>
      <p:ext uri="{BB962C8B-B14F-4D97-AF65-F5344CB8AC3E}">
        <p14:creationId xmlns:p14="http://schemas.microsoft.com/office/powerpoint/2010/main" val="11705869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endParaRPr lang="en-GB" altLang="en-US"/>
          </a:p>
        </p:txBody>
      </p:sp>
      <p:sp>
        <p:nvSpPr>
          <p:cNvPr id="47107" name="Content Placeholder 2"/>
          <p:cNvSpPr>
            <a:spLocks noGrp="1"/>
          </p:cNvSpPr>
          <p:nvPr>
            <p:ph idx="1"/>
          </p:nvPr>
        </p:nvSpPr>
        <p:spPr/>
        <p:txBody>
          <a:bodyPr/>
          <a:lstStyle/>
          <a:p>
            <a:endParaRPr lang="en-GB" altLang="en-US"/>
          </a:p>
        </p:txBody>
      </p:sp>
      <p:pic>
        <p:nvPicPr>
          <p:cNvPr id="47108" name="Picture 3" descr="C:\Users\user\Documents\4 Other Word docs\Books, letter, Press, Staff\Books\Pic Easter\Small JPGs\5 Pic Easter Peter Denial Frank Wesley.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83460" y="14989"/>
            <a:ext cx="5842670" cy="730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180528" y="0"/>
            <a:ext cx="9361040" cy="3785652"/>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endParaRPr lang="en-GB" altLang="en-US" sz="2400" b="1" dirty="0">
              <a:solidFill>
                <a:schemeClr val="bg1">
                  <a:lumMod val="95000"/>
                </a:schemeClr>
              </a:solidFill>
              <a:latin typeface="Arial" panose="020B0604020202020204" pitchFamily="34" charset="0"/>
            </a:endParaRPr>
          </a:p>
          <a:p>
            <a:pPr algn="ctr">
              <a:spcBef>
                <a:spcPct val="0"/>
              </a:spcBef>
              <a:buFontTx/>
              <a:buNone/>
            </a:pPr>
            <a:endParaRPr lang="en-GB" altLang="en-US" sz="2400" b="1" dirty="0">
              <a:solidFill>
                <a:schemeClr val="bg1">
                  <a:lumMod val="95000"/>
                </a:schemeClr>
              </a:solidFill>
              <a:latin typeface="Arial" panose="020B0604020202020204" pitchFamily="34" charset="0"/>
            </a:endParaRPr>
          </a:p>
          <a:p>
            <a:pPr algn="ctr">
              <a:spcBef>
                <a:spcPct val="0"/>
              </a:spcBef>
              <a:buFontTx/>
              <a:buNone/>
            </a:pPr>
            <a:endParaRPr lang="en-GB" altLang="en-US" sz="2400" b="1" dirty="0">
              <a:solidFill>
                <a:schemeClr val="bg1">
                  <a:lumMod val="95000"/>
                </a:schemeClr>
              </a:solidFill>
              <a:latin typeface="Arial" panose="020B0604020202020204" pitchFamily="34" charset="0"/>
            </a:endParaRPr>
          </a:p>
          <a:p>
            <a:pPr algn="ctr">
              <a:spcBef>
                <a:spcPct val="0"/>
              </a:spcBef>
              <a:buFontTx/>
              <a:buNone/>
            </a:pPr>
            <a:endParaRPr lang="en-GB" altLang="en-US" sz="2400" b="1" dirty="0">
              <a:solidFill>
                <a:schemeClr val="bg1">
                  <a:lumMod val="95000"/>
                </a:schemeClr>
              </a:solidFill>
              <a:latin typeface="Arial" panose="020B0604020202020204" pitchFamily="34" charset="0"/>
            </a:endParaRPr>
          </a:p>
          <a:p>
            <a:pPr algn="ctr">
              <a:spcBef>
                <a:spcPct val="0"/>
              </a:spcBef>
              <a:buFontTx/>
              <a:buNone/>
            </a:pPr>
            <a:endParaRPr lang="en-GB" altLang="en-US" sz="2400" b="1" dirty="0">
              <a:solidFill>
                <a:schemeClr val="bg1">
                  <a:lumMod val="95000"/>
                </a:schemeClr>
              </a:solidFill>
              <a:latin typeface="Arial" panose="020B0604020202020204" pitchFamily="34" charset="0"/>
            </a:endParaRPr>
          </a:p>
          <a:p>
            <a:pPr algn="ctr">
              <a:spcBef>
                <a:spcPct val="0"/>
              </a:spcBef>
              <a:buFontTx/>
              <a:buNone/>
            </a:pPr>
            <a:r>
              <a:rPr lang="en-GB" altLang="en-US" sz="2400" b="1" dirty="0">
                <a:solidFill>
                  <a:schemeClr val="bg1">
                    <a:lumMod val="95000"/>
                  </a:schemeClr>
                </a:solidFill>
                <a:latin typeface="Arial" panose="020B0604020202020204" pitchFamily="34" charset="0"/>
              </a:rPr>
              <a:t>Frank Wesley is an Indian Christian artist</a:t>
            </a:r>
          </a:p>
          <a:p>
            <a:pPr algn="ctr">
              <a:spcBef>
                <a:spcPct val="0"/>
              </a:spcBef>
              <a:buFontTx/>
              <a:buNone/>
            </a:pPr>
            <a:r>
              <a:rPr lang="en-GB" altLang="en-US" sz="2400" b="1" dirty="0">
                <a:solidFill>
                  <a:schemeClr val="bg1">
                    <a:lumMod val="95000"/>
                  </a:schemeClr>
                </a:solidFill>
                <a:latin typeface="Arial" panose="020B0604020202020204" pitchFamily="34" charset="0"/>
              </a:rPr>
              <a:t>He uses two colours here. </a:t>
            </a:r>
          </a:p>
          <a:p>
            <a:pPr algn="ctr">
              <a:spcBef>
                <a:spcPct val="0"/>
              </a:spcBef>
              <a:buFontTx/>
              <a:buNone/>
            </a:pPr>
            <a:r>
              <a:rPr lang="en-GB" altLang="en-US" sz="2400" b="1" dirty="0">
                <a:solidFill>
                  <a:schemeClr val="bg1">
                    <a:lumMod val="95000"/>
                  </a:schemeClr>
                </a:solidFill>
                <a:latin typeface="Arial" panose="020B0604020202020204" pitchFamily="34" charset="0"/>
              </a:rPr>
              <a:t>What will you see from his painting about despair?</a:t>
            </a:r>
          </a:p>
          <a:p>
            <a:pPr algn="ctr">
              <a:spcBef>
                <a:spcPct val="0"/>
              </a:spcBef>
              <a:buFontTx/>
              <a:buNone/>
            </a:pPr>
            <a:endParaRPr lang="en-GB" altLang="en-US" sz="2400" b="1" dirty="0">
              <a:solidFill>
                <a:schemeClr val="bg1">
                  <a:lumMod val="95000"/>
                </a:schemeClr>
              </a:solidFill>
              <a:latin typeface="Arial" panose="020B0604020202020204" pitchFamily="34" charset="0"/>
            </a:endParaRPr>
          </a:p>
          <a:p>
            <a:pPr algn="ctr">
              <a:spcBef>
                <a:spcPct val="0"/>
              </a:spcBef>
              <a:buFontTx/>
              <a:buNone/>
            </a:pPr>
            <a:endParaRPr lang="en-GB" altLang="en-US" sz="2400" b="1" dirty="0">
              <a:solidFill>
                <a:schemeClr val="bg1">
                  <a:lumMod val="95000"/>
                </a:schemeClr>
              </a:solidFill>
              <a:latin typeface="Arial" panose="020B0604020202020204" pitchFamily="34" charset="0"/>
            </a:endParaRPr>
          </a:p>
        </p:txBody>
      </p:sp>
    </p:spTree>
    <p:extLst>
      <p:ext uri="{BB962C8B-B14F-4D97-AF65-F5344CB8AC3E}">
        <p14:creationId xmlns:p14="http://schemas.microsoft.com/office/powerpoint/2010/main" val="2801155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95266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endParaRPr lang="en-GB" altLang="en-US"/>
          </a:p>
        </p:txBody>
      </p:sp>
      <p:sp>
        <p:nvSpPr>
          <p:cNvPr id="49155" name="Content Placeholder 2"/>
          <p:cNvSpPr>
            <a:spLocks noGrp="1"/>
          </p:cNvSpPr>
          <p:nvPr>
            <p:ph idx="1"/>
          </p:nvPr>
        </p:nvSpPr>
        <p:spPr>
          <a:xfrm>
            <a:off x="5436096" y="3933825"/>
            <a:ext cx="3250704" cy="2192338"/>
          </a:xfrm>
        </p:spPr>
        <p:txBody>
          <a:bodyPr>
            <a:normAutofit fontScale="92500"/>
          </a:bodyPr>
          <a:lstStyle/>
          <a:p>
            <a:r>
              <a:rPr lang="en-GB" altLang="en-US" sz="2300" b="1" dirty="0"/>
              <a:t>What is good about each picture? </a:t>
            </a:r>
          </a:p>
          <a:p>
            <a:r>
              <a:rPr lang="en-GB" altLang="en-US" sz="2300" b="1" dirty="0"/>
              <a:t>Which is best, and why? </a:t>
            </a:r>
          </a:p>
          <a:p>
            <a:r>
              <a:rPr lang="en-GB" altLang="en-US" sz="2300" b="1" dirty="0"/>
              <a:t>If you pictured Peter’s denial, how would you show it?</a:t>
            </a:r>
          </a:p>
        </p:txBody>
      </p:sp>
      <p:pic>
        <p:nvPicPr>
          <p:cNvPr id="49156" name="Picture 3" descr="C:\Users\user\Documents\7 Images and Pix\Jesus Pics\Pack C\Small JPGs Copyrights\17 Trial Dinah Roe Kendall.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491880" y="-598301"/>
            <a:ext cx="5832648" cy="4202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Picture 4" descr="C:\Users\user\Documents\4 Other Word docs\Books, letter, Press, Staff\Books\Pic Easter\Small JPGs\5 Pic Easter Peter Denial Frank Wesley.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3603796"/>
            <a:ext cx="3311525" cy="417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0"/>
            <a:ext cx="3664124" cy="3603796"/>
          </a:xfrm>
          <a:prstGeom prst="rect">
            <a:avLst/>
          </a:prstGeom>
        </p:spPr>
      </p:pic>
    </p:spTree>
    <p:extLst>
      <p:ext uri="{BB962C8B-B14F-4D97-AF65-F5344CB8AC3E}">
        <p14:creationId xmlns:p14="http://schemas.microsoft.com/office/powerpoint/2010/main" val="423871081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88640"/>
            <a:ext cx="8363272" cy="6480720"/>
          </a:xfrm>
        </p:spPr>
        <p:txBody>
          <a:bodyPr numCol="2"/>
          <a:lstStyle/>
          <a:p>
            <a:pPr>
              <a:buFont typeface="Arial" panose="020B0604020202020204" pitchFamily="34" charset="0"/>
              <a:buNone/>
              <a:defRPr/>
            </a:pPr>
            <a:r>
              <a:rPr lang="en-GB" sz="2000" b="1" dirty="0">
                <a:solidFill>
                  <a:srgbClr val="C00000"/>
                </a:solidFill>
              </a:rPr>
              <a:t>Stronger  By Stephen Fischbacher</a:t>
            </a:r>
          </a:p>
          <a:p>
            <a:pPr>
              <a:buFont typeface="Arial" panose="020B0604020202020204" pitchFamily="34" charset="0"/>
              <a:buNone/>
              <a:defRPr/>
            </a:pPr>
            <a:endParaRPr lang="en-GB" sz="2000" b="1" dirty="0"/>
          </a:p>
          <a:p>
            <a:pPr>
              <a:buFont typeface="Arial" panose="020B0604020202020204" pitchFamily="34" charset="0"/>
              <a:buNone/>
              <a:defRPr/>
            </a:pPr>
            <a:r>
              <a:rPr lang="en-GB" sz="2000" b="1" dirty="0"/>
              <a:t>What do you do when you trip up</a:t>
            </a:r>
          </a:p>
          <a:p>
            <a:pPr>
              <a:buFont typeface="Arial" panose="020B0604020202020204" pitchFamily="34" charset="0"/>
              <a:buNone/>
              <a:defRPr/>
            </a:pPr>
            <a:r>
              <a:rPr lang="en-GB" sz="2000" b="1" dirty="0"/>
              <a:t>what do you do when you stumble</a:t>
            </a:r>
          </a:p>
          <a:p>
            <a:pPr>
              <a:buFont typeface="Arial" panose="020B0604020202020204" pitchFamily="34" charset="0"/>
              <a:buNone/>
              <a:defRPr/>
            </a:pPr>
            <a:r>
              <a:rPr lang="en-GB" sz="2000" b="1" dirty="0"/>
              <a:t>do you stay down on the ground</a:t>
            </a:r>
          </a:p>
          <a:p>
            <a:pPr>
              <a:buFont typeface="Arial" panose="020B0604020202020204" pitchFamily="34" charset="0"/>
              <a:buNone/>
              <a:defRPr/>
            </a:pPr>
            <a:r>
              <a:rPr lang="en-GB" sz="2000" b="1" dirty="0"/>
              <a:t>or get back on your feet again?</a:t>
            </a:r>
          </a:p>
          <a:p>
            <a:pPr>
              <a:buFont typeface="Arial" panose="020B0604020202020204" pitchFamily="34" charset="0"/>
              <a:buNone/>
              <a:defRPr/>
            </a:pPr>
            <a:r>
              <a:rPr lang="en-GB" sz="2000" b="1" dirty="0"/>
              <a:t>What do you do when you fall down</a:t>
            </a:r>
          </a:p>
          <a:p>
            <a:pPr>
              <a:buFont typeface="Arial" panose="020B0604020202020204" pitchFamily="34" charset="0"/>
              <a:buNone/>
              <a:defRPr/>
            </a:pPr>
            <a:r>
              <a:rPr lang="en-GB" sz="2000" b="1" dirty="0"/>
              <a:t>what do you do when you tumble</a:t>
            </a:r>
          </a:p>
          <a:p>
            <a:pPr>
              <a:buFont typeface="Arial" panose="020B0604020202020204" pitchFamily="34" charset="0"/>
              <a:buNone/>
              <a:defRPr/>
            </a:pPr>
            <a:r>
              <a:rPr lang="en-GB" sz="2000" b="1" dirty="0"/>
              <a:t>do you stay down on the ground</a:t>
            </a:r>
          </a:p>
          <a:p>
            <a:pPr>
              <a:buFont typeface="Arial" panose="020B0604020202020204" pitchFamily="34" charset="0"/>
              <a:buNone/>
              <a:defRPr/>
            </a:pPr>
            <a:r>
              <a:rPr lang="en-GB" sz="2000" b="1" dirty="0"/>
              <a:t>or get back on your feet again?</a:t>
            </a:r>
          </a:p>
          <a:p>
            <a:pPr>
              <a:buFont typeface="Arial" panose="020B0604020202020204" pitchFamily="34" charset="0"/>
              <a:buNone/>
              <a:defRPr/>
            </a:pPr>
            <a:r>
              <a:rPr lang="en-GB" sz="2000" b="1" i="1" dirty="0"/>
              <a:t> </a:t>
            </a:r>
            <a:endParaRPr lang="en-GB" sz="2000" b="1" dirty="0"/>
          </a:p>
          <a:p>
            <a:pPr>
              <a:buFont typeface="Arial" panose="020B0604020202020204" pitchFamily="34" charset="0"/>
              <a:buNone/>
              <a:defRPr/>
            </a:pPr>
            <a:r>
              <a:rPr lang="en-GB" sz="2000" b="1" i="1" dirty="0"/>
              <a:t>Stronger, (you’ll be stronger)</a:t>
            </a:r>
            <a:endParaRPr lang="en-GB" sz="2000" b="1" dirty="0"/>
          </a:p>
          <a:p>
            <a:pPr>
              <a:buFont typeface="Arial" panose="020B0604020202020204" pitchFamily="34" charset="0"/>
              <a:buNone/>
              <a:defRPr/>
            </a:pPr>
            <a:r>
              <a:rPr lang="en-GB" sz="2000" b="1" i="1" dirty="0"/>
              <a:t>Stronger, (you’ll be stronger)</a:t>
            </a:r>
            <a:endParaRPr lang="en-GB" sz="2000" b="1" dirty="0"/>
          </a:p>
          <a:p>
            <a:pPr>
              <a:buFont typeface="Arial" panose="020B0604020202020204" pitchFamily="34" charset="0"/>
              <a:buNone/>
              <a:defRPr/>
            </a:pPr>
            <a:r>
              <a:rPr lang="en-GB" sz="2000" b="1" i="1" dirty="0"/>
              <a:t>every time you get back</a:t>
            </a:r>
            <a:endParaRPr lang="en-GB" sz="2000" b="1" dirty="0"/>
          </a:p>
          <a:p>
            <a:pPr>
              <a:buFont typeface="Arial" panose="020B0604020202020204" pitchFamily="34" charset="0"/>
              <a:buNone/>
              <a:defRPr/>
            </a:pPr>
            <a:r>
              <a:rPr lang="en-GB" sz="2000" b="1" i="1" dirty="0"/>
              <a:t>every time you get back up</a:t>
            </a:r>
            <a:endParaRPr lang="en-GB" sz="2000" b="1" dirty="0"/>
          </a:p>
          <a:p>
            <a:pPr>
              <a:buFont typeface="Arial" panose="020B0604020202020204" pitchFamily="34" charset="0"/>
              <a:buNone/>
              <a:defRPr/>
            </a:pPr>
            <a:r>
              <a:rPr lang="en-GB" sz="2000" b="1" dirty="0"/>
              <a:t> </a:t>
            </a:r>
          </a:p>
          <a:p>
            <a:pPr>
              <a:buFont typeface="Arial" panose="020B0604020202020204" pitchFamily="34" charset="0"/>
              <a:buNone/>
              <a:defRPr/>
            </a:pPr>
            <a:endParaRPr lang="en-GB" sz="2000" b="1" dirty="0"/>
          </a:p>
          <a:p>
            <a:pPr>
              <a:buFont typeface="Arial" panose="020B0604020202020204" pitchFamily="34" charset="0"/>
              <a:buNone/>
              <a:defRPr/>
            </a:pPr>
            <a:endParaRPr lang="en-GB" sz="2000" b="1" dirty="0"/>
          </a:p>
          <a:p>
            <a:pPr>
              <a:buFont typeface="Arial" panose="020B0604020202020204" pitchFamily="34" charset="0"/>
              <a:buNone/>
              <a:defRPr/>
            </a:pPr>
            <a:endParaRPr lang="en-GB" sz="2000" b="1" dirty="0"/>
          </a:p>
          <a:p>
            <a:pPr>
              <a:buFont typeface="Arial" panose="020B0604020202020204" pitchFamily="34" charset="0"/>
              <a:buNone/>
              <a:defRPr/>
            </a:pPr>
            <a:endParaRPr lang="en-GB" sz="2000" b="1" dirty="0"/>
          </a:p>
          <a:p>
            <a:pPr>
              <a:buFont typeface="Arial" panose="020B0604020202020204" pitchFamily="34" charset="0"/>
              <a:buNone/>
              <a:defRPr/>
            </a:pPr>
            <a:endParaRPr lang="en-GB" sz="2000" b="1" dirty="0"/>
          </a:p>
          <a:p>
            <a:pPr>
              <a:buFont typeface="Arial" panose="020B0604020202020204" pitchFamily="34" charset="0"/>
              <a:buNone/>
              <a:defRPr/>
            </a:pPr>
            <a:endParaRPr lang="en-GB" sz="2000" b="1" dirty="0"/>
          </a:p>
          <a:p>
            <a:pPr>
              <a:buFont typeface="Arial" panose="020B0604020202020204" pitchFamily="34" charset="0"/>
              <a:buNone/>
              <a:defRPr/>
            </a:pPr>
            <a:r>
              <a:rPr lang="en-GB" sz="2000" b="1" dirty="0"/>
              <a:t>What do you do when you fail it</a:t>
            </a:r>
          </a:p>
          <a:p>
            <a:pPr>
              <a:buFont typeface="Arial" panose="020B0604020202020204" pitchFamily="34" charset="0"/>
              <a:buNone/>
              <a:defRPr/>
            </a:pPr>
            <a:r>
              <a:rPr lang="en-GB" sz="2000" b="1" dirty="0"/>
              <a:t>what do you do when you lose it</a:t>
            </a:r>
          </a:p>
          <a:p>
            <a:pPr>
              <a:buFont typeface="Arial" panose="020B0604020202020204" pitchFamily="34" charset="0"/>
              <a:buNone/>
              <a:defRPr/>
            </a:pPr>
            <a:r>
              <a:rPr lang="en-GB" sz="2000" b="1" dirty="0"/>
              <a:t>do you stay down on the ground</a:t>
            </a:r>
          </a:p>
          <a:p>
            <a:pPr>
              <a:buFont typeface="Arial" panose="020B0604020202020204" pitchFamily="34" charset="0"/>
              <a:buNone/>
              <a:defRPr/>
            </a:pPr>
            <a:r>
              <a:rPr lang="en-GB" sz="2000" b="1" dirty="0"/>
              <a:t>or get back on your feet again?</a:t>
            </a:r>
          </a:p>
          <a:p>
            <a:pPr>
              <a:buFont typeface="Arial" panose="020B0604020202020204" pitchFamily="34" charset="0"/>
              <a:buNone/>
              <a:defRPr/>
            </a:pPr>
            <a:r>
              <a:rPr lang="en-GB" sz="2000" b="1" dirty="0"/>
              <a:t>What do you do when you miss it</a:t>
            </a:r>
          </a:p>
          <a:p>
            <a:pPr>
              <a:buFont typeface="Arial" panose="020B0604020202020204" pitchFamily="34" charset="0"/>
              <a:buNone/>
              <a:defRPr/>
            </a:pPr>
            <a:r>
              <a:rPr lang="en-GB" sz="2000" b="1" dirty="0"/>
              <a:t>what do you do when you blow it</a:t>
            </a:r>
          </a:p>
          <a:p>
            <a:pPr>
              <a:buFont typeface="Arial" panose="020B0604020202020204" pitchFamily="34" charset="0"/>
              <a:buNone/>
              <a:defRPr/>
            </a:pPr>
            <a:r>
              <a:rPr lang="en-GB" sz="2000" b="1" dirty="0"/>
              <a:t>do you stay down on the ground</a:t>
            </a:r>
          </a:p>
          <a:p>
            <a:pPr>
              <a:buFont typeface="Arial" panose="020B0604020202020204" pitchFamily="34" charset="0"/>
              <a:buNone/>
              <a:defRPr/>
            </a:pPr>
            <a:r>
              <a:rPr lang="en-GB" sz="2000" b="1" dirty="0"/>
              <a:t>or get back on your feet again?</a:t>
            </a:r>
          </a:p>
          <a:p>
            <a:pPr>
              <a:buFont typeface="Arial" panose="020B0604020202020204" pitchFamily="34" charset="0"/>
              <a:buNone/>
              <a:defRPr/>
            </a:pPr>
            <a:r>
              <a:rPr lang="en-GB" sz="2000" b="1" dirty="0"/>
              <a:t> </a:t>
            </a:r>
          </a:p>
          <a:p>
            <a:pPr>
              <a:buFont typeface="Arial" panose="020B0604020202020204" pitchFamily="34" charset="0"/>
              <a:buNone/>
              <a:defRPr/>
            </a:pPr>
            <a:endParaRPr lang="en-GB" sz="2000" b="1" dirty="0"/>
          </a:p>
        </p:txBody>
      </p:sp>
    </p:spTree>
    <p:extLst>
      <p:ext uri="{BB962C8B-B14F-4D97-AF65-F5344CB8AC3E}">
        <p14:creationId xmlns:p14="http://schemas.microsoft.com/office/powerpoint/2010/main" val="3760119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2" end="22"/>
                                            </p:txEl>
                                          </p:spTgt>
                                        </p:tgtEl>
                                        <p:attrNameLst>
                                          <p:attrName>style.visibility</p:attrName>
                                        </p:attrNameLst>
                                      </p:cBhvr>
                                      <p:to>
                                        <p:strVal val="visible"/>
                                      </p:to>
                                    </p:set>
                                    <p:animEffect transition="in" filter="fade">
                                      <p:cBhvr>
                                        <p:cTn id="7" dur="2000"/>
                                        <p:tgtEl>
                                          <p:spTgt spid="3">
                                            <p:txEl>
                                              <p:pRg st="22" end="2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3" end="23"/>
                                            </p:txEl>
                                          </p:spTgt>
                                        </p:tgtEl>
                                        <p:attrNameLst>
                                          <p:attrName>style.visibility</p:attrName>
                                        </p:attrNameLst>
                                      </p:cBhvr>
                                      <p:to>
                                        <p:strVal val="visible"/>
                                      </p:to>
                                    </p:set>
                                    <p:animEffect transition="in" filter="fade">
                                      <p:cBhvr>
                                        <p:cTn id="10" dur="2000"/>
                                        <p:tgtEl>
                                          <p:spTgt spid="3">
                                            <p:txEl>
                                              <p:pRg st="23" end="2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4" end="24"/>
                                            </p:txEl>
                                          </p:spTgt>
                                        </p:tgtEl>
                                        <p:attrNameLst>
                                          <p:attrName>style.visibility</p:attrName>
                                        </p:attrNameLst>
                                      </p:cBhvr>
                                      <p:to>
                                        <p:strVal val="visible"/>
                                      </p:to>
                                    </p:set>
                                    <p:animEffect transition="in" filter="fade">
                                      <p:cBhvr>
                                        <p:cTn id="13" dur="2000"/>
                                        <p:tgtEl>
                                          <p:spTgt spid="3">
                                            <p:txEl>
                                              <p:pRg st="24" end="2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25" end="25"/>
                                            </p:txEl>
                                          </p:spTgt>
                                        </p:tgtEl>
                                        <p:attrNameLst>
                                          <p:attrName>style.visibility</p:attrName>
                                        </p:attrNameLst>
                                      </p:cBhvr>
                                      <p:to>
                                        <p:strVal val="visible"/>
                                      </p:to>
                                    </p:set>
                                    <p:animEffect transition="in" filter="fade">
                                      <p:cBhvr>
                                        <p:cTn id="16" dur="2000"/>
                                        <p:tgtEl>
                                          <p:spTgt spid="3">
                                            <p:txEl>
                                              <p:pRg st="25" end="25"/>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26" end="26"/>
                                            </p:txEl>
                                          </p:spTgt>
                                        </p:tgtEl>
                                        <p:attrNameLst>
                                          <p:attrName>style.visibility</p:attrName>
                                        </p:attrNameLst>
                                      </p:cBhvr>
                                      <p:to>
                                        <p:strVal val="visible"/>
                                      </p:to>
                                    </p:set>
                                    <p:animEffect transition="in" filter="fade">
                                      <p:cBhvr>
                                        <p:cTn id="19" dur="2000"/>
                                        <p:tgtEl>
                                          <p:spTgt spid="3">
                                            <p:txEl>
                                              <p:pRg st="26" end="26"/>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27" end="27"/>
                                            </p:txEl>
                                          </p:spTgt>
                                        </p:tgtEl>
                                        <p:attrNameLst>
                                          <p:attrName>style.visibility</p:attrName>
                                        </p:attrNameLst>
                                      </p:cBhvr>
                                      <p:to>
                                        <p:strVal val="visible"/>
                                      </p:to>
                                    </p:set>
                                    <p:animEffect transition="in" filter="fade">
                                      <p:cBhvr>
                                        <p:cTn id="22" dur="2000"/>
                                        <p:tgtEl>
                                          <p:spTgt spid="3">
                                            <p:txEl>
                                              <p:pRg st="27" end="27"/>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28" end="28"/>
                                            </p:txEl>
                                          </p:spTgt>
                                        </p:tgtEl>
                                        <p:attrNameLst>
                                          <p:attrName>style.visibility</p:attrName>
                                        </p:attrNameLst>
                                      </p:cBhvr>
                                      <p:to>
                                        <p:strVal val="visible"/>
                                      </p:to>
                                    </p:set>
                                    <p:animEffect transition="in" filter="fade">
                                      <p:cBhvr>
                                        <p:cTn id="25" dur="2000"/>
                                        <p:tgtEl>
                                          <p:spTgt spid="3">
                                            <p:txEl>
                                              <p:pRg st="28" end="28"/>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29" end="29"/>
                                            </p:txEl>
                                          </p:spTgt>
                                        </p:tgtEl>
                                        <p:attrNameLst>
                                          <p:attrName>style.visibility</p:attrName>
                                        </p:attrNameLst>
                                      </p:cBhvr>
                                      <p:to>
                                        <p:strVal val="visible"/>
                                      </p:to>
                                    </p:set>
                                    <p:animEffect transition="in" filter="fade">
                                      <p:cBhvr>
                                        <p:cTn id="28" dur="2000"/>
                                        <p:tgtEl>
                                          <p:spTgt spid="3">
                                            <p:txEl>
                                              <p:pRg st="29" end="2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90066"/>
          </a:xfrm>
        </p:spPr>
        <p:txBody>
          <a:bodyPr>
            <a:normAutofit fontScale="90000"/>
          </a:bodyPr>
          <a:lstStyle/>
          <a:p>
            <a:pPr algn="l"/>
            <a:r>
              <a:rPr lang="en-GB" dirty="0"/>
              <a:t>Lucy Chapman, class teacher:</a:t>
            </a:r>
          </a:p>
        </p:txBody>
      </p:sp>
      <p:sp>
        <p:nvSpPr>
          <p:cNvPr id="3" name="Content Placeholder 2"/>
          <p:cNvSpPr>
            <a:spLocks noGrp="1"/>
          </p:cNvSpPr>
          <p:nvPr>
            <p:ph idx="1"/>
          </p:nvPr>
        </p:nvSpPr>
        <p:spPr>
          <a:xfrm>
            <a:off x="457200" y="980728"/>
            <a:ext cx="8229600" cy="5145435"/>
          </a:xfrm>
        </p:spPr>
        <p:txBody>
          <a:bodyPr>
            <a:normAutofit fontScale="62500" lnSpcReduction="20000"/>
          </a:bodyPr>
          <a:lstStyle/>
          <a:p>
            <a:pPr marL="0" indent="0">
              <a:buNone/>
            </a:pPr>
            <a:r>
              <a:rPr lang="en-GB" sz="4500" b="1" dirty="0">
                <a:solidFill>
                  <a:schemeClr val="tx2"/>
                </a:solidFill>
              </a:rPr>
              <a:t>“I thought I would share the outcomes of an RE lesson taught today to our Year Three/Four Class. They have had an RE focus week on Easter and have been taught by our NQT.</a:t>
            </a:r>
            <a:br>
              <a:rPr lang="en-GB" sz="4500" b="1" dirty="0">
                <a:solidFill>
                  <a:schemeClr val="tx2"/>
                </a:solidFill>
              </a:rPr>
            </a:br>
            <a:r>
              <a:rPr lang="en-GB" sz="4500" b="1" dirty="0">
                <a:solidFill>
                  <a:schemeClr val="tx2"/>
                </a:solidFill>
              </a:rPr>
              <a:t>This lesson's learning objective was to explore Peter's actions and how these and his emotions could be represented through art. The class were shown a variety of artist's impressions of Peter's denial and the children tried described the colours and clues to explain his actions and convey meaning, before creating their own artwork. </a:t>
            </a:r>
            <a:br>
              <a:rPr lang="en-GB" sz="4500" b="1" dirty="0">
                <a:solidFill>
                  <a:schemeClr val="tx2"/>
                </a:solidFill>
              </a:rPr>
            </a:br>
            <a:r>
              <a:rPr lang="en-GB" sz="4500" b="1" dirty="0">
                <a:solidFill>
                  <a:schemeClr val="tx2"/>
                </a:solidFill>
              </a:rPr>
              <a:t>The pupils were asked to describe the symbolism they had tried to include.”</a:t>
            </a:r>
            <a:br>
              <a:rPr lang="en-GB" dirty="0"/>
            </a:br>
            <a:br>
              <a:rPr lang="en-GB" dirty="0"/>
            </a:br>
            <a:endParaRPr lang="en-GB" dirty="0"/>
          </a:p>
        </p:txBody>
      </p:sp>
    </p:spTree>
    <p:extLst>
      <p:ext uri="{BB962C8B-B14F-4D97-AF65-F5344CB8AC3E}">
        <p14:creationId xmlns:p14="http://schemas.microsoft.com/office/powerpoint/2010/main" val="92597003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ucy Peters Denial 1"/>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443357" y="-603448"/>
            <a:ext cx="11280053" cy="8424936"/>
          </a:xfrm>
          <a:prstGeom prst="rect">
            <a:avLst/>
          </a:prstGeom>
          <a:noFill/>
          <a:ln>
            <a:noFill/>
          </a:ln>
        </p:spPr>
      </p:pic>
    </p:spTree>
    <p:extLst>
      <p:ext uri="{BB962C8B-B14F-4D97-AF65-F5344CB8AC3E}">
        <p14:creationId xmlns:p14="http://schemas.microsoft.com/office/powerpoint/2010/main" val="63432529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ucy Peters Denial 2"/>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35496" y="-315416"/>
            <a:ext cx="6562296" cy="8784976"/>
          </a:xfrm>
          <a:prstGeom prst="rect">
            <a:avLst/>
          </a:prstGeom>
          <a:noFill/>
          <a:ln>
            <a:noFill/>
          </a:ln>
        </p:spPr>
      </p:pic>
    </p:spTree>
    <p:extLst>
      <p:ext uri="{BB962C8B-B14F-4D97-AF65-F5344CB8AC3E}">
        <p14:creationId xmlns:p14="http://schemas.microsoft.com/office/powerpoint/2010/main" val="388500440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64704" y="-963488"/>
            <a:ext cx="10908704" cy="8138086"/>
          </a:xfrm>
          <a:prstGeom prst="rect">
            <a:avLst/>
          </a:prstGeom>
        </p:spPr>
      </p:pic>
    </p:spTree>
    <p:extLst>
      <p:ext uri="{BB962C8B-B14F-4D97-AF65-F5344CB8AC3E}">
        <p14:creationId xmlns:p14="http://schemas.microsoft.com/office/powerpoint/2010/main" val="130825218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ucy peters denila 3"/>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540568" y="-1"/>
            <a:ext cx="9937104" cy="7421903"/>
          </a:xfrm>
          <a:prstGeom prst="rect">
            <a:avLst/>
          </a:prstGeom>
          <a:noFill/>
          <a:ln>
            <a:noFill/>
          </a:ln>
        </p:spPr>
      </p:pic>
    </p:spTree>
    <p:extLst>
      <p:ext uri="{BB962C8B-B14F-4D97-AF65-F5344CB8AC3E}">
        <p14:creationId xmlns:p14="http://schemas.microsoft.com/office/powerpoint/2010/main" val="91312551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C:\Users\user\Documents\3 Consultancy\5 Fischy Music\image2.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59632" y="7748"/>
            <a:ext cx="4824536" cy="6917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TextBox 2"/>
          <p:cNvSpPr txBox="1">
            <a:spLocks noChangeArrowheads="1"/>
          </p:cNvSpPr>
          <p:nvPr/>
        </p:nvSpPr>
        <p:spPr bwMode="auto">
          <a:xfrm>
            <a:off x="7092950" y="1844675"/>
            <a:ext cx="180022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800">
                <a:latin typeface="Arial" panose="020B0604020202020204" pitchFamily="34" charset="0"/>
              </a:rPr>
              <a:t>Peter’s Denial</a:t>
            </a:r>
          </a:p>
          <a:p>
            <a:pPr eaLnBrk="1" hangingPunct="1">
              <a:spcBef>
                <a:spcPct val="0"/>
              </a:spcBef>
              <a:buFontTx/>
              <a:buNone/>
            </a:pPr>
            <a:endParaRPr lang="en-GB" altLang="en-US" sz="1800">
              <a:latin typeface="Arial" panose="020B0604020202020204" pitchFamily="34" charset="0"/>
            </a:endParaRPr>
          </a:p>
          <a:p>
            <a:pPr eaLnBrk="1" hangingPunct="1">
              <a:spcBef>
                <a:spcPct val="0"/>
              </a:spcBef>
              <a:buFontTx/>
              <a:buNone/>
            </a:pPr>
            <a:r>
              <a:rPr lang="en-GB" altLang="en-US" sz="1800">
                <a:latin typeface="Arial" panose="020B0604020202020204" pitchFamily="34" charset="0"/>
              </a:rPr>
              <a:t>Song: Stronger</a:t>
            </a:r>
          </a:p>
          <a:p>
            <a:pPr eaLnBrk="1" hangingPunct="1">
              <a:spcBef>
                <a:spcPct val="0"/>
              </a:spcBef>
              <a:buFontTx/>
              <a:buNone/>
            </a:pPr>
            <a:endParaRPr lang="en-GB" altLang="en-US" sz="1800">
              <a:latin typeface="Arial" panose="020B0604020202020204" pitchFamily="34" charset="0"/>
            </a:endParaRPr>
          </a:p>
          <a:p>
            <a:pPr eaLnBrk="1" hangingPunct="1">
              <a:spcBef>
                <a:spcPct val="0"/>
              </a:spcBef>
              <a:buFontTx/>
              <a:buNone/>
            </a:pPr>
            <a:r>
              <a:rPr lang="en-GB" altLang="en-US" sz="1800">
                <a:latin typeface="Arial" panose="020B0604020202020204" pitchFamily="34" charset="0"/>
              </a:rPr>
              <a:t>Katie’s picture:</a:t>
            </a:r>
          </a:p>
          <a:p>
            <a:pPr eaLnBrk="1" hangingPunct="1">
              <a:spcBef>
                <a:spcPct val="0"/>
              </a:spcBef>
              <a:buFontTx/>
              <a:buNone/>
            </a:pPr>
            <a:r>
              <a:rPr lang="en-GB" altLang="en-US" sz="1800">
                <a:latin typeface="Arial" panose="020B0604020202020204" pitchFamily="34" charset="0"/>
              </a:rPr>
              <a:t>Forgive</a:t>
            </a:r>
          </a:p>
          <a:p>
            <a:pPr eaLnBrk="1" hangingPunct="1">
              <a:spcBef>
                <a:spcPct val="0"/>
              </a:spcBef>
              <a:buFontTx/>
              <a:buNone/>
            </a:pPr>
            <a:r>
              <a:rPr lang="en-GB" altLang="en-US" sz="1800">
                <a:latin typeface="Arial" panose="020B0604020202020204" pitchFamily="34" charset="0"/>
              </a:rPr>
              <a:t>She is 11</a:t>
            </a:r>
          </a:p>
          <a:p>
            <a:pPr eaLnBrk="1" hangingPunct="1">
              <a:spcBef>
                <a:spcPct val="0"/>
              </a:spcBef>
              <a:buFontTx/>
              <a:buNone/>
            </a:pPr>
            <a:endParaRPr lang="en-GB" altLang="en-US" sz="1800">
              <a:latin typeface="Arial" panose="020B0604020202020204" pitchFamily="34" charset="0"/>
            </a:endParaRPr>
          </a:p>
        </p:txBody>
      </p:sp>
    </p:spTree>
    <p:extLst>
      <p:ext uri="{BB962C8B-B14F-4D97-AF65-F5344CB8AC3E}">
        <p14:creationId xmlns:p14="http://schemas.microsoft.com/office/powerpoint/2010/main" val="175487449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60350"/>
            <a:ext cx="7164287" cy="6192838"/>
          </a:xfrm>
        </p:spPr>
        <p:txBody>
          <a:bodyPr>
            <a:noAutofit/>
          </a:bodyPr>
          <a:lstStyle/>
          <a:p>
            <a:pPr>
              <a:buFont typeface="Arial" panose="020B0604020202020204" pitchFamily="34" charset="0"/>
              <a:buNone/>
              <a:defRPr/>
            </a:pPr>
            <a:r>
              <a:rPr lang="en-GB" sz="1900" b="1" dirty="0">
                <a:solidFill>
                  <a:schemeClr val="accent5">
                    <a:lumMod val="75000"/>
                  </a:schemeClr>
                </a:solidFill>
              </a:rPr>
              <a:t>Forgive – Katie Holland age 11</a:t>
            </a:r>
          </a:p>
          <a:p>
            <a:pPr>
              <a:defRPr/>
            </a:pPr>
            <a:r>
              <a:rPr lang="en-GB" sz="1900" b="1" dirty="0">
                <a:solidFill>
                  <a:schemeClr val="accent5">
                    <a:lumMod val="75000"/>
                  </a:schemeClr>
                </a:solidFill>
              </a:rPr>
              <a:t>The theme of my artwork is despair.  The picture shows Peter after the three times he denied knowing Jesus.  Also pictured in the drawing is the feeling that the light and love of God will always be with you; even if you have done wrong, the Lord will guide you back towards the right path. Peter has made a mistake but Jesus was still willing to forgive.</a:t>
            </a:r>
          </a:p>
          <a:p>
            <a:pPr>
              <a:defRPr/>
            </a:pPr>
            <a:r>
              <a:rPr lang="en-GB" sz="1900" b="1" dirty="0">
                <a:solidFill>
                  <a:schemeClr val="accent5">
                    <a:lumMod val="75000"/>
                  </a:schemeClr>
                </a:solidFill>
              </a:rPr>
              <a:t>This is a spiritual picture. I’ve hidden some images in it. The three tear drops flowing from Peter’s eyes represent sorrow. The sun shines over the black background to symbolize the light still left in his soul.  There is a silhouette of a dove in front of the sun, showing that the peace and love of God will always stay with him, even in his darkest times.</a:t>
            </a:r>
          </a:p>
          <a:p>
            <a:pPr>
              <a:defRPr/>
            </a:pPr>
            <a:r>
              <a:rPr lang="en-GB" sz="1900" b="1" dirty="0">
                <a:solidFill>
                  <a:schemeClr val="accent5">
                    <a:lumMod val="75000"/>
                  </a:schemeClr>
                </a:solidFill>
              </a:rPr>
              <a:t>The background is black to represent dark sin.  Peter is surrounded by yellow to show that he is scared for Jesus, and the red shows that he is angry with himself.  Peter is wearing quite modern clothing to show that people today can still make mistakes, but they can be forgiven too. I did a modern style for the hair. The main point of the image is the brightness of the sun, which is a contrast to Peter’s action, but also the light of God’s love, leading him back towards the light.</a:t>
            </a: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20272" y="246394"/>
            <a:ext cx="1906975" cy="2736304"/>
          </a:xfrm>
          <a:prstGeom prst="rect">
            <a:avLst/>
          </a:prstGeom>
        </p:spPr>
      </p:pic>
    </p:spTree>
    <p:extLst>
      <p:ext uri="{BB962C8B-B14F-4D97-AF65-F5344CB8AC3E}">
        <p14:creationId xmlns:p14="http://schemas.microsoft.com/office/powerpoint/2010/main" val="278105588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131840" y="-459432"/>
            <a:ext cx="5904656" cy="8121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323850" y="404813"/>
            <a:ext cx="2807990" cy="3416320"/>
          </a:xfrm>
          <a:prstGeom prst="rect">
            <a:avLst/>
          </a:prstGeom>
          <a:noFill/>
        </p:spPr>
        <p:txBody>
          <a:bodyPr wrap="square">
            <a:spAutoFit/>
          </a:bodyPr>
          <a:lstStyle/>
          <a:p>
            <a:pPr eaLnBrk="1" hangingPunct="1">
              <a:defRPr/>
            </a:pPr>
            <a:r>
              <a:rPr lang="en-GB" sz="2400" dirty="0">
                <a:latin typeface="+mn-lt"/>
              </a:rPr>
              <a:t>This example by Francesca, 10, shows that she can express many good ideas arising from thinking about the song and connecting it to her own ideas and experience.</a:t>
            </a:r>
          </a:p>
        </p:txBody>
      </p:sp>
    </p:spTree>
    <p:extLst>
      <p:ext uri="{BB962C8B-B14F-4D97-AF65-F5344CB8AC3E}">
        <p14:creationId xmlns:p14="http://schemas.microsoft.com/office/powerpoint/2010/main" val="23847276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 descr="inside the church"/>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0" y="0"/>
            <a:ext cx="7740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6011863" y="3213100"/>
            <a:ext cx="2952750" cy="2554288"/>
          </a:xfrm>
          <a:prstGeom prst="rect">
            <a:avLst/>
          </a:prstGeom>
          <a:solidFill>
            <a:schemeClr val="accent1">
              <a:lumMod val="20000"/>
              <a:lumOff val="80000"/>
            </a:schemeClr>
          </a:solidFill>
        </p:spPr>
        <p:txBody>
          <a:bodyPr>
            <a:spAutoFit/>
          </a:bodyPr>
          <a:lstStyle/>
          <a:p>
            <a:pPr>
              <a:defRPr/>
            </a:pPr>
            <a:r>
              <a:rPr lang="en-GB" sz="2000" dirty="0">
                <a:solidFill>
                  <a:srgbClr val="0070C0"/>
                </a:solidFill>
              </a:rPr>
              <a:t>Here you can see an acetate stained glass window, a stickle brick crucifix, two candles, an altar, font and organ. What will it look like if you move the camera up a bit? </a:t>
            </a:r>
          </a:p>
        </p:txBody>
      </p:sp>
    </p:spTree>
    <p:extLst>
      <p:ext uri="{BB962C8B-B14F-4D97-AF65-F5344CB8AC3E}">
        <p14:creationId xmlns:p14="http://schemas.microsoft.com/office/powerpoint/2010/main" val="138739628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79712" y="-650568"/>
            <a:ext cx="7416477" cy="10200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79512" y="549275"/>
            <a:ext cx="2304255" cy="4093428"/>
          </a:xfrm>
          <a:prstGeom prst="rect">
            <a:avLst/>
          </a:prstGeom>
          <a:noFill/>
        </p:spPr>
        <p:txBody>
          <a:bodyPr wrap="square">
            <a:spAutoFit/>
          </a:bodyPr>
          <a:lstStyle/>
          <a:p>
            <a:pPr eaLnBrk="1" hangingPunct="1">
              <a:defRPr/>
            </a:pPr>
            <a:r>
              <a:rPr lang="en-GB" sz="2000" dirty="0">
                <a:latin typeface="+mn-lt"/>
              </a:rPr>
              <a:t>Francesca develops two of her ideas and raises a question about whether we can hear God. This work perhaps shows that it is worth encouraging pupils to deepen their answers in steps or by returning to them after further discussion.</a:t>
            </a:r>
          </a:p>
        </p:txBody>
      </p:sp>
    </p:spTree>
    <p:extLst>
      <p:ext uri="{BB962C8B-B14F-4D97-AF65-F5344CB8AC3E}">
        <p14:creationId xmlns:p14="http://schemas.microsoft.com/office/powerpoint/2010/main" val="407956481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650306"/>
          </a:xfrm>
        </p:spPr>
        <p:txBody>
          <a:bodyPr>
            <a:normAutofit fontScale="90000"/>
          </a:bodyPr>
          <a:lstStyle/>
          <a:p>
            <a:pPr algn="l"/>
            <a:r>
              <a:rPr lang="en-GB" b="1" dirty="0">
                <a:solidFill>
                  <a:srgbClr val="7030A0"/>
                </a:solidFill>
              </a:rPr>
              <a:t>Personal resilience?</a:t>
            </a:r>
            <a:br>
              <a:rPr lang="en-GB" b="1" dirty="0">
                <a:solidFill>
                  <a:srgbClr val="7030A0"/>
                </a:solidFill>
              </a:rPr>
            </a:br>
            <a:r>
              <a:rPr lang="en-GB" b="1" dirty="0">
                <a:solidFill>
                  <a:srgbClr val="7030A0"/>
                </a:solidFill>
              </a:rPr>
              <a:t>Penitence?</a:t>
            </a:r>
            <a:br>
              <a:rPr lang="en-GB" b="1" dirty="0">
                <a:solidFill>
                  <a:srgbClr val="7030A0"/>
                </a:solidFill>
              </a:rPr>
            </a:br>
            <a:r>
              <a:rPr lang="en-GB" b="1" dirty="0">
                <a:solidFill>
                  <a:srgbClr val="7030A0"/>
                </a:solidFill>
              </a:rPr>
              <a:t>Reconciliation?</a:t>
            </a:r>
            <a:br>
              <a:rPr lang="en-GB" b="1" dirty="0">
                <a:solidFill>
                  <a:srgbClr val="7030A0"/>
                </a:solidFill>
              </a:rPr>
            </a:br>
            <a:endParaRPr lang="en-GB" b="1" dirty="0">
              <a:solidFill>
                <a:srgbClr val="7030A0"/>
              </a:solidFill>
            </a:endParaRPr>
          </a:p>
        </p:txBody>
      </p:sp>
      <p:sp>
        <p:nvSpPr>
          <p:cNvPr id="3" name="Content Placeholder 2"/>
          <p:cNvSpPr>
            <a:spLocks noGrp="1"/>
          </p:cNvSpPr>
          <p:nvPr>
            <p:ph idx="1"/>
          </p:nvPr>
        </p:nvSpPr>
        <p:spPr>
          <a:xfrm>
            <a:off x="457200" y="2492896"/>
            <a:ext cx="8229600" cy="3633267"/>
          </a:xfrm>
        </p:spPr>
        <p:txBody>
          <a:bodyPr>
            <a:normAutofit/>
          </a:bodyPr>
          <a:lstStyle/>
          <a:p>
            <a:pPr marL="0" indent="0">
              <a:buNone/>
            </a:pPr>
            <a:r>
              <a:rPr lang="en-GB" sz="2800" b="1" dirty="0">
                <a:solidFill>
                  <a:schemeClr val="accent2">
                    <a:lumMod val="75000"/>
                  </a:schemeClr>
                </a:solidFill>
              </a:rPr>
              <a:t>The aims were to enable pupils…</a:t>
            </a:r>
          </a:p>
          <a:p>
            <a:r>
              <a:rPr lang="en-GB" sz="2800" b="1" dirty="0">
                <a:solidFill>
                  <a:schemeClr val="accent2">
                    <a:lumMod val="75000"/>
                  </a:schemeClr>
                </a:solidFill>
              </a:rPr>
              <a:t>To interpret the Biblical narrative of Peter’s denial for themselves</a:t>
            </a:r>
          </a:p>
          <a:p>
            <a:r>
              <a:rPr lang="en-GB" sz="2800" b="1" dirty="0">
                <a:solidFill>
                  <a:schemeClr val="accent2">
                    <a:lumMod val="75000"/>
                  </a:schemeClr>
                </a:solidFill>
              </a:rPr>
              <a:t>To consider questions about forgiveness, failure and recovery</a:t>
            </a:r>
          </a:p>
          <a:p>
            <a:r>
              <a:rPr lang="en-GB" sz="2800" b="1" dirty="0">
                <a:solidFill>
                  <a:schemeClr val="accent2">
                    <a:lumMod val="75000"/>
                  </a:schemeClr>
                </a:solidFill>
              </a:rPr>
              <a:t>To explore and apply ideas about symbolism for themselves</a:t>
            </a:r>
          </a:p>
        </p:txBody>
      </p:sp>
    </p:spTree>
    <p:extLst>
      <p:ext uri="{BB962C8B-B14F-4D97-AF65-F5344CB8AC3E}">
        <p14:creationId xmlns:p14="http://schemas.microsoft.com/office/powerpoint/2010/main" val="2395231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5536" y="188640"/>
            <a:ext cx="8458200" cy="3816424"/>
          </a:xfrm>
        </p:spPr>
        <p:txBody>
          <a:bodyPr>
            <a:noAutofit/>
          </a:bodyPr>
          <a:lstStyle/>
          <a:p>
            <a:r>
              <a:rPr lang="en-GB" b="1" dirty="0">
                <a:solidFill>
                  <a:srgbClr val="C00000"/>
                </a:solidFill>
                <a:latin typeface="Candara" panose="020E0502030303020204" pitchFamily="34" charset="0"/>
              </a:rPr>
              <a:t>What does it mean to say a building is ‘for the glory of God?’</a:t>
            </a:r>
            <a:br>
              <a:rPr lang="en-GB" sz="3200" b="1" i="1" dirty="0">
                <a:solidFill>
                  <a:schemeClr val="accent4"/>
                </a:solidFill>
                <a:latin typeface="Candara" panose="020E0502030303020204" pitchFamily="34" charset="0"/>
              </a:rPr>
            </a:br>
            <a:r>
              <a:rPr lang="en-GB" sz="3200" b="1" i="1" dirty="0">
                <a:solidFill>
                  <a:schemeClr val="accent4"/>
                </a:solidFill>
                <a:latin typeface="Candara" panose="020E0502030303020204" pitchFamily="34" charset="0"/>
              </a:rPr>
              <a:t>Unit L2.5 – Why do Christians call the day Jesus died ‘Good’ Friday?</a:t>
            </a:r>
            <a:br>
              <a:rPr lang="en-GB" sz="3200" b="1" i="1" dirty="0">
                <a:solidFill>
                  <a:schemeClr val="accent4"/>
                </a:solidFill>
                <a:latin typeface="Candara" panose="020E0502030303020204" pitchFamily="34" charset="0"/>
              </a:rPr>
            </a:br>
            <a:r>
              <a:rPr lang="en-GB" sz="3200" b="1" i="1" dirty="0">
                <a:solidFill>
                  <a:schemeClr val="accent4"/>
                </a:solidFill>
                <a:latin typeface="Candara" panose="020E0502030303020204" pitchFamily="34" charset="0"/>
              </a:rPr>
              <a:t>Unit 3.6: Incarnation – Why do Christians believe Jesus was God on earth?</a:t>
            </a:r>
            <a:endParaRPr lang="en-GB" b="1" i="1" dirty="0">
              <a:solidFill>
                <a:schemeClr val="accent4"/>
              </a:solidFill>
              <a:latin typeface="Candara" panose="020E0502030303020204" pitchFamily="34" charset="0"/>
            </a:endParaRPr>
          </a:p>
        </p:txBody>
      </p:sp>
      <p:sp>
        <p:nvSpPr>
          <p:cNvPr id="3" name="Subtitle 2"/>
          <p:cNvSpPr>
            <a:spLocks noGrp="1"/>
          </p:cNvSpPr>
          <p:nvPr>
            <p:ph type="subTitle" idx="1"/>
          </p:nvPr>
        </p:nvSpPr>
        <p:spPr/>
        <p:txBody>
          <a:bodyPr>
            <a:normAutofit/>
          </a:bodyPr>
          <a:lstStyle/>
          <a:p>
            <a:r>
              <a:rPr lang="en-GB" dirty="0"/>
              <a:t>Teach Holy Week, worship, Easter and the resurrection from 4 ‘Cathedrals’</a:t>
            </a:r>
          </a:p>
        </p:txBody>
      </p:sp>
    </p:spTree>
    <p:extLst>
      <p:ext uri="{BB962C8B-B14F-4D97-AF65-F5344CB8AC3E}">
        <p14:creationId xmlns:p14="http://schemas.microsoft.com/office/powerpoint/2010/main" val="36093398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5" y="0"/>
            <a:ext cx="10244667" cy="6858000"/>
          </a:xfrm>
          <a:prstGeom prst="rect">
            <a:avLst/>
          </a:prstGeom>
        </p:spPr>
      </p:pic>
    </p:spTree>
    <p:extLst>
      <p:ext uri="{BB962C8B-B14F-4D97-AF65-F5344CB8AC3E}">
        <p14:creationId xmlns:p14="http://schemas.microsoft.com/office/powerpoint/2010/main" val="140280530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stretch>
            <a:fillRect/>
          </a:stretch>
        </p:blipFill>
        <p:spPr>
          <a:xfrm>
            <a:off x="-252536" y="-459433"/>
            <a:ext cx="9900592" cy="8137049"/>
          </a:xfrm>
          <a:prstGeom prst="rect">
            <a:avLst/>
          </a:prstGeom>
        </p:spPr>
      </p:pic>
    </p:spTree>
    <p:extLst>
      <p:ext uri="{BB962C8B-B14F-4D97-AF65-F5344CB8AC3E}">
        <p14:creationId xmlns:p14="http://schemas.microsoft.com/office/powerpoint/2010/main" val="121110983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448" y="-531440"/>
            <a:ext cx="12417424" cy="7450454"/>
          </a:xfrm>
          <a:prstGeom prst="rect">
            <a:avLst/>
          </a:prstGeom>
        </p:spPr>
      </p:pic>
      <p:sp>
        <p:nvSpPr>
          <p:cNvPr id="5" name="TextBox 4"/>
          <p:cNvSpPr txBox="1"/>
          <p:nvPr/>
        </p:nvSpPr>
        <p:spPr>
          <a:xfrm>
            <a:off x="467544" y="476672"/>
            <a:ext cx="5112568" cy="3416320"/>
          </a:xfrm>
          <a:prstGeom prst="rect">
            <a:avLst/>
          </a:prstGeom>
          <a:solidFill>
            <a:schemeClr val="accent5">
              <a:lumMod val="20000"/>
              <a:lumOff val="80000"/>
              <a:alpha val="47000"/>
            </a:schemeClr>
          </a:solidFill>
        </p:spPr>
        <p:txBody>
          <a:bodyPr wrap="square" rtlCol="0">
            <a:spAutoFit/>
          </a:bodyPr>
          <a:lstStyle/>
          <a:p>
            <a:r>
              <a:rPr lang="en-GB" sz="2400" b="1" dirty="0"/>
              <a:t>Earthquakes in Christchurch, NZ in September 2010 and February 2011 killed 185 people. </a:t>
            </a:r>
          </a:p>
          <a:p>
            <a:r>
              <a:rPr lang="en-GB" sz="2400" b="1" dirty="0"/>
              <a:t>The iconic Cathedral was destroyed.</a:t>
            </a:r>
          </a:p>
          <a:p>
            <a:r>
              <a:rPr lang="en-GB" sz="2400" b="1" dirty="0"/>
              <a:t>This is probably the last photo of the tower before it fell.</a:t>
            </a:r>
          </a:p>
          <a:p>
            <a:r>
              <a:rPr lang="en-GB" sz="2400" b="1" dirty="0"/>
              <a:t>The young people pictured were safe.</a:t>
            </a:r>
          </a:p>
        </p:txBody>
      </p:sp>
    </p:spTree>
    <p:extLst>
      <p:ext uri="{BB962C8B-B14F-4D97-AF65-F5344CB8AC3E}">
        <p14:creationId xmlns:p14="http://schemas.microsoft.com/office/powerpoint/2010/main" val="2795357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44624" y="0"/>
            <a:ext cx="11042295" cy="6957392"/>
          </a:xfrm>
          <a:prstGeom prst="rect">
            <a:avLst/>
          </a:prstGeom>
        </p:spPr>
      </p:pic>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
        <p:nvSpPr>
          <p:cNvPr id="5" name="TextBox 4"/>
          <p:cNvSpPr txBox="1"/>
          <p:nvPr/>
        </p:nvSpPr>
        <p:spPr>
          <a:xfrm>
            <a:off x="467544" y="476672"/>
            <a:ext cx="5112568" cy="2246769"/>
          </a:xfrm>
          <a:prstGeom prst="rect">
            <a:avLst/>
          </a:prstGeom>
          <a:solidFill>
            <a:schemeClr val="accent5">
              <a:lumMod val="20000"/>
              <a:lumOff val="80000"/>
              <a:alpha val="47000"/>
            </a:schemeClr>
          </a:solidFill>
        </p:spPr>
        <p:txBody>
          <a:bodyPr wrap="square" rtlCol="0">
            <a:spAutoFit/>
          </a:bodyPr>
          <a:lstStyle/>
          <a:p>
            <a:r>
              <a:rPr lang="en-GB" sz="2800" b="1" dirty="0"/>
              <a:t>The Cathedral was beyond saving, and had to be pulled down. The Anglican Bishop of Christchurch, Rev Victoria Matthews, said:</a:t>
            </a:r>
          </a:p>
        </p:txBody>
      </p:sp>
      <p:sp>
        <p:nvSpPr>
          <p:cNvPr id="7" name="TextBox 6"/>
          <p:cNvSpPr txBox="1"/>
          <p:nvPr/>
        </p:nvSpPr>
        <p:spPr>
          <a:xfrm>
            <a:off x="457200" y="2838415"/>
            <a:ext cx="8003232" cy="3539430"/>
          </a:xfrm>
          <a:prstGeom prst="rect">
            <a:avLst/>
          </a:prstGeom>
          <a:solidFill>
            <a:schemeClr val="accent5">
              <a:lumMod val="20000"/>
              <a:lumOff val="80000"/>
              <a:alpha val="83000"/>
            </a:schemeClr>
          </a:solidFill>
        </p:spPr>
        <p:txBody>
          <a:bodyPr wrap="square" rtlCol="0">
            <a:spAutoFit/>
          </a:bodyPr>
          <a:lstStyle/>
          <a:p>
            <a:r>
              <a:rPr lang="en-NZ" sz="2800" b="1" dirty="0">
                <a:solidFill>
                  <a:schemeClr val="tx2"/>
                </a:solidFill>
              </a:rPr>
              <a:t>“God did not cause the earthquakes.  The earth moved because in this part of the world that is what the earth does.  The acts of God were the loving selfless, even sacrificial, actions of many people  who worked around the clock to free people from the rubble, remove the  tonnes of liquid lava and serve water and food to those who had lost everything. That’s an act of God.”</a:t>
            </a:r>
            <a:endParaRPr lang="en-GB" sz="2800" b="1" dirty="0">
              <a:solidFill>
                <a:schemeClr val="tx2"/>
              </a:solidFill>
            </a:endParaRPr>
          </a:p>
        </p:txBody>
      </p:sp>
    </p:spTree>
    <p:extLst>
      <p:ext uri="{BB962C8B-B14F-4D97-AF65-F5344CB8AC3E}">
        <p14:creationId xmlns:p14="http://schemas.microsoft.com/office/powerpoint/2010/main" val="2847730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196752" y="8012"/>
            <a:ext cx="12177756" cy="6849988"/>
          </a:xfrm>
          <a:prstGeom prst="rect">
            <a:avLst/>
          </a:prstGeom>
        </p:spPr>
      </p:pic>
      <p:sp>
        <p:nvSpPr>
          <p:cNvPr id="3" name="TextBox 2"/>
          <p:cNvSpPr txBox="1"/>
          <p:nvPr/>
        </p:nvSpPr>
        <p:spPr>
          <a:xfrm>
            <a:off x="467544" y="476672"/>
            <a:ext cx="3168352" cy="3970318"/>
          </a:xfrm>
          <a:prstGeom prst="rect">
            <a:avLst/>
          </a:prstGeom>
          <a:solidFill>
            <a:schemeClr val="accent5">
              <a:lumMod val="20000"/>
              <a:lumOff val="80000"/>
              <a:alpha val="47000"/>
            </a:schemeClr>
          </a:solidFill>
        </p:spPr>
        <p:txBody>
          <a:bodyPr wrap="square" rtlCol="0">
            <a:spAutoFit/>
          </a:bodyPr>
          <a:lstStyle/>
          <a:p>
            <a:r>
              <a:rPr lang="en-GB" sz="2800" b="1" dirty="0"/>
              <a:t>The new ‘Cardboard Cathedral’ opened in Christchurch last year. It is the most ecologically careful cathedral in the world and is – as near as can be – earthquake proof.</a:t>
            </a:r>
          </a:p>
        </p:txBody>
      </p:sp>
    </p:spTree>
    <p:extLst>
      <p:ext uri="{BB962C8B-B14F-4D97-AF65-F5344CB8AC3E}">
        <p14:creationId xmlns:p14="http://schemas.microsoft.com/office/powerpoint/2010/main" val="2822194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2013-08-08 08.14.28"/>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1" y="0"/>
            <a:ext cx="10285413" cy="6858000"/>
          </a:xfrm>
          <a:prstGeom prst="rect">
            <a:avLst/>
          </a:prstGeom>
          <a:noFill/>
          <a:ln>
            <a:noFill/>
          </a:ln>
        </p:spPr>
      </p:pic>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
        <p:nvSpPr>
          <p:cNvPr id="5" name="TextBox 4"/>
          <p:cNvSpPr txBox="1"/>
          <p:nvPr/>
        </p:nvSpPr>
        <p:spPr>
          <a:xfrm>
            <a:off x="467544" y="476672"/>
            <a:ext cx="3600400" cy="5693866"/>
          </a:xfrm>
          <a:prstGeom prst="rect">
            <a:avLst/>
          </a:prstGeom>
          <a:solidFill>
            <a:schemeClr val="accent5">
              <a:lumMod val="20000"/>
              <a:lumOff val="80000"/>
              <a:alpha val="67000"/>
            </a:schemeClr>
          </a:solidFill>
        </p:spPr>
        <p:txBody>
          <a:bodyPr wrap="square" rtlCol="0">
            <a:spAutoFit/>
          </a:bodyPr>
          <a:lstStyle/>
          <a:p>
            <a:r>
              <a:rPr lang="en-GB" sz="2800" b="1" dirty="0">
                <a:solidFill>
                  <a:schemeClr val="tx2"/>
                </a:solidFill>
              </a:rPr>
              <a:t>‘Cardboard Cathedral’ does indeed use recycled cardboard as the main raw material. </a:t>
            </a:r>
          </a:p>
          <a:p>
            <a:r>
              <a:rPr lang="en-GB" sz="2800" b="1" dirty="0">
                <a:solidFill>
                  <a:schemeClr val="tx2"/>
                </a:solidFill>
              </a:rPr>
              <a:t>How does this new cathedral show that the Christian concept of resurrection can be ‘incarnated’ in a building? Does it express the Christian ideas of salvation? Life after death?</a:t>
            </a:r>
          </a:p>
        </p:txBody>
      </p:sp>
    </p:spTree>
    <p:extLst>
      <p:ext uri="{BB962C8B-B14F-4D97-AF65-F5344CB8AC3E}">
        <p14:creationId xmlns:p14="http://schemas.microsoft.com/office/powerpoint/2010/main" val="1733687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2050" name="Picture 2" descr="http://media-cache-ec0.pinimg.com/736x/f8/da/8e/f8da8e101b8cc73ac660eb1b9c44a7dc.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8160" y="0"/>
            <a:ext cx="10394776" cy="692043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67544" y="476672"/>
            <a:ext cx="3600400" cy="5262979"/>
          </a:xfrm>
          <a:prstGeom prst="rect">
            <a:avLst/>
          </a:prstGeom>
          <a:solidFill>
            <a:schemeClr val="accent5">
              <a:lumMod val="20000"/>
              <a:lumOff val="80000"/>
              <a:alpha val="67000"/>
            </a:schemeClr>
          </a:solidFill>
        </p:spPr>
        <p:txBody>
          <a:bodyPr wrap="square" rtlCol="0">
            <a:spAutoFit/>
          </a:bodyPr>
          <a:lstStyle/>
          <a:p>
            <a:r>
              <a:rPr lang="en-GB" sz="2800" b="1" dirty="0">
                <a:solidFill>
                  <a:schemeClr val="tx2"/>
                </a:solidFill>
              </a:rPr>
              <a:t>Lectern, cross and candle sticks saved from the earthquake carry the old into the new. </a:t>
            </a:r>
          </a:p>
          <a:p>
            <a:r>
              <a:rPr lang="en-GB" sz="2800" b="1" dirty="0">
                <a:solidFill>
                  <a:schemeClr val="tx2"/>
                </a:solidFill>
              </a:rPr>
              <a:t>How does architecture express belief here?</a:t>
            </a:r>
          </a:p>
          <a:p>
            <a:endParaRPr lang="en-GB" sz="2800" b="1" dirty="0">
              <a:solidFill>
                <a:schemeClr val="tx2"/>
              </a:solidFill>
            </a:endParaRPr>
          </a:p>
          <a:p>
            <a:r>
              <a:rPr lang="en-GB" sz="2800" b="1" dirty="0">
                <a:solidFill>
                  <a:schemeClr val="tx2"/>
                </a:solidFill>
              </a:rPr>
              <a:t>“Like Christ himself, our Cathedral has risen from the dead, to the glory of God.”</a:t>
            </a:r>
          </a:p>
        </p:txBody>
      </p:sp>
    </p:spTree>
    <p:extLst>
      <p:ext uri="{BB962C8B-B14F-4D97-AF65-F5344CB8AC3E}">
        <p14:creationId xmlns:p14="http://schemas.microsoft.com/office/powerpoint/2010/main" val="3847624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 descr="stained glass window"/>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0" y="-2678113"/>
            <a:ext cx="6300788" cy="953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6011863" y="3213100"/>
            <a:ext cx="2952750" cy="3478213"/>
          </a:xfrm>
          <a:prstGeom prst="rect">
            <a:avLst/>
          </a:prstGeom>
          <a:solidFill>
            <a:schemeClr val="accent1">
              <a:lumMod val="20000"/>
              <a:lumOff val="80000"/>
            </a:schemeClr>
          </a:solidFill>
        </p:spPr>
        <p:txBody>
          <a:bodyPr>
            <a:spAutoFit/>
          </a:bodyPr>
          <a:lstStyle/>
          <a:p>
            <a:pPr>
              <a:defRPr/>
            </a:pPr>
            <a:r>
              <a:rPr lang="en-GB" sz="2000" dirty="0">
                <a:solidFill>
                  <a:srgbClr val="0070C0"/>
                </a:solidFill>
              </a:rPr>
              <a:t>The stained glass window was done with sharpie pens. It works better to do the windows on plain paper, then photocopy them onto acetate. </a:t>
            </a:r>
          </a:p>
          <a:p>
            <a:pPr>
              <a:defRPr/>
            </a:pPr>
            <a:r>
              <a:rPr lang="en-GB" sz="2000" dirty="0">
                <a:solidFill>
                  <a:srgbClr val="0070C0"/>
                </a:solidFill>
              </a:rPr>
              <a:t>Imagine what you see when you turn around and look down the church.</a:t>
            </a:r>
          </a:p>
        </p:txBody>
      </p:sp>
    </p:spTree>
    <p:extLst>
      <p:ext uri="{BB962C8B-B14F-4D97-AF65-F5344CB8AC3E}">
        <p14:creationId xmlns:p14="http://schemas.microsoft.com/office/powerpoint/2010/main" val="121924583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stretch>
            <a:fillRect/>
          </a:stretch>
        </p:blipFill>
        <p:spPr>
          <a:xfrm>
            <a:off x="0" y="-138545"/>
            <a:ext cx="9144000" cy="6996545"/>
          </a:xfrm>
          <a:prstGeom prst="rect">
            <a:avLst/>
          </a:prstGeom>
        </p:spPr>
      </p:pic>
      <p:sp>
        <p:nvSpPr>
          <p:cNvPr id="5" name="TextBox 4"/>
          <p:cNvSpPr txBox="1"/>
          <p:nvPr/>
        </p:nvSpPr>
        <p:spPr>
          <a:xfrm>
            <a:off x="179512" y="44624"/>
            <a:ext cx="4824536" cy="5078313"/>
          </a:xfrm>
          <a:prstGeom prst="rect">
            <a:avLst/>
          </a:prstGeom>
          <a:solidFill>
            <a:schemeClr val="accent5">
              <a:lumMod val="20000"/>
              <a:lumOff val="80000"/>
            </a:schemeClr>
          </a:solidFill>
        </p:spPr>
        <p:txBody>
          <a:bodyPr wrap="square" rtlCol="0">
            <a:spAutoFit/>
          </a:bodyPr>
          <a:lstStyle/>
          <a:p>
            <a:r>
              <a:rPr lang="en-GB" b="1" dirty="0">
                <a:solidFill>
                  <a:srgbClr val="0070C0"/>
                </a:solidFill>
              </a:rPr>
              <a:t>Salvation, Incarnation.</a:t>
            </a:r>
          </a:p>
          <a:p>
            <a:r>
              <a:rPr lang="en-GB" b="1" dirty="0">
                <a:solidFill>
                  <a:srgbClr val="0070C0"/>
                </a:solidFill>
              </a:rPr>
              <a:t>Saint Paul says, in the Bible:</a:t>
            </a:r>
          </a:p>
          <a:p>
            <a:r>
              <a:rPr lang="en-GB" b="1" dirty="0">
                <a:solidFill>
                  <a:srgbClr val="0070C0"/>
                </a:solidFill>
              </a:rPr>
              <a:t>“I told you the most important part of the message exactly as it was told to me. That part is: Christ died for our sins, as the Scriptures say. He was buried, and three days later he was raised to life…</a:t>
            </a:r>
          </a:p>
          <a:p>
            <a:r>
              <a:rPr lang="en-GB" b="1" dirty="0">
                <a:solidFill>
                  <a:srgbClr val="0070C0"/>
                </a:solidFill>
              </a:rPr>
              <a:t>The bodies we now have are weak and can die. But they will be changed into bodies that are eternal. Then the Scriptures will come true:</a:t>
            </a:r>
          </a:p>
          <a:p>
            <a:r>
              <a:rPr lang="en-GB" b="1" dirty="0">
                <a:solidFill>
                  <a:srgbClr val="0070C0"/>
                </a:solidFill>
              </a:rPr>
              <a:t>       	“Death has lost the battle!</a:t>
            </a:r>
          </a:p>
          <a:p>
            <a:r>
              <a:rPr lang="en-GB" b="1" dirty="0">
                <a:solidFill>
                  <a:srgbClr val="0070C0"/>
                </a:solidFill>
              </a:rPr>
              <a:t>	Where is its victory?</a:t>
            </a:r>
            <a:br>
              <a:rPr lang="en-GB" b="1" dirty="0">
                <a:solidFill>
                  <a:srgbClr val="0070C0"/>
                </a:solidFill>
              </a:rPr>
            </a:br>
            <a:r>
              <a:rPr lang="en-GB" b="1" dirty="0">
                <a:solidFill>
                  <a:srgbClr val="0070C0"/>
                </a:solidFill>
              </a:rPr>
              <a:t>    	Where is its sting?”</a:t>
            </a:r>
          </a:p>
          <a:p>
            <a:r>
              <a:rPr lang="en-GB" b="1" dirty="0">
                <a:solidFill>
                  <a:srgbClr val="0070C0"/>
                </a:solidFill>
              </a:rPr>
              <a:t>Thank God for letting our Lord Jesus Christ give us the victory!”</a:t>
            </a:r>
          </a:p>
          <a:p>
            <a:endParaRPr lang="en-GB" b="1" dirty="0">
              <a:solidFill>
                <a:srgbClr val="C00000"/>
              </a:solidFill>
            </a:endParaRPr>
          </a:p>
          <a:p>
            <a:r>
              <a:rPr lang="en-GB" b="1" dirty="0">
                <a:solidFill>
                  <a:srgbClr val="C00000"/>
                </a:solidFill>
              </a:rPr>
              <a:t>How do these words from the Bible connect to the story of Christchurch Cathedral? </a:t>
            </a:r>
          </a:p>
        </p:txBody>
      </p:sp>
    </p:spTree>
    <p:extLst>
      <p:ext uri="{BB962C8B-B14F-4D97-AF65-F5344CB8AC3E}">
        <p14:creationId xmlns:p14="http://schemas.microsoft.com/office/powerpoint/2010/main" val="3922818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0-12-11 15.41.26"/>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36512" y="-21704"/>
            <a:ext cx="10314778" cy="6879704"/>
          </a:xfrm>
          <a:prstGeom prst="rect">
            <a:avLst/>
          </a:prstGeom>
          <a:noFill/>
          <a:ln>
            <a:noFill/>
          </a:ln>
        </p:spPr>
      </p:pic>
      <p:sp>
        <p:nvSpPr>
          <p:cNvPr id="3" name="TextBox 2"/>
          <p:cNvSpPr txBox="1"/>
          <p:nvPr/>
        </p:nvSpPr>
        <p:spPr>
          <a:xfrm>
            <a:off x="467544" y="476672"/>
            <a:ext cx="5112568" cy="2677656"/>
          </a:xfrm>
          <a:prstGeom prst="rect">
            <a:avLst/>
          </a:prstGeom>
          <a:solidFill>
            <a:schemeClr val="accent5">
              <a:lumMod val="20000"/>
              <a:lumOff val="80000"/>
              <a:alpha val="67000"/>
            </a:schemeClr>
          </a:solidFill>
        </p:spPr>
        <p:txBody>
          <a:bodyPr wrap="square" rtlCol="0">
            <a:spAutoFit/>
          </a:bodyPr>
          <a:lstStyle/>
          <a:p>
            <a:r>
              <a:rPr lang="en-GB" sz="2800" b="1" dirty="0">
                <a:solidFill>
                  <a:schemeClr val="tx2"/>
                </a:solidFill>
              </a:rPr>
              <a:t>King’s College Cambridge Chapel</a:t>
            </a:r>
          </a:p>
          <a:p>
            <a:r>
              <a:rPr lang="en-GB" sz="2800" b="1" dirty="0">
                <a:solidFill>
                  <a:schemeClr val="tx2"/>
                </a:solidFill>
              </a:rPr>
              <a:t>3pm 24</a:t>
            </a:r>
            <a:r>
              <a:rPr lang="en-GB" sz="2800" b="1" baseline="30000" dirty="0">
                <a:solidFill>
                  <a:schemeClr val="tx2"/>
                </a:solidFill>
              </a:rPr>
              <a:t>th</a:t>
            </a:r>
            <a:r>
              <a:rPr lang="en-GB" sz="2800" b="1" dirty="0">
                <a:solidFill>
                  <a:schemeClr val="tx2"/>
                </a:solidFill>
              </a:rPr>
              <a:t> December</a:t>
            </a:r>
          </a:p>
          <a:p>
            <a:r>
              <a:rPr lang="en-GB" sz="2800" b="1" dirty="0">
                <a:solidFill>
                  <a:schemeClr val="tx2"/>
                </a:solidFill>
              </a:rPr>
              <a:t>9 lessons and carols</a:t>
            </a:r>
          </a:p>
          <a:p>
            <a:r>
              <a:rPr lang="en-GB" sz="2800" b="1" dirty="0">
                <a:solidFill>
                  <a:schemeClr val="tx2"/>
                </a:solidFill>
              </a:rPr>
              <a:t>Broadcast annually since 1928</a:t>
            </a:r>
          </a:p>
          <a:p>
            <a:r>
              <a:rPr lang="en-GB" sz="2800" b="1" dirty="0">
                <a:solidFill>
                  <a:schemeClr val="tx2"/>
                </a:solidFill>
              </a:rPr>
              <a:t>The most popular service of Anglican worship ever?</a:t>
            </a:r>
          </a:p>
        </p:txBody>
      </p:sp>
    </p:spTree>
    <p:extLst>
      <p:ext uri="{BB962C8B-B14F-4D97-AF65-F5344CB8AC3E}">
        <p14:creationId xmlns:p14="http://schemas.microsoft.com/office/powerpoint/2010/main" val="2704718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5-08-11 22.46.40"/>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1611560"/>
            <a:ext cx="9144000" cy="9279325"/>
          </a:xfrm>
          <a:prstGeom prst="rect">
            <a:avLst/>
          </a:prstGeom>
          <a:noFill/>
          <a:ln>
            <a:noFill/>
          </a:ln>
        </p:spPr>
      </p:pic>
      <p:sp>
        <p:nvSpPr>
          <p:cNvPr id="3" name="TextBox 2"/>
          <p:cNvSpPr txBox="1"/>
          <p:nvPr/>
        </p:nvSpPr>
        <p:spPr>
          <a:xfrm>
            <a:off x="467544" y="476672"/>
            <a:ext cx="5112568" cy="2246769"/>
          </a:xfrm>
          <a:prstGeom prst="rect">
            <a:avLst/>
          </a:prstGeom>
          <a:solidFill>
            <a:schemeClr val="accent5">
              <a:lumMod val="20000"/>
              <a:lumOff val="80000"/>
              <a:alpha val="67000"/>
            </a:schemeClr>
          </a:solidFill>
        </p:spPr>
        <p:txBody>
          <a:bodyPr wrap="square" rtlCol="0">
            <a:spAutoFit/>
          </a:bodyPr>
          <a:lstStyle/>
          <a:p>
            <a:r>
              <a:rPr lang="en-GB" sz="2800" b="1" dirty="0">
                <a:solidFill>
                  <a:schemeClr val="tx2"/>
                </a:solidFill>
              </a:rPr>
              <a:t>Next to the motorway, the Milton Keynes Tree Cathedral was planted 30 years ago to the </a:t>
            </a:r>
            <a:r>
              <a:rPr lang="en-GB" sz="2800" b="1" dirty="0" err="1">
                <a:solidFill>
                  <a:schemeClr val="tx2"/>
                </a:solidFill>
              </a:rPr>
              <a:t>groundplan</a:t>
            </a:r>
            <a:r>
              <a:rPr lang="en-GB" sz="2800" b="1" dirty="0">
                <a:solidFill>
                  <a:schemeClr val="tx2"/>
                </a:solidFill>
              </a:rPr>
              <a:t> of Norwich Cathedral.</a:t>
            </a:r>
          </a:p>
        </p:txBody>
      </p:sp>
    </p:spTree>
    <p:extLst>
      <p:ext uri="{BB962C8B-B14F-4D97-AF65-F5344CB8AC3E}">
        <p14:creationId xmlns:p14="http://schemas.microsoft.com/office/powerpoint/2010/main" val="1816788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4800" y="-27384"/>
            <a:ext cx="9753600" cy="7200800"/>
          </a:xfrm>
          <a:prstGeom prst="rect">
            <a:avLst/>
          </a:prstGeom>
        </p:spPr>
      </p:pic>
      <p:sp>
        <p:nvSpPr>
          <p:cNvPr id="3" name="TextBox 2"/>
          <p:cNvSpPr txBox="1"/>
          <p:nvPr/>
        </p:nvSpPr>
        <p:spPr>
          <a:xfrm>
            <a:off x="467544" y="476672"/>
            <a:ext cx="5112568" cy="523220"/>
          </a:xfrm>
          <a:prstGeom prst="rect">
            <a:avLst/>
          </a:prstGeom>
          <a:solidFill>
            <a:schemeClr val="accent5">
              <a:lumMod val="20000"/>
              <a:lumOff val="80000"/>
              <a:alpha val="67000"/>
            </a:schemeClr>
          </a:solidFill>
        </p:spPr>
        <p:txBody>
          <a:bodyPr wrap="square" rtlCol="0">
            <a:spAutoFit/>
          </a:bodyPr>
          <a:lstStyle/>
          <a:p>
            <a:r>
              <a:rPr lang="en-GB" sz="2800" b="1" dirty="0">
                <a:solidFill>
                  <a:schemeClr val="tx2"/>
                </a:solidFill>
              </a:rPr>
              <a:t>What questions does this raise?</a:t>
            </a:r>
          </a:p>
        </p:txBody>
      </p:sp>
    </p:spTree>
    <p:extLst>
      <p:ext uri="{BB962C8B-B14F-4D97-AF65-F5344CB8AC3E}">
        <p14:creationId xmlns:p14="http://schemas.microsoft.com/office/powerpoint/2010/main" val="731457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2576" y="-1251520"/>
            <a:ext cx="5184576" cy="5260616"/>
          </a:xfrm>
          <a:prstGeom prst="rect">
            <a:avLst/>
          </a:prstGeom>
        </p:spPr>
      </p:pic>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15773" y="3254414"/>
            <a:ext cx="5803798" cy="3886472"/>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299464" y="2621336"/>
            <a:ext cx="5224996" cy="6928344"/>
          </a:xfrm>
          <a:prstGeom prst="rect">
            <a:avLst/>
          </a:prstGeom>
        </p:spPr>
      </p:pic>
      <p:pic>
        <p:nvPicPr>
          <p:cNvPr id="3" name="Picture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702113" y="-315416"/>
            <a:ext cx="6012308" cy="4009393"/>
          </a:xfrm>
          <a:prstGeom prst="rect">
            <a:avLst/>
          </a:prstGeom>
        </p:spPr>
      </p:pic>
      <p:sp>
        <p:nvSpPr>
          <p:cNvPr id="6" name="TextBox 5"/>
          <p:cNvSpPr txBox="1"/>
          <p:nvPr/>
        </p:nvSpPr>
        <p:spPr>
          <a:xfrm>
            <a:off x="2411760" y="2924944"/>
            <a:ext cx="3600400" cy="1200329"/>
          </a:xfrm>
          <a:prstGeom prst="rect">
            <a:avLst/>
          </a:prstGeom>
          <a:solidFill>
            <a:schemeClr val="accent5">
              <a:lumMod val="40000"/>
              <a:lumOff val="60000"/>
            </a:schemeClr>
          </a:solidFill>
        </p:spPr>
        <p:txBody>
          <a:bodyPr wrap="square" rtlCol="0">
            <a:spAutoFit/>
          </a:bodyPr>
          <a:lstStyle/>
          <a:p>
            <a:r>
              <a:rPr lang="en-GB" sz="2400" b="1" dirty="0">
                <a:solidFill>
                  <a:schemeClr val="tx2"/>
                </a:solidFill>
              </a:rPr>
              <a:t>Four Christian buildings: </a:t>
            </a:r>
          </a:p>
          <a:p>
            <a:r>
              <a:rPr lang="en-GB" sz="2400" b="1" dirty="0">
                <a:solidFill>
                  <a:schemeClr val="tx2"/>
                </a:solidFill>
              </a:rPr>
              <a:t>In what ways is each one ‘to the glory of God?’</a:t>
            </a:r>
          </a:p>
        </p:txBody>
      </p:sp>
    </p:spTree>
    <p:extLst>
      <p:ext uri="{BB962C8B-B14F-4D97-AF65-F5344CB8AC3E}">
        <p14:creationId xmlns:p14="http://schemas.microsoft.com/office/powerpoint/2010/main" val="1722021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b="1" dirty="0">
                <a:solidFill>
                  <a:srgbClr val="C00000"/>
                </a:solidFill>
              </a:rPr>
              <a:t>Some shallow learning</a:t>
            </a:r>
          </a:p>
        </p:txBody>
      </p:sp>
      <p:sp>
        <p:nvSpPr>
          <p:cNvPr id="3" name="Content Placeholder 2"/>
          <p:cNvSpPr>
            <a:spLocks noGrp="1"/>
          </p:cNvSpPr>
          <p:nvPr>
            <p:ph idx="1"/>
          </p:nvPr>
        </p:nvSpPr>
        <p:spPr>
          <a:xfrm>
            <a:off x="457200" y="1268760"/>
            <a:ext cx="8229600" cy="4857403"/>
          </a:xfrm>
        </p:spPr>
        <p:txBody>
          <a:bodyPr>
            <a:normAutofit lnSpcReduction="10000"/>
          </a:bodyPr>
          <a:lstStyle/>
          <a:p>
            <a:r>
              <a:rPr lang="en-GB" b="1" dirty="0">
                <a:solidFill>
                  <a:schemeClr val="tx2"/>
                </a:solidFill>
              </a:rPr>
              <a:t>Christian worship: many forms, global;</a:t>
            </a:r>
          </a:p>
          <a:p>
            <a:r>
              <a:rPr lang="en-GB" b="1" dirty="0">
                <a:solidFill>
                  <a:schemeClr val="tx2"/>
                </a:solidFill>
              </a:rPr>
              <a:t>Cathedral: a seat for a Bishop;</a:t>
            </a:r>
          </a:p>
          <a:p>
            <a:r>
              <a:rPr lang="en-GB" b="1" dirty="0">
                <a:solidFill>
                  <a:schemeClr val="tx2"/>
                </a:solidFill>
              </a:rPr>
              <a:t>One for each diocese – 44 Anglican and 21 Catholic in the UK;</a:t>
            </a:r>
          </a:p>
          <a:p>
            <a:r>
              <a:rPr lang="en-GB" b="1" dirty="0">
                <a:solidFill>
                  <a:schemeClr val="tx2"/>
                </a:solidFill>
              </a:rPr>
              <a:t>Earthquakes in Christchurch, NZ, 2010;</a:t>
            </a:r>
          </a:p>
          <a:p>
            <a:r>
              <a:rPr lang="en-GB" b="1" dirty="0">
                <a:solidFill>
                  <a:schemeClr val="tx2"/>
                </a:solidFill>
              </a:rPr>
              <a:t>BBC: ‘9 lessons and carols’, King’s Cambridge;</a:t>
            </a:r>
          </a:p>
          <a:p>
            <a:r>
              <a:rPr lang="en-GB" b="1" dirty="0">
                <a:solidFill>
                  <a:schemeClr val="tx2"/>
                </a:solidFill>
              </a:rPr>
              <a:t>The tree Cathedral ~ what is it?</a:t>
            </a:r>
          </a:p>
          <a:p>
            <a:r>
              <a:rPr lang="en-GB" b="1" dirty="0">
                <a:solidFill>
                  <a:schemeClr val="tx2"/>
                </a:solidFill>
              </a:rPr>
              <a:t>Concept of resurrection – what does the word mean?</a:t>
            </a:r>
          </a:p>
          <a:p>
            <a:endParaRPr lang="en-GB" b="1" dirty="0">
              <a:solidFill>
                <a:schemeClr val="tx2"/>
              </a:solidFill>
            </a:endParaRPr>
          </a:p>
        </p:txBody>
      </p:sp>
    </p:spTree>
    <p:extLst>
      <p:ext uri="{BB962C8B-B14F-4D97-AF65-F5344CB8AC3E}">
        <p14:creationId xmlns:p14="http://schemas.microsoft.com/office/powerpoint/2010/main" val="197243194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578298"/>
          </a:xfrm>
        </p:spPr>
        <p:txBody>
          <a:bodyPr>
            <a:noAutofit/>
          </a:bodyPr>
          <a:lstStyle/>
          <a:p>
            <a:pPr algn="l"/>
            <a:r>
              <a:rPr lang="en-GB" sz="2400" b="1" dirty="0">
                <a:solidFill>
                  <a:srgbClr val="C00000"/>
                </a:solidFill>
              </a:rPr>
              <a:t>Some deeper learning: add loads more information, perspective and concepts to explore debates and dilemmas: do these cathedrals ‘glorify God’, as Christians seek? What does that mean? What would be a good trend in 21</a:t>
            </a:r>
            <a:r>
              <a:rPr lang="en-GB" sz="2400" b="1" baseline="30000" dirty="0">
                <a:solidFill>
                  <a:srgbClr val="C00000"/>
                </a:solidFill>
              </a:rPr>
              <a:t>st</a:t>
            </a:r>
            <a:r>
              <a:rPr lang="en-GB" sz="2400" b="1" dirty="0">
                <a:solidFill>
                  <a:srgbClr val="C00000"/>
                </a:solidFill>
              </a:rPr>
              <a:t> century cathedral design? How do these ideas connect to scripture? Should these cathedrals be sold to help the poor? What critiques are available?</a:t>
            </a:r>
          </a:p>
        </p:txBody>
      </p:sp>
      <p:sp>
        <p:nvSpPr>
          <p:cNvPr id="3" name="Content Placeholder 2"/>
          <p:cNvSpPr>
            <a:spLocks noGrp="1"/>
          </p:cNvSpPr>
          <p:nvPr>
            <p:ph idx="1"/>
          </p:nvPr>
        </p:nvSpPr>
        <p:spPr>
          <a:xfrm>
            <a:off x="457200" y="3024336"/>
            <a:ext cx="8229600" cy="4005064"/>
          </a:xfrm>
        </p:spPr>
        <p:txBody>
          <a:bodyPr>
            <a:normAutofit fontScale="85000" lnSpcReduction="20000"/>
          </a:bodyPr>
          <a:lstStyle/>
          <a:p>
            <a:r>
              <a:rPr lang="en-GB" b="1" dirty="0">
                <a:solidFill>
                  <a:schemeClr val="tx2"/>
                </a:solidFill>
              </a:rPr>
              <a:t>“God is glorified where human hearts are filled with love. Sell the buildings! Give to the starving!”</a:t>
            </a:r>
          </a:p>
          <a:p>
            <a:r>
              <a:rPr lang="en-GB" b="1" dirty="0">
                <a:solidFill>
                  <a:schemeClr val="tx2"/>
                </a:solidFill>
              </a:rPr>
              <a:t>“In Christianity’s green future, cathedrals will have to be cheaper and so more natural”</a:t>
            </a:r>
          </a:p>
          <a:p>
            <a:r>
              <a:rPr lang="en-GB" b="1" dirty="0">
                <a:solidFill>
                  <a:schemeClr val="tx2"/>
                </a:solidFill>
              </a:rPr>
              <a:t>“Ancient buildings which have been the space for God’s glory for centuries are treasures held in trust for the future. Love these buildings.”</a:t>
            </a:r>
          </a:p>
          <a:p>
            <a:r>
              <a:rPr lang="en-GB" b="1" dirty="0">
                <a:solidFill>
                  <a:schemeClr val="tx2"/>
                </a:solidFill>
              </a:rPr>
              <a:t>“It is never the building that glorifies God, but the heart of a worshipper – but the buildings create spiritual space for the heart to respond.” </a:t>
            </a:r>
          </a:p>
          <a:p>
            <a:endParaRPr lang="en-GB" b="1" dirty="0">
              <a:solidFill>
                <a:schemeClr val="tx2"/>
              </a:solidFill>
            </a:endParaRPr>
          </a:p>
        </p:txBody>
      </p:sp>
    </p:spTree>
    <p:extLst>
      <p:ext uri="{BB962C8B-B14F-4D97-AF65-F5344CB8AC3E}">
        <p14:creationId xmlns:p14="http://schemas.microsoft.com/office/powerpoint/2010/main" val="148068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65711" y="332656"/>
            <a:ext cx="3898777" cy="6215851"/>
          </a:xfrm>
        </p:spPr>
        <p:txBody>
          <a:bodyPr>
            <a:normAutofit lnSpcReduction="10000"/>
          </a:bodyPr>
          <a:lstStyle/>
          <a:p>
            <a:r>
              <a:rPr lang="en-GB" sz="2800" b="1" dirty="0">
                <a:solidFill>
                  <a:srgbClr val="C00000"/>
                </a:solidFill>
              </a:rPr>
              <a:t>Join NATRE Today</a:t>
            </a:r>
          </a:p>
          <a:p>
            <a:r>
              <a:rPr lang="en-GB" sz="2800" b="1" dirty="0">
                <a:solidFill>
                  <a:srgbClr val="C00000"/>
                </a:solidFill>
              </a:rPr>
              <a:t>1000+ free downloads</a:t>
            </a:r>
          </a:p>
          <a:p>
            <a:r>
              <a:rPr lang="en-GB" sz="2800" b="1" dirty="0">
                <a:solidFill>
                  <a:srgbClr val="C00000"/>
                </a:solidFill>
              </a:rPr>
              <a:t>96 page mag, termly</a:t>
            </a:r>
          </a:p>
          <a:p>
            <a:r>
              <a:rPr lang="en-GB" sz="2800" b="1" dirty="0">
                <a:solidFill>
                  <a:srgbClr val="C00000"/>
                </a:solidFill>
              </a:rPr>
              <a:t>3 new books every year</a:t>
            </a:r>
          </a:p>
          <a:p>
            <a:r>
              <a:rPr lang="en-GB" sz="2800" b="1" dirty="0">
                <a:solidFill>
                  <a:srgbClr val="C00000"/>
                </a:solidFill>
              </a:rPr>
              <a:t>Discounts on RE Today and NATRE stuff</a:t>
            </a:r>
          </a:p>
          <a:p>
            <a:r>
              <a:rPr lang="en-GB" sz="2800" b="1" dirty="0">
                <a:solidFill>
                  <a:srgbClr val="C00000"/>
                </a:solidFill>
              </a:rPr>
              <a:t>£75 the year (£6.25 the month, cash/card/school)</a:t>
            </a:r>
          </a:p>
          <a:p>
            <a:r>
              <a:rPr lang="en-GB" sz="2800" b="1" dirty="0">
                <a:solidFill>
                  <a:srgbClr val="C00000"/>
                </a:solidFill>
              </a:rPr>
              <a:t>Art in Heaven comp: £1000 in prizes</a:t>
            </a:r>
            <a:endParaRPr lang="en-GB" sz="2800" b="1" dirty="0">
              <a:solidFill>
                <a:srgbClr val="00B050"/>
              </a:solidFill>
            </a:endParaRPr>
          </a:p>
          <a:p>
            <a:r>
              <a:rPr lang="en-GB" sz="2800" b="1" dirty="0">
                <a:solidFill>
                  <a:srgbClr val="00B050"/>
                </a:solidFill>
              </a:rPr>
              <a:t>Have a free 32 page showcase</a:t>
            </a:r>
          </a:p>
        </p:txBody>
      </p:sp>
      <p:pic>
        <p:nvPicPr>
          <p:cNvPr id="4" name="Picture 3"/>
          <p:cNvPicPr>
            <a:picLocks noChangeAspect="1"/>
          </p:cNvPicPr>
          <p:nvPr/>
        </p:nvPicPr>
        <p:blipFill>
          <a:blip r:embed="rId2"/>
          <a:stretch>
            <a:fillRect/>
          </a:stretch>
        </p:blipFill>
        <p:spPr>
          <a:xfrm>
            <a:off x="11770" y="0"/>
            <a:ext cx="4920269" cy="6847080"/>
          </a:xfrm>
          <a:prstGeom prst="rect">
            <a:avLst/>
          </a:prstGeom>
        </p:spPr>
      </p:pic>
    </p:spTree>
    <p:extLst>
      <p:ext uri="{BB962C8B-B14F-4D97-AF65-F5344CB8AC3E}">
        <p14:creationId xmlns:p14="http://schemas.microsoft.com/office/powerpoint/2010/main" val="6887143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fc05.deviantart.net/fs51/f/2009/291/f/2/Three_Trees_by_patience9663.jpg"/>
          <p:cNvPicPr>
            <a:picLocks noChangeAspect="1" noChangeArrowheads="1"/>
          </p:cNvPicPr>
          <p:nvPr/>
        </p:nvPicPr>
        <p:blipFill>
          <a:blip r:embed="rId2" cstate="email"/>
          <a:srcRect/>
          <a:stretch>
            <a:fillRect/>
          </a:stretch>
        </p:blipFill>
        <p:spPr bwMode="auto">
          <a:xfrm>
            <a:off x="-1836712" y="0"/>
            <a:ext cx="11678000" cy="7817504"/>
          </a:xfrm>
          <a:prstGeom prst="rect">
            <a:avLst/>
          </a:prstGeom>
          <a:noFill/>
        </p:spPr>
      </p:pic>
      <p:sp>
        <p:nvSpPr>
          <p:cNvPr id="3" name="TextBox 2"/>
          <p:cNvSpPr txBox="1"/>
          <p:nvPr/>
        </p:nvSpPr>
        <p:spPr>
          <a:xfrm>
            <a:off x="0" y="404664"/>
            <a:ext cx="8820472" cy="923330"/>
          </a:xfrm>
          <a:prstGeom prst="rect">
            <a:avLst/>
          </a:prstGeom>
          <a:noFill/>
        </p:spPr>
        <p:txBody>
          <a:bodyPr wrap="square" rtlCol="0">
            <a:spAutoFit/>
          </a:bodyPr>
          <a:lstStyle/>
          <a:p>
            <a:pPr algn="ctr"/>
            <a:r>
              <a:rPr lang="en-GB" sz="5400" b="1" dirty="0">
                <a:solidFill>
                  <a:srgbClr val="0070C0"/>
                </a:solidFill>
              </a:rPr>
              <a:t>The legend of the three trees</a:t>
            </a:r>
          </a:p>
        </p:txBody>
      </p:sp>
    </p:spTree>
    <p:extLst>
      <p:ext uri="{BB962C8B-B14F-4D97-AF65-F5344CB8AC3E}">
        <p14:creationId xmlns:p14="http://schemas.microsoft.com/office/powerpoint/2010/main" val="261159527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fc05.deviantart.net/fs51/f/2009/291/f/2/Three_Trees_by_patience9663.jpg"/>
          <p:cNvPicPr>
            <a:picLocks noChangeAspect="1" noChangeArrowheads="1"/>
          </p:cNvPicPr>
          <p:nvPr/>
        </p:nvPicPr>
        <p:blipFill>
          <a:blip r:embed="rId2" cstate="email">
            <a:duotone>
              <a:schemeClr val="accent3">
                <a:shade val="45000"/>
                <a:satMod val="135000"/>
              </a:schemeClr>
              <a:prstClr val="white"/>
            </a:duotone>
          </a:blip>
          <a:srcRect/>
          <a:stretch>
            <a:fillRect/>
          </a:stretch>
        </p:blipFill>
        <p:spPr bwMode="auto">
          <a:xfrm>
            <a:off x="-1836712" y="0"/>
            <a:ext cx="11678000" cy="7817504"/>
          </a:xfrm>
          <a:prstGeom prst="rect">
            <a:avLst/>
          </a:prstGeom>
          <a:noFill/>
        </p:spPr>
      </p:pic>
      <p:sp>
        <p:nvSpPr>
          <p:cNvPr id="3" name="Content Placeholder 2"/>
          <p:cNvSpPr>
            <a:spLocks noGrp="1"/>
          </p:cNvSpPr>
          <p:nvPr>
            <p:ph idx="1"/>
          </p:nvPr>
        </p:nvSpPr>
        <p:spPr>
          <a:xfrm>
            <a:off x="457200" y="260648"/>
            <a:ext cx="8229600" cy="3384375"/>
          </a:xfrm>
        </p:spPr>
        <p:txBody>
          <a:bodyPr>
            <a:normAutofit fontScale="77500" lnSpcReduction="20000"/>
          </a:bodyPr>
          <a:lstStyle/>
          <a:p>
            <a:pPr>
              <a:buNone/>
            </a:pPr>
            <a:r>
              <a:rPr lang="en-US" dirty="0"/>
              <a:t>Once there were three young trees growing in the woods. They were all good, strong trees, and they were all excited about the future. </a:t>
            </a:r>
          </a:p>
          <a:p>
            <a:pPr>
              <a:buNone/>
            </a:pPr>
            <a:r>
              <a:rPr lang="en-US" dirty="0"/>
              <a:t>One day they were discussing their hopes and dreams when the first tree said, "Someday I hope to be a treasure chest. I could be filled with gold, silver and covered in precious jewels. I could be decorated with intricate carving and everyone would see the beauty. I’d love it if my wood was made into a treasure chest."</a:t>
            </a:r>
            <a:endParaRPr lang="en-GB" dirty="0"/>
          </a:p>
          <a:p>
            <a:pPr>
              <a:buNone/>
            </a:pPr>
            <a:r>
              <a:rPr lang="en-US" dirty="0"/>
              <a:t> </a:t>
            </a:r>
            <a:endParaRPr lang="en-GB" dirty="0"/>
          </a:p>
        </p:txBody>
      </p:sp>
    </p:spTree>
    <p:extLst>
      <p:ext uri="{BB962C8B-B14F-4D97-AF65-F5344CB8AC3E}">
        <p14:creationId xmlns:p14="http://schemas.microsoft.com/office/powerpoint/2010/main" val="4261382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3">
                                            <p:txEl>
                                              <p:pRg st="1" end="1"/>
                                            </p:txEl>
                                          </p:spTgt>
                                        </p:tgtEl>
                                        <p:attrNameLst>
                                          <p:attrName>style.visibility</p:attrName>
                                        </p:attrNameLst>
                                      </p:cBhvr>
                                      <p:to>
                                        <p:strVal val="visible"/>
                                      </p:to>
                                    </p:set>
                                    <p:anim calcmode="discrete" valueType="clr">
                                      <p:cBhvr override="childStyle">
                                        <p:cTn id="7" dur="1000"/>
                                        <p:tgtEl>
                                          <p:spTgt spid="3">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1000"/>
                                        <p:tgtEl>
                                          <p:spTgt spid="3">
                                            <p:txEl>
                                              <p:pRg st="1" end="1"/>
                                            </p:txEl>
                                          </p:spTgt>
                                        </p:tgtEl>
                                        <p:attrNameLst>
                                          <p:attrName>fillcolor</p:attrName>
                                        </p:attrNameLst>
                                      </p:cBhvr>
                                      <p:tavLst>
                                        <p:tav tm="0">
                                          <p:val>
                                            <p:clrVal>
                                              <a:schemeClr val="accent2"/>
                                            </p:clrVal>
                                          </p:val>
                                        </p:tav>
                                        <p:tav tm="50000">
                                          <p:val>
                                            <p:clrVal>
                                              <a:schemeClr val="hlink"/>
                                            </p:clrVal>
                                          </p:val>
                                        </p:tav>
                                      </p:tavLst>
                                    </p:anim>
                                    <p:set>
                                      <p:cBhvr>
                                        <p:cTn id="9" dur="1000"/>
                                        <p:tgtEl>
                                          <p:spTgt spid="3">
                                            <p:txEl>
                                              <p:pRg st="1" end="1"/>
                                            </p:txEl>
                                          </p:spTgt>
                                        </p:tgtEl>
                                        <p:attrNameLst>
                                          <p:attrName>fill.type</p:attrName>
                                        </p:attrNameLst>
                                      </p:cBhvr>
                                      <p:to>
                                        <p:strVal val="solid"/>
                                      </p:to>
                                    </p:set>
                                  </p:childTnLst>
                                </p:cTn>
                              </p:par>
                              <p:par>
                                <p:cTn id="10" presetID="27" presetClass="entr" presetSubtype="0" fill="hold" nodeType="withEffect">
                                  <p:stCondLst>
                                    <p:cond delay="0"/>
                                  </p:stCondLst>
                                  <p:iterate type="lt">
                                    <p:tmPct val="50000"/>
                                  </p:iterate>
                                  <p:childTnLst>
                                    <p:set>
                                      <p:cBhvr>
                                        <p:cTn id="11" dur="1" fill="hold">
                                          <p:stCondLst>
                                            <p:cond delay="0"/>
                                          </p:stCondLst>
                                        </p:cTn>
                                        <p:tgtEl>
                                          <p:spTgt spid="3">
                                            <p:txEl>
                                              <p:pRg st="2" end="2"/>
                                            </p:txEl>
                                          </p:spTgt>
                                        </p:tgtEl>
                                        <p:attrNameLst>
                                          <p:attrName>style.visibility</p:attrName>
                                        </p:attrNameLst>
                                      </p:cBhvr>
                                      <p:to>
                                        <p:strVal val="visible"/>
                                      </p:to>
                                    </p:set>
                                    <p:anim calcmode="discrete" valueType="clr">
                                      <p:cBhvr override="childStyle">
                                        <p:cTn id="12" dur="1000"/>
                                        <p:tgtEl>
                                          <p:spTgt spid="3">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1000"/>
                                        <p:tgtEl>
                                          <p:spTgt spid="3">
                                            <p:txEl>
                                              <p:pRg st="2" end="2"/>
                                            </p:txEl>
                                          </p:spTgt>
                                        </p:tgtEl>
                                        <p:attrNameLst>
                                          <p:attrName>fillcolor</p:attrName>
                                        </p:attrNameLst>
                                      </p:cBhvr>
                                      <p:tavLst>
                                        <p:tav tm="0">
                                          <p:val>
                                            <p:clrVal>
                                              <a:schemeClr val="accent2"/>
                                            </p:clrVal>
                                          </p:val>
                                        </p:tav>
                                        <p:tav tm="50000">
                                          <p:val>
                                            <p:clrVal>
                                              <a:schemeClr val="hlink"/>
                                            </p:clrVal>
                                          </p:val>
                                        </p:tav>
                                      </p:tavLst>
                                    </p:anim>
                                    <p:set>
                                      <p:cBhvr>
                                        <p:cTn id="14" dur="1000"/>
                                        <p:tgtEl>
                                          <p:spTgt spid="3">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 descr="people in church"/>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0" y="0"/>
            <a:ext cx="73088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6011863" y="3213100"/>
            <a:ext cx="2952750" cy="2246313"/>
          </a:xfrm>
          <a:prstGeom prst="rect">
            <a:avLst/>
          </a:prstGeom>
          <a:solidFill>
            <a:schemeClr val="accent1">
              <a:lumMod val="20000"/>
              <a:lumOff val="80000"/>
            </a:schemeClr>
          </a:solidFill>
        </p:spPr>
        <p:txBody>
          <a:bodyPr>
            <a:spAutoFit/>
          </a:bodyPr>
          <a:lstStyle/>
          <a:p>
            <a:pPr>
              <a:defRPr/>
            </a:pPr>
            <a:r>
              <a:rPr lang="en-GB" sz="2000" dirty="0">
                <a:solidFill>
                  <a:srgbClr val="0070C0"/>
                </a:solidFill>
              </a:rPr>
              <a:t>“Open the doors and here’s all the people”</a:t>
            </a:r>
          </a:p>
          <a:p>
            <a:pPr>
              <a:defRPr/>
            </a:pPr>
            <a:endParaRPr lang="en-GB" sz="2000" dirty="0">
              <a:solidFill>
                <a:srgbClr val="0070C0"/>
              </a:solidFill>
            </a:endParaRPr>
          </a:p>
          <a:p>
            <a:pPr>
              <a:defRPr/>
            </a:pPr>
            <a:r>
              <a:rPr lang="en-GB" sz="2000" dirty="0">
                <a:solidFill>
                  <a:srgbClr val="0070C0"/>
                </a:solidFill>
              </a:rPr>
              <a:t>What will it look like if you move the camera back to see the whole church? </a:t>
            </a:r>
          </a:p>
        </p:txBody>
      </p:sp>
    </p:spTree>
    <p:extLst>
      <p:ext uri="{BB962C8B-B14F-4D97-AF65-F5344CB8AC3E}">
        <p14:creationId xmlns:p14="http://schemas.microsoft.com/office/powerpoint/2010/main" val="150348704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michaelhyatt.com/wp-content/uploads/2009/05/my-treasure-chest.jpg"/>
          <p:cNvPicPr>
            <a:picLocks noChangeAspect="1" noChangeArrowheads="1"/>
          </p:cNvPicPr>
          <p:nvPr/>
        </p:nvPicPr>
        <p:blipFill>
          <a:blip r:embed="rId2" cstate="email"/>
          <a:srcRect/>
          <a:stretch>
            <a:fillRect/>
          </a:stretch>
        </p:blipFill>
        <p:spPr bwMode="auto">
          <a:xfrm>
            <a:off x="1979712" y="241588"/>
            <a:ext cx="7164288" cy="6427772"/>
          </a:xfrm>
          <a:prstGeom prst="rect">
            <a:avLst/>
          </a:prstGeom>
          <a:noFill/>
        </p:spPr>
      </p:pic>
    </p:spTree>
    <p:extLst>
      <p:ext uri="{BB962C8B-B14F-4D97-AF65-F5344CB8AC3E}">
        <p14:creationId xmlns:p14="http://schemas.microsoft.com/office/powerpoint/2010/main" val="164351122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fc05.deviantart.net/fs51/f/2009/291/f/2/Three_Trees_by_patience9663.jpg"/>
          <p:cNvPicPr>
            <a:picLocks noChangeAspect="1" noChangeArrowheads="1"/>
          </p:cNvPicPr>
          <p:nvPr/>
        </p:nvPicPr>
        <p:blipFill>
          <a:blip r:embed="rId2" cstate="email">
            <a:duotone>
              <a:schemeClr val="accent5">
                <a:shade val="45000"/>
                <a:satMod val="135000"/>
              </a:schemeClr>
              <a:prstClr val="white"/>
            </a:duotone>
          </a:blip>
          <a:srcRect/>
          <a:stretch>
            <a:fillRect/>
          </a:stretch>
        </p:blipFill>
        <p:spPr bwMode="auto">
          <a:xfrm>
            <a:off x="-1836712" y="0"/>
            <a:ext cx="11678000" cy="10125744"/>
          </a:xfrm>
          <a:prstGeom prst="rect">
            <a:avLst/>
          </a:prstGeom>
          <a:noFill/>
        </p:spPr>
      </p:pic>
      <p:sp>
        <p:nvSpPr>
          <p:cNvPr id="3" name="Content Placeholder 2"/>
          <p:cNvSpPr>
            <a:spLocks noGrp="1"/>
          </p:cNvSpPr>
          <p:nvPr>
            <p:ph idx="1"/>
          </p:nvPr>
        </p:nvSpPr>
        <p:spPr>
          <a:xfrm>
            <a:off x="457200" y="-99392"/>
            <a:ext cx="8229600" cy="3888432"/>
          </a:xfrm>
        </p:spPr>
        <p:txBody>
          <a:bodyPr>
            <a:normAutofit fontScale="85000" lnSpcReduction="10000"/>
          </a:bodyPr>
          <a:lstStyle/>
          <a:p>
            <a:pPr>
              <a:buNone/>
            </a:pPr>
            <a:endParaRPr lang="en-GB" dirty="0"/>
          </a:p>
          <a:p>
            <a:pPr>
              <a:buNone/>
            </a:pPr>
            <a:r>
              <a:rPr lang="en-US" dirty="0"/>
              <a:t>Then the second tree thought about how she would like to end up. She had a different idea. </a:t>
            </a:r>
          </a:p>
          <a:p>
            <a:pPr>
              <a:buNone/>
            </a:pPr>
            <a:r>
              <a:rPr lang="en-US" dirty="0"/>
              <a:t>She said, "Someday I will be a mighty ship’s mast. I will hold the sails that catch the wind to take kings and queens across the waters and sail to the corners of the world. Everyone will feel safe in my ship because of the strength of my wood and the mast I make."</a:t>
            </a:r>
            <a:endParaRPr lang="en-GB" dirty="0"/>
          </a:p>
          <a:p>
            <a:pPr>
              <a:buNone/>
            </a:pPr>
            <a:r>
              <a:rPr lang="en-US" dirty="0"/>
              <a:t> </a:t>
            </a:r>
            <a:endParaRPr lang="en-GB" dirty="0"/>
          </a:p>
        </p:txBody>
      </p:sp>
    </p:spTree>
    <p:extLst>
      <p:ext uri="{BB962C8B-B14F-4D97-AF65-F5344CB8AC3E}">
        <p14:creationId xmlns:p14="http://schemas.microsoft.com/office/powerpoint/2010/main" val="210114061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www.colourbox.com/preview/2332583-58122-upwards-view-of-the-old-ship-s-masts.jpg"/>
          <p:cNvPicPr>
            <a:picLocks noChangeAspect="1" noChangeArrowheads="1"/>
          </p:cNvPicPr>
          <p:nvPr/>
        </p:nvPicPr>
        <p:blipFill>
          <a:blip r:embed="rId2" cstate="email"/>
          <a:srcRect/>
          <a:stretch>
            <a:fillRect/>
          </a:stretch>
        </p:blipFill>
        <p:spPr bwMode="auto">
          <a:xfrm>
            <a:off x="-128826" y="-243409"/>
            <a:ext cx="10317450" cy="7157733"/>
          </a:xfrm>
          <a:prstGeom prst="rect">
            <a:avLst/>
          </a:prstGeom>
          <a:noFill/>
        </p:spPr>
      </p:pic>
    </p:spTree>
    <p:extLst>
      <p:ext uri="{BB962C8B-B14F-4D97-AF65-F5344CB8AC3E}">
        <p14:creationId xmlns:p14="http://schemas.microsoft.com/office/powerpoint/2010/main" val="87827707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fc05.deviantart.net/fs51/f/2009/291/f/2/Three_Trees_by_patience9663.jpg"/>
          <p:cNvPicPr>
            <a:picLocks noChangeAspect="1" noChangeArrowheads="1"/>
          </p:cNvPicPr>
          <p:nvPr/>
        </p:nvPicPr>
        <p:blipFill>
          <a:blip r:embed="rId2" cstate="email"/>
          <a:srcRect/>
          <a:stretch>
            <a:fillRect/>
          </a:stretch>
        </p:blipFill>
        <p:spPr bwMode="auto">
          <a:xfrm>
            <a:off x="-1836712" y="0"/>
            <a:ext cx="11678000" cy="10269760"/>
          </a:xfrm>
          <a:prstGeom prst="rect">
            <a:avLst/>
          </a:prstGeom>
          <a:noFill/>
        </p:spPr>
      </p:pic>
      <p:sp>
        <p:nvSpPr>
          <p:cNvPr id="3" name="Content Placeholder 2"/>
          <p:cNvSpPr>
            <a:spLocks noGrp="1"/>
          </p:cNvSpPr>
          <p:nvPr>
            <p:ph idx="1"/>
          </p:nvPr>
        </p:nvSpPr>
        <p:spPr>
          <a:xfrm>
            <a:off x="457200" y="260649"/>
            <a:ext cx="8229600" cy="3744415"/>
          </a:xfrm>
        </p:spPr>
        <p:txBody>
          <a:bodyPr>
            <a:normAutofit fontScale="77500" lnSpcReduction="20000"/>
          </a:bodyPr>
          <a:lstStyle/>
          <a:p>
            <a:pPr>
              <a:buNone/>
            </a:pPr>
            <a:r>
              <a:rPr lang="en-US" dirty="0"/>
              <a:t> After a lot of thinking, the third tree said, "I want to grow for many years and be one of the tallest and straightest trees in the forest. I don’t think I want to be cut down and made into anything. I’d like to stand here, on the hill, and point people to God.”</a:t>
            </a:r>
            <a:endParaRPr lang="en-GB" dirty="0"/>
          </a:p>
          <a:p>
            <a:pPr>
              <a:buNone/>
            </a:pPr>
            <a:r>
              <a:rPr lang="en-US" dirty="0"/>
              <a:t> </a:t>
            </a:r>
            <a:endParaRPr lang="en-GB" dirty="0"/>
          </a:p>
          <a:p>
            <a:pPr>
              <a:buNone/>
            </a:pPr>
            <a:r>
              <a:rPr lang="en-US" dirty="0"/>
              <a:t>The trees grew quietly. Each one was strong, and beautiful. The three trees hoped and prayed that their dreams and ambitions might become true: a treasure chest, a ship’s mast, a signpost to God.</a:t>
            </a:r>
            <a:endParaRPr lang="en-GB" dirty="0"/>
          </a:p>
          <a:p>
            <a:pPr>
              <a:buNone/>
            </a:pPr>
            <a:r>
              <a:rPr lang="en-US" dirty="0"/>
              <a:t> </a:t>
            </a:r>
            <a:endParaRPr lang="en-GB" dirty="0"/>
          </a:p>
          <a:p>
            <a:pPr>
              <a:buNone/>
            </a:pPr>
            <a:endParaRPr lang="en-GB" dirty="0"/>
          </a:p>
          <a:p>
            <a:pPr>
              <a:buNone/>
            </a:pPr>
            <a:endParaRPr lang="en-GB" dirty="0"/>
          </a:p>
        </p:txBody>
      </p:sp>
    </p:spTree>
    <p:extLst>
      <p:ext uri="{BB962C8B-B14F-4D97-AF65-F5344CB8AC3E}">
        <p14:creationId xmlns:p14="http://schemas.microsoft.com/office/powerpoint/2010/main" val="4182953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3">
                                            <p:txEl>
                                              <p:pRg st="2" end="2"/>
                                            </p:txEl>
                                          </p:spTgt>
                                        </p:tgtEl>
                                        <p:attrNameLst>
                                          <p:attrName>style.visibility</p:attrName>
                                        </p:attrNameLst>
                                      </p:cBhvr>
                                      <p:to>
                                        <p:strVal val="visible"/>
                                      </p:to>
                                    </p:set>
                                    <p:anim calcmode="discrete" valueType="clr">
                                      <p:cBhvr override="childStyle">
                                        <p:cTn id="7" dur="1000"/>
                                        <p:tgtEl>
                                          <p:spTgt spid="3">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1000"/>
                                        <p:tgtEl>
                                          <p:spTgt spid="3">
                                            <p:txEl>
                                              <p:pRg st="2" end="2"/>
                                            </p:txEl>
                                          </p:spTgt>
                                        </p:tgtEl>
                                        <p:attrNameLst>
                                          <p:attrName>fillcolor</p:attrName>
                                        </p:attrNameLst>
                                      </p:cBhvr>
                                      <p:tavLst>
                                        <p:tav tm="0">
                                          <p:val>
                                            <p:clrVal>
                                              <a:schemeClr val="accent2"/>
                                            </p:clrVal>
                                          </p:val>
                                        </p:tav>
                                        <p:tav tm="50000">
                                          <p:val>
                                            <p:clrVal>
                                              <a:schemeClr val="hlink"/>
                                            </p:clrVal>
                                          </p:val>
                                        </p:tav>
                                      </p:tavLst>
                                    </p:anim>
                                    <p:set>
                                      <p:cBhvr>
                                        <p:cTn id="9" dur="1000"/>
                                        <p:tgtEl>
                                          <p:spTgt spid="3">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2" cstate="email"/>
          <a:srcRect/>
          <a:stretch>
            <a:fillRect/>
          </a:stretch>
        </p:blipFill>
        <p:spPr bwMode="auto">
          <a:xfrm>
            <a:off x="216470" y="-705160"/>
            <a:ext cx="8171954" cy="9014712"/>
          </a:xfrm>
          <a:prstGeom prst="rect">
            <a:avLst/>
          </a:prstGeom>
          <a:noFill/>
          <a:ln w="9525">
            <a:noFill/>
            <a:miter lim="800000"/>
            <a:headEnd/>
            <a:tailEnd/>
          </a:ln>
          <a:effectLst/>
        </p:spPr>
      </p:pic>
    </p:spTree>
    <p:extLst>
      <p:ext uri="{BB962C8B-B14F-4D97-AF65-F5344CB8AC3E}">
        <p14:creationId xmlns:p14="http://schemas.microsoft.com/office/powerpoint/2010/main" val="175569314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fc05.deviantart.net/fs51/f/2009/291/f/2/Three_Trees_by_patience9663.jpg"/>
          <p:cNvPicPr>
            <a:picLocks noChangeAspect="1" noChangeArrowheads="1"/>
          </p:cNvPicPr>
          <p:nvPr/>
        </p:nvPicPr>
        <p:blipFill>
          <a:blip r:embed="rId2" cstate="email">
            <a:lum bright="40000" contrast="-20000"/>
          </a:blip>
          <a:srcRect/>
          <a:stretch>
            <a:fillRect/>
          </a:stretch>
        </p:blipFill>
        <p:spPr bwMode="auto">
          <a:xfrm>
            <a:off x="-1836712" y="0"/>
            <a:ext cx="11678000" cy="10269760"/>
          </a:xfrm>
          <a:prstGeom prst="rect">
            <a:avLst/>
          </a:prstGeom>
          <a:noFill/>
        </p:spPr>
      </p:pic>
      <p:sp>
        <p:nvSpPr>
          <p:cNvPr id="3" name="Content Placeholder 2"/>
          <p:cNvSpPr>
            <a:spLocks noGrp="1"/>
          </p:cNvSpPr>
          <p:nvPr>
            <p:ph idx="1"/>
          </p:nvPr>
        </p:nvSpPr>
        <p:spPr>
          <a:xfrm>
            <a:off x="457200" y="260648"/>
            <a:ext cx="8229600" cy="5256584"/>
          </a:xfrm>
        </p:spPr>
        <p:txBody>
          <a:bodyPr>
            <a:normAutofit fontScale="85000" lnSpcReduction="20000"/>
          </a:bodyPr>
          <a:lstStyle/>
          <a:p>
            <a:pPr>
              <a:buNone/>
            </a:pPr>
            <a:r>
              <a:rPr lang="en-US" dirty="0"/>
              <a:t> </a:t>
            </a:r>
            <a:endParaRPr lang="en-GB" dirty="0"/>
          </a:p>
          <a:p>
            <a:pPr>
              <a:buNone/>
            </a:pPr>
            <a:r>
              <a:rPr lang="en-US" dirty="0"/>
              <a:t>Then one day a group of woodsmen came into the forest and chose these three trees to cut down for their wood.</a:t>
            </a:r>
            <a:endParaRPr lang="en-GB" dirty="0"/>
          </a:p>
          <a:p>
            <a:pPr>
              <a:buNone/>
            </a:pPr>
            <a:r>
              <a:rPr lang="en-US" dirty="0"/>
              <a:t> </a:t>
            </a:r>
            <a:endParaRPr lang="en-GB" dirty="0"/>
          </a:p>
          <a:p>
            <a:pPr>
              <a:buNone/>
            </a:pPr>
            <a:r>
              <a:rPr lang="en-US" dirty="0"/>
              <a:t>When one came to the first tree he said, "This looks like a strong tree, I think I should be able to sell the wood to a carpenter"; and he began cutting it down. The tree was anxious, but also happy, because he knew that the carpenter would perhaps make him into a treasure chest.</a:t>
            </a:r>
            <a:endParaRPr lang="en-GB" dirty="0"/>
          </a:p>
          <a:p>
            <a:pPr>
              <a:buNone/>
            </a:pPr>
            <a:r>
              <a:rPr lang="en-US" dirty="0"/>
              <a:t> </a:t>
            </a:r>
            <a:endParaRPr lang="en-GB" dirty="0"/>
          </a:p>
          <a:p>
            <a:pPr>
              <a:buNone/>
            </a:pPr>
            <a:r>
              <a:rPr lang="en-US" dirty="0"/>
              <a:t> </a:t>
            </a:r>
            <a:endParaRPr lang="en-GB" dirty="0"/>
          </a:p>
          <a:p>
            <a:pPr>
              <a:buNone/>
            </a:pPr>
            <a:endParaRPr lang="en-GB" dirty="0"/>
          </a:p>
        </p:txBody>
      </p:sp>
    </p:spTree>
    <p:extLst>
      <p:ext uri="{BB962C8B-B14F-4D97-AF65-F5344CB8AC3E}">
        <p14:creationId xmlns:p14="http://schemas.microsoft.com/office/powerpoint/2010/main" val="75299143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fc05.deviantart.net/fs51/f/2009/291/f/2/Three_Trees_by_patience9663.jpg"/>
          <p:cNvPicPr>
            <a:picLocks noChangeAspect="1" noChangeArrowheads="1"/>
          </p:cNvPicPr>
          <p:nvPr/>
        </p:nvPicPr>
        <p:blipFill>
          <a:blip r:embed="rId2" cstate="email">
            <a:lum bright="40000" contrast="-20000"/>
          </a:blip>
          <a:srcRect/>
          <a:stretch>
            <a:fillRect/>
          </a:stretch>
        </p:blipFill>
        <p:spPr bwMode="auto">
          <a:xfrm>
            <a:off x="-1836712" y="0"/>
            <a:ext cx="11678000" cy="10269760"/>
          </a:xfrm>
          <a:prstGeom prst="rect">
            <a:avLst/>
          </a:prstGeom>
          <a:noFill/>
        </p:spPr>
      </p:pic>
      <p:sp>
        <p:nvSpPr>
          <p:cNvPr id="3" name="Content Placeholder 2"/>
          <p:cNvSpPr>
            <a:spLocks noGrp="1"/>
          </p:cNvSpPr>
          <p:nvPr>
            <p:ph idx="1"/>
          </p:nvPr>
        </p:nvSpPr>
        <p:spPr>
          <a:xfrm>
            <a:off x="457200" y="260648"/>
            <a:ext cx="8229600" cy="6336704"/>
          </a:xfrm>
        </p:spPr>
        <p:txBody>
          <a:bodyPr>
            <a:normAutofit/>
          </a:bodyPr>
          <a:lstStyle/>
          <a:p>
            <a:pPr>
              <a:buNone/>
            </a:pPr>
            <a:r>
              <a:rPr lang="en-US" dirty="0"/>
              <a:t> At the second tree a woodsman said, "This looks like a strong tree, I should be able to sell it to the shipyard." The second tree was a bit alarmed, but she was also happy because she knew she might be on the way to becoming a mighty ship’s mast.</a:t>
            </a:r>
            <a:endParaRPr lang="en-GB" dirty="0"/>
          </a:p>
          <a:p>
            <a:pPr>
              <a:buNone/>
            </a:pPr>
            <a:r>
              <a:rPr lang="en-US" dirty="0"/>
              <a:t> </a:t>
            </a:r>
            <a:endParaRPr lang="en-GB" dirty="0"/>
          </a:p>
          <a:p>
            <a:pPr>
              <a:buNone/>
            </a:pPr>
            <a:r>
              <a:rPr lang="en-US" dirty="0"/>
              <a:t> </a:t>
            </a:r>
            <a:endParaRPr lang="en-GB" dirty="0"/>
          </a:p>
          <a:p>
            <a:pPr>
              <a:buNone/>
            </a:pPr>
            <a:endParaRPr lang="en-GB" dirty="0"/>
          </a:p>
        </p:txBody>
      </p:sp>
    </p:spTree>
    <p:extLst>
      <p:ext uri="{BB962C8B-B14F-4D97-AF65-F5344CB8AC3E}">
        <p14:creationId xmlns:p14="http://schemas.microsoft.com/office/powerpoint/2010/main" val="400934228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fc05.deviantart.net/fs51/f/2009/291/f/2/Three_Trees_by_patience9663.jpg"/>
          <p:cNvPicPr>
            <a:picLocks noChangeAspect="1" noChangeArrowheads="1"/>
          </p:cNvPicPr>
          <p:nvPr/>
        </p:nvPicPr>
        <p:blipFill>
          <a:blip r:embed="rId2" cstate="email">
            <a:lum bright="40000" contrast="-20000"/>
          </a:blip>
          <a:srcRect/>
          <a:stretch>
            <a:fillRect/>
          </a:stretch>
        </p:blipFill>
        <p:spPr bwMode="auto">
          <a:xfrm>
            <a:off x="-1836712" y="0"/>
            <a:ext cx="11678000" cy="10269760"/>
          </a:xfrm>
          <a:prstGeom prst="rect">
            <a:avLst/>
          </a:prstGeom>
          <a:noFill/>
        </p:spPr>
      </p:pic>
      <p:sp>
        <p:nvSpPr>
          <p:cNvPr id="3" name="Content Placeholder 2"/>
          <p:cNvSpPr>
            <a:spLocks noGrp="1"/>
          </p:cNvSpPr>
          <p:nvPr>
            <p:ph idx="1"/>
          </p:nvPr>
        </p:nvSpPr>
        <p:spPr>
          <a:xfrm>
            <a:off x="457200" y="260648"/>
            <a:ext cx="8229600" cy="4680520"/>
          </a:xfrm>
        </p:spPr>
        <p:txBody>
          <a:bodyPr>
            <a:normAutofit/>
          </a:bodyPr>
          <a:lstStyle/>
          <a:p>
            <a:pPr>
              <a:buNone/>
            </a:pPr>
            <a:r>
              <a:rPr lang="en-US" dirty="0"/>
              <a:t>When the woodsmen came upon the third tree, the tree was frightened because he knew that his dreams might not come true. The woodsmen said, "I like the look of this one. I’ll take the wood to the city.” And he cut it down.</a:t>
            </a:r>
          </a:p>
          <a:p>
            <a:pPr>
              <a:buNone/>
            </a:pPr>
            <a:r>
              <a:rPr lang="en-US" dirty="0"/>
              <a:t>The tree fell, and the wood was taken to a wood yard in the city. The third tree knew that his ambition would have to change.</a:t>
            </a:r>
            <a:endParaRPr lang="en-GB" dirty="0"/>
          </a:p>
          <a:p>
            <a:pPr>
              <a:buNone/>
            </a:pPr>
            <a:r>
              <a:rPr lang="en-US" dirty="0"/>
              <a:t> </a:t>
            </a:r>
            <a:endParaRPr lang="en-GB" dirty="0"/>
          </a:p>
          <a:p>
            <a:pPr>
              <a:buNone/>
            </a:pPr>
            <a:endParaRPr lang="en-GB" dirty="0"/>
          </a:p>
        </p:txBody>
      </p:sp>
    </p:spTree>
    <p:extLst>
      <p:ext uri="{BB962C8B-B14F-4D97-AF65-F5344CB8AC3E}">
        <p14:creationId xmlns:p14="http://schemas.microsoft.com/office/powerpoint/2010/main" val="2739687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outblush.com/women/images/2012/09/potterybarn-wood-trough.jpg"/>
          <p:cNvPicPr>
            <a:picLocks noChangeAspect="1" noChangeArrowheads="1"/>
          </p:cNvPicPr>
          <p:nvPr/>
        </p:nvPicPr>
        <p:blipFill>
          <a:blip r:embed="rId2" cstate="print"/>
          <a:srcRect/>
          <a:stretch>
            <a:fillRect/>
          </a:stretch>
        </p:blipFill>
        <p:spPr bwMode="auto">
          <a:xfrm>
            <a:off x="0" y="1628800"/>
            <a:ext cx="9144000" cy="5923722"/>
          </a:xfrm>
          <a:prstGeom prst="rect">
            <a:avLst/>
          </a:prstGeom>
          <a:noFill/>
        </p:spPr>
      </p:pic>
      <p:sp>
        <p:nvSpPr>
          <p:cNvPr id="3" name="Content Placeholder 2"/>
          <p:cNvSpPr txBox="1">
            <a:spLocks/>
          </p:cNvSpPr>
          <p:nvPr/>
        </p:nvSpPr>
        <p:spPr>
          <a:xfrm>
            <a:off x="457200" y="260648"/>
            <a:ext cx="8229600" cy="5865515"/>
          </a:xfrm>
          <a:prstGeom prst="rect">
            <a:avLst/>
          </a:prstGeom>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baseline="0" noProof="0" dirty="0">
                <a:ln>
                  <a:noFill/>
                </a:ln>
                <a:solidFill>
                  <a:schemeClr val="tx1"/>
                </a:solidFill>
                <a:effectLst/>
                <a:uLnTx/>
                <a:uFillTx/>
                <a:latin typeface="+mn-lt"/>
                <a:ea typeface="+mn-ea"/>
                <a:cs typeface="+mn-cs"/>
              </a:rPr>
              <a:t> When the first tree arrived at the carpenters, he was made into a feed box for animals. He was then placed in a barn and filled with hay. This was not at all what he had prayed for.</a:t>
            </a:r>
            <a:endParaRPr kumimoji="0" lang="en-GB" sz="32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baseline="0" noProof="0" dirty="0">
                <a:ln>
                  <a:noFill/>
                </a:ln>
                <a:solidFill>
                  <a:schemeClr val="tx1"/>
                </a:solidFill>
                <a:effectLst/>
                <a:uLnTx/>
                <a:uFillTx/>
                <a:latin typeface="+mn-lt"/>
                <a:ea typeface="+mn-ea"/>
                <a:cs typeface="+mn-cs"/>
              </a:rPr>
              <a:t> </a:t>
            </a:r>
            <a:endParaRPr kumimoji="0" lang="en-GB" sz="32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32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47412825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ifimages.com/photos/v75C0emvqVYZzN95nFwWOdPgvN0/author-681/derelict-old-wooden-fishing-boat.jpg"/>
          <p:cNvPicPr>
            <a:picLocks noChangeAspect="1" noChangeArrowheads="1"/>
          </p:cNvPicPr>
          <p:nvPr/>
        </p:nvPicPr>
        <p:blipFill>
          <a:blip r:embed="rId2" cstate="print"/>
          <a:srcRect/>
          <a:stretch>
            <a:fillRect/>
          </a:stretch>
        </p:blipFill>
        <p:spPr bwMode="auto">
          <a:xfrm>
            <a:off x="1" y="0"/>
            <a:ext cx="9144000" cy="6853269"/>
          </a:xfrm>
          <a:prstGeom prst="rect">
            <a:avLst/>
          </a:prstGeom>
          <a:noFill/>
        </p:spPr>
      </p:pic>
      <p:sp>
        <p:nvSpPr>
          <p:cNvPr id="3" name="Content Placeholder 2"/>
          <p:cNvSpPr txBox="1">
            <a:spLocks/>
          </p:cNvSpPr>
          <p:nvPr/>
        </p:nvSpPr>
        <p:spPr>
          <a:xfrm>
            <a:off x="457200" y="260649"/>
            <a:ext cx="8229600" cy="2160239"/>
          </a:xfrm>
          <a:prstGeom prst="rect">
            <a:avLst/>
          </a:prstGeom>
          <a:blipFill>
            <a:blip r:embed="rId3" cstate="print">
              <a:lum bright="-22000" contrast="42000"/>
            </a:blip>
            <a:tile tx="0" ty="0" sx="100000" sy="100000" flip="none" algn="tl"/>
          </a:blipFill>
        </p:spPr>
        <p:txBody>
          <a:bodyPr>
            <a:normAutofit fontScale="850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baseline="0" noProof="0" dirty="0">
                <a:ln>
                  <a:noFill/>
                </a:ln>
                <a:solidFill>
                  <a:schemeClr val="tx1"/>
                </a:solidFill>
                <a:effectLst/>
                <a:uLnTx/>
                <a:uFillTx/>
                <a:latin typeface="+mn-lt"/>
                <a:ea typeface="+mn-ea"/>
                <a:cs typeface="+mn-cs"/>
              </a:rPr>
              <a:t> The second tree was cut and made into a small fishing boat. She floated on a lake, and smelled of rotten fish. Her dreams of being a mighty ship’s mast and carrying the Kings and Queens to all parts of the world had come to an end. This was not the future she had prayed for. </a:t>
            </a:r>
            <a:endParaRPr kumimoji="0" lang="en-GB" sz="32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2713013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2931</TotalTime>
  <Words>7795</Words>
  <Application>Microsoft Office PowerPoint</Application>
  <PresentationFormat>On-screen Show (4:3)</PresentationFormat>
  <Paragraphs>535</Paragraphs>
  <Slides>116</Slides>
  <Notes>30</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116</vt:i4>
      </vt:variant>
    </vt:vector>
  </HeadingPairs>
  <TitlesOfParts>
    <vt:vector size="121" baseType="lpstr">
      <vt:lpstr>Arial</vt:lpstr>
      <vt:lpstr>Calibri</vt:lpstr>
      <vt:lpstr>Candara</vt:lpstr>
      <vt:lpstr>Times New Roman</vt:lpstr>
      <vt:lpstr>Office Theme</vt:lpstr>
      <vt:lpstr>Diocese of Salford Achievement and impact in RE Creative ways forward Lat Blaylock, RE Today</vt:lpstr>
      <vt:lpstr>PowerPoint Presentation</vt:lpstr>
      <vt:lpstr>PowerPoint Presentation</vt:lpstr>
      <vt:lpstr>Team church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Get each team to share its work with the others. </vt:lpstr>
      <vt:lpstr>PowerPoint Presentation</vt:lpstr>
      <vt:lpstr>PowerPoint Presentation</vt:lpstr>
      <vt:lpstr>Team Church for 7-11s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Take six poems...</vt:lpstr>
      <vt:lpstr>PowerPoint Presentation</vt:lpstr>
      <vt:lpstr>Talking about God: What is God like?  Some Christian ideas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God is like...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Expanding the work for different age groups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Lucy Chapman, class teacher: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Personal resilience? Penitence? Reconciliation? </vt:lpstr>
      <vt:lpstr>What does it mean to say a building is ‘for the glory of God?’ Unit L2.5 – Why do Christians call the day Jesus died ‘Good’ Friday? Unit 3.6: Incarnation – Why do Christians believe Jesus was God on earth?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Some shallow learning</vt:lpstr>
      <vt:lpstr>Some deeper learning: add loads more information, perspective and concepts to explore debates and dilemmas: do these cathedrals ‘glorify God’, as Christians seek? What does that mean? What would be a good trend in 21st century cathedral design? How do these ideas connect to scripture? Should these cathedrals be sold to help the poor? What critiques are available?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Steps to successful doll work</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Catherine Moss</cp:lastModifiedBy>
  <cp:revision>68</cp:revision>
  <dcterms:created xsi:type="dcterms:W3CDTF">2011-03-09T11:33:55Z</dcterms:created>
  <dcterms:modified xsi:type="dcterms:W3CDTF">2020-01-28T20:43:42Z</dcterms:modified>
</cp:coreProperties>
</file>